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77" r:id="rId8"/>
    <p:sldId id="268" r:id="rId9"/>
    <p:sldId id="264" r:id="rId10"/>
    <p:sldId id="269" r:id="rId11"/>
    <p:sldId id="263" r:id="rId12"/>
    <p:sldId id="266" r:id="rId13"/>
    <p:sldId id="270" r:id="rId14"/>
    <p:sldId id="283" r:id="rId15"/>
    <p:sldId id="271" r:id="rId16"/>
    <p:sldId id="272" r:id="rId17"/>
    <p:sldId id="28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98E2A-5E6C-4DA9-8F28-3AE4A701B7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8953DB-034A-4374-9D37-D226F6DA6A74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Ett stort statligt avtal och några få mindre</a:t>
          </a:r>
        </a:p>
      </dgm:t>
    </dgm:pt>
    <dgm:pt modelId="{B2D1A09D-4DC8-4BD2-93A2-8CF3A87A4E95}" type="parTrans" cxnId="{42BDFD0B-B57E-4FC3-8F4E-0A6F9B6B4531}">
      <dgm:prSet/>
      <dgm:spPr/>
      <dgm:t>
        <a:bodyPr/>
        <a:lstStyle/>
        <a:p>
          <a:endParaRPr lang="sv-SE"/>
        </a:p>
      </dgm:t>
    </dgm:pt>
    <dgm:pt modelId="{C7E12342-2389-4F93-AFB7-9E471491FE7C}" type="sibTrans" cxnId="{42BDFD0B-B57E-4FC3-8F4E-0A6F9B6B4531}">
      <dgm:prSet/>
      <dgm:spPr>
        <a:solidFill>
          <a:srgbClr val="FFFF00"/>
        </a:solidFill>
      </dgm:spPr>
      <dgm:t>
        <a:bodyPr/>
        <a:lstStyle/>
        <a:p>
          <a:endParaRPr lang="sv-SE">
            <a:highlight>
              <a:srgbClr val="FFFF00"/>
            </a:highlight>
          </a:endParaRPr>
        </a:p>
      </dgm:t>
    </dgm:pt>
    <dgm:pt modelId="{4E3210CC-4471-4B30-A385-D1236886AB9D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Privatisering Avreglering Bolagisering</a:t>
          </a:r>
        </a:p>
      </dgm:t>
    </dgm:pt>
    <dgm:pt modelId="{3FC6A480-FD87-44D6-9ECD-437D7368B45C}" type="parTrans" cxnId="{961416BA-D9B9-42FA-AF5C-DD256B415C03}">
      <dgm:prSet/>
      <dgm:spPr/>
      <dgm:t>
        <a:bodyPr/>
        <a:lstStyle/>
        <a:p>
          <a:endParaRPr lang="sv-SE"/>
        </a:p>
      </dgm:t>
    </dgm:pt>
    <dgm:pt modelId="{63A73DB7-3502-43DB-B1E2-F0F0E683755D}" type="sibTrans" cxnId="{961416BA-D9B9-42FA-AF5C-DD256B415C03}">
      <dgm:prSet/>
      <dgm:spPr>
        <a:solidFill>
          <a:srgbClr val="FFFF00"/>
        </a:solidFill>
      </dgm:spPr>
      <dgm:t>
        <a:bodyPr/>
        <a:lstStyle/>
        <a:p>
          <a:endParaRPr lang="sv-SE"/>
        </a:p>
      </dgm:t>
    </dgm:pt>
    <dgm:pt modelId="{750C0FC1-7DB9-4BB5-ABF4-BE689EBF6D75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23 riksavtal</a:t>
          </a:r>
        </a:p>
      </dgm:t>
    </dgm:pt>
    <dgm:pt modelId="{FDD4A3D9-5C9E-4B4B-8CBD-2B9A5A6D2145}" type="parTrans" cxnId="{681D8059-7D5F-436C-A1BE-7A62F8D5671D}">
      <dgm:prSet/>
      <dgm:spPr/>
      <dgm:t>
        <a:bodyPr/>
        <a:lstStyle/>
        <a:p>
          <a:endParaRPr lang="sv-SE"/>
        </a:p>
      </dgm:t>
    </dgm:pt>
    <dgm:pt modelId="{C45FC74D-0F6E-4ED3-950B-CD1E653F064D}" type="sibTrans" cxnId="{681D8059-7D5F-436C-A1BE-7A62F8D5671D}">
      <dgm:prSet/>
      <dgm:spPr/>
      <dgm:t>
        <a:bodyPr/>
        <a:lstStyle/>
        <a:p>
          <a:endParaRPr lang="sv-SE"/>
        </a:p>
      </dgm:t>
    </dgm:pt>
    <dgm:pt modelId="{C111A7E6-3005-41B2-80D4-A02FE0176691}" type="pres">
      <dgm:prSet presAssocID="{7B698E2A-5E6C-4DA9-8F28-3AE4A701B748}" presName="Name0" presStyleCnt="0">
        <dgm:presLayoutVars>
          <dgm:dir/>
          <dgm:resizeHandles val="exact"/>
        </dgm:presLayoutVars>
      </dgm:prSet>
      <dgm:spPr/>
    </dgm:pt>
    <dgm:pt modelId="{E671BB79-C05A-4419-8129-351E00114FF6}" type="pres">
      <dgm:prSet presAssocID="{A78953DB-034A-4374-9D37-D226F6DA6A74}" presName="node" presStyleLbl="node1" presStyleIdx="0" presStyleCnt="3">
        <dgm:presLayoutVars>
          <dgm:bulletEnabled val="1"/>
        </dgm:presLayoutVars>
      </dgm:prSet>
      <dgm:spPr/>
    </dgm:pt>
    <dgm:pt modelId="{15C45B9D-1F31-423C-8C0D-7AD60484583F}" type="pres">
      <dgm:prSet presAssocID="{C7E12342-2389-4F93-AFB7-9E471491FE7C}" presName="sibTrans" presStyleLbl="sibTrans2D1" presStyleIdx="0" presStyleCnt="2" custScaleX="186660"/>
      <dgm:spPr/>
    </dgm:pt>
    <dgm:pt modelId="{A8468B2F-2584-4CB8-877E-FD88402D6A37}" type="pres">
      <dgm:prSet presAssocID="{C7E12342-2389-4F93-AFB7-9E471491FE7C}" presName="connectorText" presStyleLbl="sibTrans2D1" presStyleIdx="0" presStyleCnt="2"/>
      <dgm:spPr/>
    </dgm:pt>
    <dgm:pt modelId="{5062F62F-48B4-4B55-AFC6-D61D398F13B9}" type="pres">
      <dgm:prSet presAssocID="{4E3210CC-4471-4B30-A385-D1236886AB9D}" presName="node" presStyleLbl="node1" presStyleIdx="1" presStyleCnt="3">
        <dgm:presLayoutVars>
          <dgm:bulletEnabled val="1"/>
        </dgm:presLayoutVars>
      </dgm:prSet>
      <dgm:spPr/>
    </dgm:pt>
    <dgm:pt modelId="{2AB025DC-B027-4ACD-8985-07B9EAAF6875}" type="pres">
      <dgm:prSet presAssocID="{63A73DB7-3502-43DB-B1E2-F0F0E683755D}" presName="sibTrans" presStyleLbl="sibTrans2D1" presStyleIdx="1" presStyleCnt="2" custScaleX="181605"/>
      <dgm:spPr/>
    </dgm:pt>
    <dgm:pt modelId="{8A681B21-AB7B-4609-885C-2D39BEF511AE}" type="pres">
      <dgm:prSet presAssocID="{63A73DB7-3502-43DB-B1E2-F0F0E683755D}" presName="connectorText" presStyleLbl="sibTrans2D1" presStyleIdx="1" presStyleCnt="2"/>
      <dgm:spPr/>
    </dgm:pt>
    <dgm:pt modelId="{8EE7E4D4-4C2F-45B0-B821-FB11C0E7E184}" type="pres">
      <dgm:prSet presAssocID="{750C0FC1-7DB9-4BB5-ABF4-BE689EBF6D75}" presName="node" presStyleLbl="node1" presStyleIdx="2" presStyleCnt="3">
        <dgm:presLayoutVars>
          <dgm:bulletEnabled val="1"/>
        </dgm:presLayoutVars>
      </dgm:prSet>
      <dgm:spPr/>
    </dgm:pt>
  </dgm:ptLst>
  <dgm:cxnLst>
    <dgm:cxn modelId="{EBEEB409-6338-4397-B1ED-BBBD4E0A0117}" type="presOf" srcId="{63A73DB7-3502-43DB-B1E2-F0F0E683755D}" destId="{8A681B21-AB7B-4609-885C-2D39BEF511AE}" srcOrd="1" destOrd="0" presId="urn:microsoft.com/office/officeart/2005/8/layout/process1"/>
    <dgm:cxn modelId="{42BDFD0B-B57E-4FC3-8F4E-0A6F9B6B4531}" srcId="{7B698E2A-5E6C-4DA9-8F28-3AE4A701B748}" destId="{A78953DB-034A-4374-9D37-D226F6DA6A74}" srcOrd="0" destOrd="0" parTransId="{B2D1A09D-4DC8-4BD2-93A2-8CF3A87A4E95}" sibTransId="{C7E12342-2389-4F93-AFB7-9E471491FE7C}"/>
    <dgm:cxn modelId="{4243B26B-7983-4EC3-9CAE-A559CA57B296}" type="presOf" srcId="{7B698E2A-5E6C-4DA9-8F28-3AE4A701B748}" destId="{C111A7E6-3005-41B2-80D4-A02FE0176691}" srcOrd="0" destOrd="0" presId="urn:microsoft.com/office/officeart/2005/8/layout/process1"/>
    <dgm:cxn modelId="{88EADD4D-4934-4B0B-8EB1-53C4728E7FAD}" type="presOf" srcId="{63A73DB7-3502-43DB-B1E2-F0F0E683755D}" destId="{2AB025DC-B027-4ACD-8985-07B9EAAF6875}" srcOrd="0" destOrd="0" presId="urn:microsoft.com/office/officeart/2005/8/layout/process1"/>
    <dgm:cxn modelId="{05927556-6260-457D-97E0-C39D4F3EE75B}" type="presOf" srcId="{750C0FC1-7DB9-4BB5-ABF4-BE689EBF6D75}" destId="{8EE7E4D4-4C2F-45B0-B821-FB11C0E7E184}" srcOrd="0" destOrd="0" presId="urn:microsoft.com/office/officeart/2005/8/layout/process1"/>
    <dgm:cxn modelId="{681D8059-7D5F-436C-A1BE-7A62F8D5671D}" srcId="{7B698E2A-5E6C-4DA9-8F28-3AE4A701B748}" destId="{750C0FC1-7DB9-4BB5-ABF4-BE689EBF6D75}" srcOrd="2" destOrd="0" parTransId="{FDD4A3D9-5C9E-4B4B-8CBD-2B9A5A6D2145}" sibTransId="{C45FC74D-0F6E-4ED3-950B-CD1E653F064D}"/>
    <dgm:cxn modelId="{537B7F8E-AF85-46DD-9686-46AE6ACF0F2F}" type="presOf" srcId="{A78953DB-034A-4374-9D37-D226F6DA6A74}" destId="{E671BB79-C05A-4419-8129-351E00114FF6}" srcOrd="0" destOrd="0" presId="urn:microsoft.com/office/officeart/2005/8/layout/process1"/>
    <dgm:cxn modelId="{7A9A99AB-3B4E-42EE-B99C-E50205078593}" type="presOf" srcId="{C7E12342-2389-4F93-AFB7-9E471491FE7C}" destId="{15C45B9D-1F31-423C-8C0D-7AD60484583F}" srcOrd="0" destOrd="0" presId="urn:microsoft.com/office/officeart/2005/8/layout/process1"/>
    <dgm:cxn modelId="{961416BA-D9B9-42FA-AF5C-DD256B415C03}" srcId="{7B698E2A-5E6C-4DA9-8F28-3AE4A701B748}" destId="{4E3210CC-4471-4B30-A385-D1236886AB9D}" srcOrd="1" destOrd="0" parTransId="{3FC6A480-FD87-44D6-9ECD-437D7368B45C}" sibTransId="{63A73DB7-3502-43DB-B1E2-F0F0E683755D}"/>
    <dgm:cxn modelId="{736450CC-818C-482C-BE62-B768F14CA534}" type="presOf" srcId="{C7E12342-2389-4F93-AFB7-9E471491FE7C}" destId="{A8468B2F-2584-4CB8-877E-FD88402D6A37}" srcOrd="1" destOrd="0" presId="urn:microsoft.com/office/officeart/2005/8/layout/process1"/>
    <dgm:cxn modelId="{9A391AD7-C7BA-4076-9A3B-3ECC756CC8B7}" type="presOf" srcId="{4E3210CC-4471-4B30-A385-D1236886AB9D}" destId="{5062F62F-48B4-4B55-AFC6-D61D398F13B9}" srcOrd="0" destOrd="0" presId="urn:microsoft.com/office/officeart/2005/8/layout/process1"/>
    <dgm:cxn modelId="{E3223C8A-C210-4CAF-8791-4A73203FB0C7}" type="presParOf" srcId="{C111A7E6-3005-41B2-80D4-A02FE0176691}" destId="{E671BB79-C05A-4419-8129-351E00114FF6}" srcOrd="0" destOrd="0" presId="urn:microsoft.com/office/officeart/2005/8/layout/process1"/>
    <dgm:cxn modelId="{2AFBC7C2-3875-4E6F-92A5-9AE8CCE605FA}" type="presParOf" srcId="{C111A7E6-3005-41B2-80D4-A02FE0176691}" destId="{15C45B9D-1F31-423C-8C0D-7AD60484583F}" srcOrd="1" destOrd="0" presId="urn:microsoft.com/office/officeart/2005/8/layout/process1"/>
    <dgm:cxn modelId="{B3A0D2C6-6FE1-4698-92FA-84F47DA8408D}" type="presParOf" srcId="{15C45B9D-1F31-423C-8C0D-7AD60484583F}" destId="{A8468B2F-2584-4CB8-877E-FD88402D6A37}" srcOrd="0" destOrd="0" presId="urn:microsoft.com/office/officeart/2005/8/layout/process1"/>
    <dgm:cxn modelId="{C07F7055-17D5-43A0-9658-24DA7C370804}" type="presParOf" srcId="{C111A7E6-3005-41B2-80D4-A02FE0176691}" destId="{5062F62F-48B4-4B55-AFC6-D61D398F13B9}" srcOrd="2" destOrd="0" presId="urn:microsoft.com/office/officeart/2005/8/layout/process1"/>
    <dgm:cxn modelId="{645FCB7C-58D5-436F-89CB-30F43EF38ABD}" type="presParOf" srcId="{C111A7E6-3005-41B2-80D4-A02FE0176691}" destId="{2AB025DC-B027-4ACD-8985-07B9EAAF6875}" srcOrd="3" destOrd="0" presId="urn:microsoft.com/office/officeart/2005/8/layout/process1"/>
    <dgm:cxn modelId="{025CB0DA-CDC7-4CEB-A7B2-DF823DD5B483}" type="presParOf" srcId="{2AB025DC-B027-4ACD-8985-07B9EAAF6875}" destId="{8A681B21-AB7B-4609-885C-2D39BEF511AE}" srcOrd="0" destOrd="0" presId="urn:microsoft.com/office/officeart/2005/8/layout/process1"/>
    <dgm:cxn modelId="{CAE4D582-EDC1-4DD4-BF0F-7BE0D73F5708}" type="presParOf" srcId="{C111A7E6-3005-41B2-80D4-A02FE0176691}" destId="{8EE7E4D4-4C2F-45B0-B821-FB11C0E7E1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BB79-C05A-4419-8129-351E00114FF6}">
      <dsp:nvSpPr>
        <dsp:cNvPr id="0" name=""/>
        <dsp:cNvSpPr/>
      </dsp:nvSpPr>
      <dsp:spPr>
        <a:xfrm>
          <a:off x="8650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Ett stort statligt avtal och några få mindre</a:t>
          </a:r>
        </a:p>
      </dsp:txBody>
      <dsp:txXfrm>
        <a:off x="53160" y="44510"/>
        <a:ext cx="2496467" cy="1430647"/>
      </dsp:txXfrm>
    </dsp:sp>
    <dsp:sp modelId="{15C45B9D-1F31-423C-8C0D-7AD60484583F}">
      <dsp:nvSpPr>
        <dsp:cNvPr id="0" name=""/>
        <dsp:cNvSpPr/>
      </dsp:nvSpPr>
      <dsp:spPr>
        <a:xfrm>
          <a:off x="2615184" y="439233"/>
          <a:ext cx="1023126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>
            <a:highlight>
              <a:srgbClr val="FFFF00"/>
            </a:highlight>
          </a:endParaRPr>
        </a:p>
      </dsp:txBody>
      <dsp:txXfrm>
        <a:off x="2615184" y="567473"/>
        <a:ext cx="830766" cy="384720"/>
      </dsp:txXfrm>
    </dsp:sp>
    <dsp:sp modelId="{5062F62F-48B4-4B55-AFC6-D61D398F13B9}">
      <dsp:nvSpPr>
        <dsp:cNvPr id="0" name=""/>
        <dsp:cNvSpPr/>
      </dsp:nvSpPr>
      <dsp:spPr>
        <a:xfrm>
          <a:off x="3628332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Privatisering Avreglering Bolagisering</a:t>
          </a:r>
        </a:p>
      </dsp:txBody>
      <dsp:txXfrm>
        <a:off x="3672842" y="44510"/>
        <a:ext cx="2496467" cy="1430647"/>
      </dsp:txXfrm>
    </dsp:sp>
    <dsp:sp modelId="{2AB025DC-B027-4ACD-8985-07B9EAAF6875}">
      <dsp:nvSpPr>
        <dsp:cNvPr id="0" name=""/>
        <dsp:cNvSpPr/>
      </dsp:nvSpPr>
      <dsp:spPr>
        <a:xfrm>
          <a:off x="6248720" y="439233"/>
          <a:ext cx="995419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6248720" y="567473"/>
        <a:ext cx="803059" cy="384720"/>
      </dsp:txXfrm>
    </dsp:sp>
    <dsp:sp modelId="{8EE7E4D4-4C2F-45B0-B821-FB11C0E7E184}">
      <dsp:nvSpPr>
        <dsp:cNvPr id="0" name=""/>
        <dsp:cNvSpPr/>
      </dsp:nvSpPr>
      <dsp:spPr>
        <a:xfrm>
          <a:off x="7248014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23 riksavtal</a:t>
          </a:r>
        </a:p>
      </dsp:txBody>
      <dsp:txXfrm>
        <a:off x="7292524" y="44510"/>
        <a:ext cx="2496467" cy="143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3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0266A79-ECE1-42D1-B101-8B1914BAC9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" y="0"/>
            <a:ext cx="1218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1bkgLG1SIQ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F822AE0-5CD9-42DD-A729-930BB250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19877"/>
            <a:ext cx="8805297" cy="501074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6A76061-0C74-47C4-B6BB-C57DD0563960}"/>
              </a:ext>
            </a:extLst>
          </p:cNvPr>
          <p:cNvSpPr txBox="1"/>
          <p:nvPr/>
        </p:nvSpPr>
        <p:spPr>
          <a:xfrm>
            <a:off x="3470783" y="2945974"/>
            <a:ext cx="11194860" cy="2123658"/>
          </a:xfrm>
          <a:prstGeom prst="rect">
            <a:avLst/>
          </a:prstGeom>
          <a:noFill/>
          <a:effectLst>
            <a:glow rad="10795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sv-SE" sz="6600" b="1" dirty="0">
                <a:ln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368300">
                    <a:schemeClr val="accent1">
                      <a:alpha val="5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Utan Sekos medlemmar stannar Sverige</a:t>
            </a:r>
          </a:p>
        </p:txBody>
      </p:sp>
    </p:spTree>
    <p:extLst>
      <p:ext uri="{BB962C8B-B14F-4D97-AF65-F5344CB8AC3E}">
        <p14:creationId xmlns:p14="http://schemas.microsoft.com/office/powerpoint/2010/main" val="15255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33964" y="2109426"/>
            <a:ext cx="56229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motpart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branschen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reglerar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läg</a:t>
            </a:r>
            <a:r>
              <a:rPr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stanivå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gäller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löner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villkor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bransch.</a:t>
            </a:r>
            <a:endParaRPr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Hängavtal (centralt)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CAC57F3-7F53-4B19-8EB1-0E5FA0FE7B88}"/>
              </a:ext>
            </a:extLst>
          </p:cNvPr>
          <p:cNvGrpSpPr/>
          <p:nvPr/>
        </p:nvGrpSpPr>
        <p:grpSpPr>
          <a:xfrm>
            <a:off x="2980236" y="3143681"/>
            <a:ext cx="2502692" cy="935444"/>
            <a:chOff x="8650" y="0"/>
            <a:chExt cx="2585487" cy="151966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68B7DC33-97F4-450B-B3AE-3095A80E9B1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3DF25DF7-CE8A-4E03-8577-53D1C9FEBF38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8B51C2C2-ED7A-477F-B82C-CB43EC3CC042}"/>
              </a:ext>
            </a:extLst>
          </p:cNvPr>
          <p:cNvSpPr txBox="1"/>
          <p:nvPr/>
        </p:nvSpPr>
        <p:spPr>
          <a:xfrm>
            <a:off x="5833964" y="3360420"/>
            <a:ext cx="61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anslutit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någon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arbetsgivarorganisation.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tecknar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direktavtal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6520C5-9FD8-4F87-9E55-0DE3EFB3C2FC}"/>
              </a:ext>
            </a:extLst>
          </p:cNvPr>
          <p:cNvSpPr txBox="1"/>
          <p:nvPr/>
        </p:nvSpPr>
        <p:spPr>
          <a:xfrm>
            <a:off x="5833964" y="4472940"/>
            <a:ext cx="615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sammanslutning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koncern-,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företag-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myndighets-or</a:t>
            </a:r>
            <a:r>
              <a:rPr lang="sv-SE" sz="1800"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ganisation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skriver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lokalt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företaget,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koncernen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 myndigheten.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A188FC9A-0CFD-4B52-8540-939043E5C8ED}"/>
              </a:ext>
            </a:extLst>
          </p:cNvPr>
          <p:cNvGrpSpPr/>
          <p:nvPr/>
        </p:nvGrpSpPr>
        <p:grpSpPr>
          <a:xfrm>
            <a:off x="2980236" y="4434840"/>
            <a:ext cx="2502692" cy="935444"/>
            <a:chOff x="8650" y="0"/>
            <a:chExt cx="2585487" cy="1519667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36FCB939-DE7B-40C7-9F9F-EED3AE20CAD8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392E915B-55F6-4E44-8818-C1A896AF398A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08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Fem utmaningar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Leva upp till LOs långsiktiga mål, bland annat mer jämställda löner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Ta ut hela löneutrymmet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Klimatfrågan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Öka organisationsgraden</a:t>
            </a:r>
          </a:p>
          <a:p>
            <a:pPr marL="285750" indent="-285750"/>
            <a:r>
              <a:rPr lang="sv-SE" dirty="0">
                <a:solidFill>
                  <a:schemeClr val="bg1"/>
                </a:solidFill>
              </a:rPr>
              <a:t>Kompetensbrist inom flera branscher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812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E4E470C1-6723-4C23-A888-A7F7593AA9F4}"/>
              </a:ext>
            </a:extLst>
          </p:cNvPr>
          <p:cNvCxnSpPr>
            <a:cxnSpLocks/>
          </p:cNvCxnSpPr>
          <p:nvPr/>
        </p:nvCxnSpPr>
        <p:spPr>
          <a:xfrm>
            <a:off x="5852160" y="533442"/>
            <a:ext cx="0" cy="47395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F59E83F2-CC0B-4CD3-9E0A-DC8384A7934E}"/>
              </a:ext>
            </a:extLst>
          </p:cNvPr>
          <p:cNvGrpSpPr/>
          <p:nvPr/>
        </p:nvGrpSpPr>
        <p:grpSpPr>
          <a:xfrm>
            <a:off x="3450857" y="514396"/>
            <a:ext cx="4848325" cy="521924"/>
            <a:chOff x="8650" y="0"/>
            <a:chExt cx="2585487" cy="1519667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BE2F6976-439E-4BF8-9781-A3F181DA260F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ktangel: rundade hörn 4">
              <a:extLst>
                <a:ext uri="{FF2B5EF4-FFF2-40B4-BE49-F238E27FC236}">
                  <a16:creationId xmlns:a16="http://schemas.microsoft.com/office/drawing/2014/main" id="{990CCE9B-0912-4545-BA93-BF0FAAB51333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Kongress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/representantskap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E5E5EF5-E041-4125-86C4-BA2C196AB68F}"/>
              </a:ext>
            </a:extLst>
          </p:cNvPr>
          <p:cNvGrpSpPr/>
          <p:nvPr/>
        </p:nvGrpSpPr>
        <p:grpSpPr>
          <a:xfrm>
            <a:off x="9441180" y="1119923"/>
            <a:ext cx="1814562" cy="521924"/>
            <a:chOff x="8650" y="0"/>
            <a:chExt cx="2585487" cy="1519667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F9FB903F-8841-477D-9F23-5867B96E6E9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ktangel: rundade hörn 4">
              <a:extLst>
                <a:ext uri="{FF2B5EF4-FFF2-40B4-BE49-F238E27FC236}">
                  <a16:creationId xmlns:a16="http://schemas.microsoft.com/office/drawing/2014/main" id="{C07CE269-6EB7-4A10-B997-CCEBDCA81C97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Motioner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7B74A40-AFF1-4C9E-8203-ACC56BC6F343}"/>
              </a:ext>
            </a:extLst>
          </p:cNvPr>
          <p:cNvGrpSpPr/>
          <p:nvPr/>
        </p:nvGrpSpPr>
        <p:grpSpPr>
          <a:xfrm>
            <a:off x="4342897" y="1764076"/>
            <a:ext cx="3049003" cy="521924"/>
            <a:chOff x="8650" y="0"/>
            <a:chExt cx="2585487" cy="1519667"/>
          </a:xfrm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ECC424AD-E47E-4463-B5A4-B072E05B7ECB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ktangel: rundade hörn 4">
              <a:extLst>
                <a:ext uri="{FF2B5EF4-FFF2-40B4-BE49-F238E27FC236}">
                  <a16:creationId xmlns:a16="http://schemas.microsoft.com/office/drawing/2014/main" id="{33EAD859-E612-4E45-AB7C-EE35704CFB10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Förbundsstyrelse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75D7336-BC10-4601-8D6C-D561BF95F811}"/>
              </a:ext>
            </a:extLst>
          </p:cNvPr>
          <p:cNvGrpSpPr/>
          <p:nvPr/>
        </p:nvGrpSpPr>
        <p:grpSpPr>
          <a:xfrm>
            <a:off x="4342897" y="2716576"/>
            <a:ext cx="3101494" cy="521924"/>
            <a:chOff x="8650" y="0"/>
            <a:chExt cx="2585487" cy="1519667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E3BEAE13-8B5F-4815-B559-A4182C36B2D8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ktangel: rundade hörn 4">
              <a:extLst>
                <a:ext uri="{FF2B5EF4-FFF2-40B4-BE49-F238E27FC236}">
                  <a16:creationId xmlns:a16="http://schemas.microsoft.com/office/drawing/2014/main" id="{7E504697-D9A7-4BD3-BADB-F58BA9C8502E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VU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10D59113-4A4A-425B-9B84-2DA23B634532}"/>
              </a:ext>
            </a:extLst>
          </p:cNvPr>
          <p:cNvGrpSpPr/>
          <p:nvPr/>
        </p:nvGrpSpPr>
        <p:grpSpPr>
          <a:xfrm>
            <a:off x="4342897" y="3707176"/>
            <a:ext cx="3101494" cy="521924"/>
            <a:chOff x="8650" y="0"/>
            <a:chExt cx="2585487" cy="1519667"/>
          </a:xfrm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FB4F8334-24B1-4A51-9EB6-564FCF4927E1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ktangel: rundade hörn 4">
              <a:extLst>
                <a:ext uri="{FF2B5EF4-FFF2-40B4-BE49-F238E27FC236}">
                  <a16:creationId xmlns:a16="http://schemas.microsoft.com/office/drawing/2014/main" id="{9800E8FA-ADE4-42C6-966D-3C6F7F7FF48E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Region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F4CEB0F-23B9-4A54-8AB2-15417CFC504A}"/>
              </a:ext>
            </a:extLst>
          </p:cNvPr>
          <p:cNvGrpSpPr/>
          <p:nvPr/>
        </p:nvGrpSpPr>
        <p:grpSpPr>
          <a:xfrm>
            <a:off x="4342897" y="4918756"/>
            <a:ext cx="3101494" cy="521924"/>
            <a:chOff x="8650" y="0"/>
            <a:chExt cx="2585487" cy="1519667"/>
          </a:xfrm>
        </p:grpSpPr>
        <p:sp>
          <p:nvSpPr>
            <p:cNvPr id="22" name="Rektangel: rundade hörn 21">
              <a:extLst>
                <a:ext uri="{FF2B5EF4-FFF2-40B4-BE49-F238E27FC236}">
                  <a16:creationId xmlns:a16="http://schemas.microsoft.com/office/drawing/2014/main" id="{55482571-A2E1-455F-809B-5C9A8F8BB72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ktangel: rundade hörn 4">
              <a:extLst>
                <a:ext uri="{FF2B5EF4-FFF2-40B4-BE49-F238E27FC236}">
                  <a16:creationId xmlns:a16="http://schemas.microsoft.com/office/drawing/2014/main" id="{70DEE374-408C-472B-AF91-2B616C140E03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Klubb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5B1B329-505E-422A-AEBD-940DD024CAAB}"/>
              </a:ext>
            </a:extLst>
          </p:cNvPr>
          <p:cNvGrpSpPr/>
          <p:nvPr/>
        </p:nvGrpSpPr>
        <p:grpSpPr>
          <a:xfrm>
            <a:off x="341743" y="3886432"/>
            <a:ext cx="3101494" cy="906547"/>
            <a:chOff x="8650" y="0"/>
            <a:chExt cx="2585487" cy="1519667"/>
          </a:xfrm>
        </p:grpSpPr>
        <p:sp>
          <p:nvSpPr>
            <p:cNvPr id="25" name="Rektangel: rundade hörn 24">
              <a:extLst>
                <a:ext uri="{FF2B5EF4-FFF2-40B4-BE49-F238E27FC236}">
                  <a16:creationId xmlns:a16="http://schemas.microsoft.com/office/drawing/2014/main" id="{7262118A-9BE0-4467-91B2-5957C36539EB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ktangel: rundade hörn 4">
              <a:extLst>
                <a:ext uri="{FF2B5EF4-FFF2-40B4-BE49-F238E27FC236}">
                  <a16:creationId xmlns:a16="http://schemas.microsoft.com/office/drawing/2014/main" id="{916387E8-8920-4823-A406-B9BA47FBA577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Bransch-organisation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183EA429-C4DB-4C8C-8F35-6A48652DF8DF}"/>
              </a:ext>
            </a:extLst>
          </p:cNvPr>
          <p:cNvGrpSpPr/>
          <p:nvPr/>
        </p:nvGrpSpPr>
        <p:grpSpPr>
          <a:xfrm>
            <a:off x="8695370" y="3871192"/>
            <a:ext cx="3101494" cy="906547"/>
            <a:chOff x="8650" y="0"/>
            <a:chExt cx="2585487" cy="1519667"/>
          </a:xfrm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C0C8589C-C777-427F-BDE7-FD3F635DC6BE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ktangel: rundade hörn 4">
              <a:extLst>
                <a:ext uri="{FF2B5EF4-FFF2-40B4-BE49-F238E27FC236}">
                  <a16:creationId xmlns:a16="http://schemas.microsoft.com/office/drawing/2014/main" id="{1E67D7ED-2B81-43B7-9CE7-60141B83519A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Förhandlings-organisation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B3A11F3D-0C5C-42D6-9028-D771BAF520E0}"/>
              </a:ext>
            </a:extLst>
          </p:cNvPr>
          <p:cNvSpPr txBox="1"/>
          <p:nvPr/>
        </p:nvSpPr>
        <p:spPr>
          <a:xfrm>
            <a:off x="394233" y="4813958"/>
            <a:ext cx="299561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som bland annat väljer ombud till kongressen.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A2702D2-D101-4AAE-9BCE-0778465D00B1}"/>
              </a:ext>
            </a:extLst>
          </p:cNvPr>
          <p:cNvSpPr txBox="1"/>
          <p:nvPr/>
        </p:nvSpPr>
        <p:spPr>
          <a:xfrm>
            <a:off x="8736385" y="4804292"/>
            <a:ext cx="3007085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som bland annat väljer ombud till kongressen.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51E3990-49A5-43C6-A6B9-96F1F05E5AAD}"/>
              </a:ext>
            </a:extLst>
          </p:cNvPr>
          <p:cNvSpPr txBox="1"/>
          <p:nvPr/>
        </p:nvSpPr>
        <p:spPr>
          <a:xfrm>
            <a:off x="9472417" y="1655252"/>
            <a:ext cx="1783325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Medlemmar kan lämna motioner till kongressen. Detta sker via klubb (eller som enskild motion).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4A753FA7-E4EB-4FDD-AABC-66F26319E164}"/>
              </a:ext>
            </a:extLst>
          </p:cNvPr>
          <p:cNvSpPr txBox="1"/>
          <p:nvPr/>
        </p:nvSpPr>
        <p:spPr>
          <a:xfrm>
            <a:off x="3534322" y="1048466"/>
            <a:ext cx="473362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Kongress var 4:e år (200 ombud). Representantskapsmöte däremellan (50 ledamöter)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F2D5FB7-41AF-4AC8-A1CB-15BB59018494}"/>
              </a:ext>
            </a:extLst>
          </p:cNvPr>
          <p:cNvSpPr txBox="1"/>
          <p:nvPr/>
        </p:nvSpPr>
        <p:spPr>
          <a:xfrm>
            <a:off x="4465320" y="2284569"/>
            <a:ext cx="287409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15 ledamöter (1 gång/månad)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519DC36E-D735-4D0E-954C-075F5C67DA80}"/>
              </a:ext>
            </a:extLst>
          </p:cNvPr>
          <p:cNvSpPr txBox="1"/>
          <p:nvPr/>
        </p:nvSpPr>
        <p:spPr>
          <a:xfrm>
            <a:off x="4465320" y="3246655"/>
            <a:ext cx="2921912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4 ledamöter (1 gång/vecka)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36EA5D00-87C0-4643-BFCC-BD653B1E2152}"/>
              </a:ext>
            </a:extLst>
          </p:cNvPr>
          <p:cNvSpPr txBox="1"/>
          <p:nvPr/>
        </p:nvSpPr>
        <p:spPr>
          <a:xfrm>
            <a:off x="4395386" y="5463540"/>
            <a:ext cx="3007085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medlemsmöte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70EFEB8F-1AF3-4876-B066-A4A97C8A4F4A}"/>
              </a:ext>
            </a:extLst>
          </p:cNvPr>
          <p:cNvSpPr txBox="1"/>
          <p:nvPr/>
        </p:nvSpPr>
        <p:spPr>
          <a:xfrm>
            <a:off x="409297" y="1542937"/>
            <a:ext cx="2485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4000" b="1" kern="1200" dirty="0">
                <a:solidFill>
                  <a:schemeClr val="bg1"/>
                </a:solidFill>
              </a:rPr>
              <a:t>Så fattar vi</a:t>
            </a:r>
            <a:br>
              <a:rPr lang="sv-SE" sz="4000" b="1" kern="1200" dirty="0">
                <a:solidFill>
                  <a:schemeClr val="bg1"/>
                </a:solidFill>
              </a:rPr>
            </a:br>
            <a:r>
              <a:rPr lang="sv-SE" sz="4000" b="1" kern="1200" dirty="0">
                <a:solidFill>
                  <a:schemeClr val="bg1"/>
                </a:solidFill>
              </a:rPr>
              <a:t> beslut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E2CCE52E-F72D-4A47-AEB0-366B7D3BB205}"/>
              </a:ext>
            </a:extLst>
          </p:cNvPr>
          <p:cNvSpPr txBox="1"/>
          <p:nvPr/>
        </p:nvSpPr>
        <p:spPr>
          <a:xfrm>
            <a:off x="4395387" y="4236316"/>
            <a:ext cx="299561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väljer </a:t>
            </a:r>
            <a:r>
              <a:rPr lang="sv-SE" sz="1600" dirty="0" err="1">
                <a:solidFill>
                  <a:schemeClr val="bg1"/>
                </a:solidFill>
              </a:rPr>
              <a:t>bl</a:t>
            </a:r>
            <a:r>
              <a:rPr lang="sv-SE" sz="1600" dirty="0">
                <a:solidFill>
                  <a:schemeClr val="bg1"/>
                </a:solidFill>
              </a:rPr>
              <a:t> a ombud till kongressen.</a:t>
            </a:r>
          </a:p>
        </p:txBody>
      </p: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1116F385-C161-48C8-B468-A726C461FF90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8299182" y="775358"/>
            <a:ext cx="1141998" cy="6055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EA912BCF-E20A-483D-9668-D3DE45F6459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450257" y="4324466"/>
            <a:ext cx="1245113" cy="80602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042BDFD1-2AF1-4C38-8088-8545BAEDD9D2}"/>
              </a:ext>
            </a:extLst>
          </p:cNvPr>
          <p:cNvCxnSpPr>
            <a:cxnSpLocks/>
            <a:stCxn id="22" idx="1"/>
            <a:endCxn id="25" idx="3"/>
          </p:cNvCxnSpPr>
          <p:nvPr/>
        </p:nvCxnSpPr>
        <p:spPr>
          <a:xfrm flipH="1" flipV="1">
            <a:off x="3443237" y="4339706"/>
            <a:ext cx="899660" cy="840012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0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Medlemsnära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Ryggraden i Seko är de mer än 5 000 förtroendevalda, fördelade på drygt 180 klubbar, som dagligen företräder Sekos medlemmar på arbetsplatserna</a:t>
            </a:r>
          </a:p>
          <a:p>
            <a:r>
              <a:rPr lang="sv-SE" dirty="0">
                <a:solidFill>
                  <a:schemeClr val="bg1"/>
                </a:solidFill>
              </a:rPr>
              <a:t>Seko ska vara ett medlemsnära fack med förtroendevalda på så många som möjligt av de arbetsplatser vi har medlemmar</a:t>
            </a:r>
          </a:p>
          <a:p>
            <a:r>
              <a:rPr lang="sv-SE" dirty="0">
                <a:solidFill>
                  <a:schemeClr val="bg1"/>
                </a:solidFill>
              </a:rPr>
              <a:t>Seko ska driva medlemmarnas frågor 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7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Följ Seko!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Hemsida: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Sociala medier: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facebook.com/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instagram.com/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Informationssida: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Starkpåjobbet.se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A8F1F5D-9920-42D1-837A-12A94ED2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5" y="538046"/>
            <a:ext cx="3755293" cy="28153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F6A1F7-6C1B-438C-A46F-7D016AEB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260"/>
            <a:ext cx="1913021" cy="191302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E91F681-9F89-4F35-89F3-564BEFCB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5" y="3504566"/>
            <a:ext cx="3755293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Engagemang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Information om bland annat utbildningar för förtroendevalda: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</a:t>
            </a:r>
            <a:r>
              <a:rPr lang="sv-SE" dirty="0" err="1">
                <a:solidFill>
                  <a:srgbClr val="FFFF00"/>
                </a:solidFill>
              </a:rPr>
              <a:t>fortroendevalda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Utbildning för medlemmar: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Seko.se/intro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Beställ och sprid material: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Seko.se/trycksaker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23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Presentationsfilm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811531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för presentationsfilm </a:t>
            </a:r>
            <a:r>
              <a:rPr lang="sv-SE" dirty="0">
                <a:solidFill>
                  <a:schemeClr val="bg1"/>
                </a:solidFill>
              </a:rPr>
              <a:t>(4 min)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Kontakt Seko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Adress: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Seko, Service- och kommunikationsfacket, Box 1105, 111 81 Stockholm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Telefon, medlemsservice, Seko Direkt: 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0770-457 900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Mail, medlemsservice, Seko Direkt:</a:t>
            </a:r>
          </a:p>
          <a:p>
            <a:pPr marL="0" indent="0">
              <a:buNone/>
            </a:pPr>
            <a:r>
              <a:rPr lang="sv-SE">
                <a:solidFill>
                  <a:srgbClr val="FFFF00"/>
                </a:solidFill>
              </a:rPr>
              <a:t>sekodirekt</a:t>
            </a:r>
            <a:r>
              <a:rPr lang="sv-SE" dirty="0">
                <a:solidFill>
                  <a:srgbClr val="FFFF00"/>
                </a:solidFill>
              </a:rPr>
              <a:t>@seko.se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072DE-9F9E-484C-ACC6-11B370C5F4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2878" y="1350522"/>
            <a:ext cx="9144000" cy="1730962"/>
          </a:xfrm>
          <a:prstGeom prst="rect">
            <a:avLst/>
          </a:prstGeom>
        </p:spPr>
        <p:txBody>
          <a:bodyPr/>
          <a:lstStyle/>
          <a:p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Seko</a:t>
            </a:r>
            <a:r>
              <a:rPr lang="sv-SE" sz="44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0" dirty="0">
                <a:solidFill>
                  <a:schemeClr val="bg1"/>
                </a:solidFill>
                <a:latin typeface="+mn-lt"/>
              </a:rPr>
              <a:t>är LOs femte största förbund och organiserar anställda</a:t>
            </a:r>
            <a:r>
              <a:rPr lang="sv-SE" sz="4400" b="1" spc="-5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83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inom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60" dirty="0">
                <a:solidFill>
                  <a:schemeClr val="bg1"/>
                </a:solidFill>
                <a:latin typeface="+mn-lt"/>
              </a:rPr>
              <a:t>nio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olika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branscher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358483-0841-4E3C-8036-ADA9EA5E6B7D}"/>
              </a:ext>
            </a:extLst>
          </p:cNvPr>
          <p:cNvSpPr txBox="1"/>
          <p:nvPr/>
        </p:nvSpPr>
        <p:spPr>
          <a:xfrm>
            <a:off x="1968500" y="3582085"/>
            <a:ext cx="9251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2000" b="1" spc="-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6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7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6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Trafik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</a:t>
            </a:r>
            <a:r>
              <a:rPr lang="sv-SE" sz="2000" b="1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 ban</a:t>
            </a:r>
            <a:endParaRPr lang="sv-SE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1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Civil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Statliga myndigheter, t ex Polisen, Skatteverke</a:t>
            </a: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t, Försäkringskassan m </a:t>
            </a:r>
            <a:r>
              <a:rPr lang="sv-SE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pc="-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Högskolor,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universitet,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muséer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Lernia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Akademiska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 m </a:t>
            </a: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Energi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Värme-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lproduktion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Eldistribution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montörer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Vattenkraft, kärnkraft,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Vattenfall,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Försvar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Förråd,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Verkstäder,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soldater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Saab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Post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revbäring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erminal,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försäljning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Postnord</a:t>
            </a:r>
            <a:r>
              <a:rPr lang="sv-SE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Citymail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Sjöfolk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Matroser,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motormän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Servitörer,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ekonomibiträden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Kockar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Stena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Silja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Wallenius,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Scandlines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Tele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Callcenter,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127635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Eltel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Tele2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5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Trafik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Lokförare,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tågvärdar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Underhållspersonal,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MTR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Vård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Häkten,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anstalter,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Rättspsyk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ungdomsvård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Transporttjänst</a:t>
            </a:r>
          </a:p>
          <a:p>
            <a:pPr marL="279400" indent="-266700">
              <a:spcBef>
                <a:spcPts val="120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Kriminalvården,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29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Väg och ban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Väg-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Bygga,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underhålla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Maskinförare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Skanska, Peab, Infranord,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uppgifter 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1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3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Sekos stadgar §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Tillvarata medlemmarnas fackliga intressen genom att träffa och upprätthålla kollektivavtal och andra överenskommelser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Verka för att anställda inom organisationsområdet blir medlemmar i förbundet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Gagna en samhällsutveckling med ökad jämlikhet på grundval av politisk, social, kulturell och ekonomisk demokrati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Lämna rättshjälp och ekonomisk ersättning vid arbetskonflikt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Tillhandahålla medlemmarna arbetslöshetsförsäkring genom arbetslöshetskassan</a:t>
            </a:r>
          </a:p>
        </p:txBody>
      </p:sp>
    </p:spTree>
    <p:extLst>
      <p:ext uri="{BB962C8B-B14F-4D97-AF65-F5344CB8AC3E}">
        <p14:creationId xmlns:p14="http://schemas.microsoft.com/office/powerpoint/2010/main" val="1796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historia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1800" spc="-45" dirty="0">
                <a:solidFill>
                  <a:srgbClr val="FFFF00"/>
                </a:solidFill>
                <a:latin typeface="ClanPro-Medium"/>
                <a:cs typeface="ClanPro-Medium"/>
              </a:rPr>
              <a:t>1970</a:t>
            </a:r>
            <a:r>
              <a:rPr sz="1800" spc="-45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SF,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Statsanställdas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Förbund,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0765" marR="5080">
              <a:lnSpc>
                <a:spcPct val="100000"/>
              </a:lnSpc>
              <a:spcBef>
                <a:spcPts val="969"/>
              </a:spcBef>
            </a:pP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Järnvägsmannaförbundet,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Vårdpersonalförbundet,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Vägarbetareförbundet,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Försvarsverkens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civila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 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Civilförvaltningens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Kraftverkens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14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Elektrikerförbundet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tillsammans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ClanPro-Medium"/>
              <a:cs typeface="ClanPro-Medium"/>
            </a:endParaRPr>
          </a:p>
          <a:p>
            <a:pPr marL="1040765" marR="6985" indent="-1028700">
              <a:lnSpc>
                <a:spcPct val="100000"/>
              </a:lnSpc>
              <a:tabLst>
                <a:tab pos="1040765" algn="l"/>
              </a:tabLst>
            </a:pPr>
            <a:r>
              <a:rPr sz="1800" spc="-40" dirty="0">
                <a:solidFill>
                  <a:srgbClr val="FFFF00"/>
                </a:solidFill>
                <a:latin typeface="ClanPro-Medium"/>
                <a:cs typeface="ClanPro-Medium"/>
              </a:rPr>
              <a:t>1995</a:t>
            </a:r>
            <a:r>
              <a:rPr sz="1800" spc="-4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byter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namn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Facket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2000" b="1" spc="-4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Kommunikation,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omorganiseras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sz="1800" spc="-30" dirty="0">
                <a:solidFill>
                  <a:srgbClr val="FFFF00"/>
                </a:solidFill>
                <a:latin typeface="ClanPro-Medium"/>
                <a:cs typeface="ClanPro-Medium"/>
              </a:rPr>
              <a:t>1996</a:t>
            </a:r>
            <a:r>
              <a:rPr sz="1800" spc="-3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spc="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Sjöfolksförbundet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går</a:t>
            </a:r>
            <a:r>
              <a:rPr lang="sv-SE"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ihop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2000" b="1" spc="-2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lang="sv-SE" spc="-20" dirty="0">
                <a:solidFill>
                  <a:srgbClr val="FFFF00"/>
                </a:solidFill>
                <a:latin typeface="ClanPro-Medium"/>
                <a:cs typeface="ClanPro-Medium"/>
              </a:rPr>
              <a:t>2009</a:t>
            </a:r>
            <a:r>
              <a:rPr lang="sv-SE" spc="-2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Samverkansavtal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med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6F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–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spc="-15" dirty="0">
                <a:solidFill>
                  <a:srgbClr val="FFFFFF"/>
                </a:solidFill>
                <a:cs typeface="ClanPro-Medium"/>
              </a:rPr>
              <a:t>fackförbund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i</a:t>
            </a:r>
            <a:endParaRPr sz="2000" b="1" dirty="0">
              <a:cs typeface="ClanPro-Medium"/>
            </a:endParaRPr>
          </a:p>
          <a:p>
            <a:pPr marL="1040765">
              <a:lnSpc>
                <a:spcPts val="1610"/>
              </a:lnSpc>
            </a:pP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</a:t>
            </a:r>
            <a:endParaRPr sz="2000" b="1" dirty="0">
              <a:cs typeface="Cla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885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1" y="855869"/>
            <a:ext cx="516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resa i korthet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4EBF05-7B6B-4826-8C4D-EF50347C6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92748"/>
              </p:ext>
            </p:extLst>
          </p:nvPr>
        </p:nvGraphicFramePr>
        <p:xfrm>
          <a:off x="1363259" y="2490859"/>
          <a:ext cx="9842152" cy="151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8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87304" y="2170386"/>
            <a:ext cx="5622907" cy="53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00"/>
                </a:solidFill>
                <a:latin typeface="ClanPro-Medium"/>
                <a:cs typeface="ClanPro-Medium"/>
              </a:rPr>
              <a:t>Avtal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som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tecknas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med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motpart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branschen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reglerar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bl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a </a:t>
            </a:r>
            <a:r>
              <a:rPr sz="1400" spc="-20" dirty="0" err="1">
                <a:solidFill>
                  <a:srgbClr val="FFFF00"/>
                </a:solidFill>
                <a:latin typeface="ClanPro-Medium"/>
                <a:cs typeface="ClanPro-Medium"/>
              </a:rPr>
              <a:t>läg</a:t>
            </a:r>
            <a:r>
              <a:rPr sz="1400" spc="-15" dirty="0" err="1">
                <a:solidFill>
                  <a:srgbClr val="FFFF00"/>
                </a:solidFill>
                <a:latin typeface="ClanPro-Medium"/>
                <a:cs typeface="ClanPro-Medium"/>
              </a:rPr>
              <a:t>stanivå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vad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gäller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löner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ClanPro-Medium"/>
                <a:cs typeface="ClanPro-Medium"/>
              </a:rPr>
              <a:t>villkor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en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hel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bransch.</a:t>
            </a:r>
            <a:endParaRPr sz="1400" dirty="0">
              <a:solidFill>
                <a:srgbClr val="FFFF00"/>
              </a:solidFill>
              <a:latin typeface="ClanPro-Medium"/>
              <a:cs typeface="ClanPro-Medium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C99DAF3-B5D5-4C29-BA7A-78649D1E8E44}"/>
              </a:ext>
            </a:extLst>
          </p:cNvPr>
          <p:cNvSpPr txBox="1"/>
          <p:nvPr/>
        </p:nvSpPr>
        <p:spPr>
          <a:xfrm>
            <a:off x="3009485" y="3096682"/>
            <a:ext cx="6663904" cy="2251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25000"/>
              </a:lnSpc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cs typeface="ClanPro-Medium"/>
              </a:rPr>
              <a:t>Exempel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på </a:t>
            </a:r>
            <a:r>
              <a:rPr b="1" spc="-15" dirty="0">
                <a:solidFill>
                  <a:srgbClr val="FFFFFF"/>
                </a:solidFill>
                <a:cs typeface="ClanPro-Medium"/>
              </a:rPr>
              <a:t>arbetsgivarorganisationer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10" dirty="0">
                <a:solidFill>
                  <a:srgbClr val="FFFFFF"/>
                </a:solidFill>
                <a:cs typeface="ClanPro-Medium"/>
              </a:rPr>
              <a:t>och </a:t>
            </a:r>
            <a:r>
              <a:rPr b="1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centrala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branschavtal:</a:t>
            </a:r>
            <a:endParaRPr b="1" dirty="0">
              <a:cs typeface="ClanPro-Medium"/>
            </a:endParaRPr>
          </a:p>
          <a:p>
            <a:pPr marL="12700" marR="106045">
              <a:lnSpc>
                <a:spcPct val="125000"/>
              </a:lnSpc>
              <a:spcBef>
                <a:spcPts val="565"/>
              </a:spcBef>
            </a:pPr>
            <a:r>
              <a:rPr sz="1600" b="1" spc="-10" dirty="0">
                <a:solidFill>
                  <a:srgbClr val="FFFFFF"/>
                </a:solidFill>
                <a:cs typeface="Calibri" panose="020F0502020204030204" pitchFamily="34" charset="0"/>
              </a:rPr>
              <a:t>Almega:</a:t>
            </a:r>
            <a:r>
              <a:rPr sz="1600" b="1" spc="5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FFFFFF"/>
                </a:solidFill>
                <a:cs typeface="ClanPro-Medium"/>
              </a:rPr>
              <a:t>Telekom,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Spårtrafik, </a:t>
            </a:r>
            <a:r>
              <a:rPr sz="1600" spc="-20" dirty="0" err="1">
                <a:solidFill>
                  <a:srgbClr val="FFFFFF"/>
                </a:solidFill>
                <a:cs typeface="ClanPro-Medium"/>
              </a:rPr>
              <a:t>Kommunika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tion</a:t>
            </a:r>
            <a:endParaRPr sz="1600" dirty="0">
              <a:cs typeface="ClanPro-Medium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Arbetsgivarverket:</a:t>
            </a:r>
            <a:r>
              <a:rPr sz="1600" b="1" spc="1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0" dirty="0">
                <a:solidFill>
                  <a:srgbClr val="FFFFFF"/>
                </a:solidFill>
                <a:cs typeface="ClanPro-Medium"/>
              </a:rPr>
              <a:t>Statliga</a:t>
            </a:r>
            <a:r>
              <a:rPr sz="160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15" dirty="0">
                <a:solidFill>
                  <a:srgbClr val="FFFFFF"/>
                </a:solidFill>
                <a:cs typeface="ClanPro-Medium"/>
              </a:rPr>
              <a:t>RALS</a:t>
            </a:r>
            <a:endParaRPr sz="1600" dirty="0">
              <a:cs typeface="ClanPro-Medium"/>
            </a:endParaRPr>
          </a:p>
          <a:p>
            <a:pPr marL="12700" marR="92710">
              <a:lnSpc>
                <a:spcPct val="125000"/>
              </a:lnSpc>
              <a:spcBef>
                <a:spcPts val="570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Energiföretagens Arbetsgivarförening: </a:t>
            </a:r>
            <a:r>
              <a:rPr sz="1600" spc="-10" dirty="0" err="1">
                <a:solidFill>
                  <a:srgbClr val="FFFFFF"/>
                </a:solidFill>
                <a:cs typeface="ClanPro-Medium"/>
              </a:rPr>
              <a:t>En</a:t>
            </a:r>
            <a:r>
              <a:rPr sz="1600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ergiavtalet</a:t>
            </a:r>
            <a:endParaRPr sz="1600" dirty="0"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lang="sv-SE" sz="1600" b="1" spc="-15" dirty="0">
                <a:solidFill>
                  <a:srgbClr val="FFFFFF"/>
                </a:solidFill>
                <a:cs typeface="ClanPro-BoldItalic"/>
              </a:rPr>
              <a:t>Byggföretagen</a:t>
            </a:r>
            <a:r>
              <a:rPr sz="1600" b="1" spc="-15" dirty="0">
                <a:solidFill>
                  <a:srgbClr val="FFFFFF"/>
                </a:solidFill>
                <a:cs typeface="ClanPro-BoldItalic"/>
              </a:rPr>
              <a:t>:</a:t>
            </a:r>
            <a:r>
              <a:rPr sz="1600" b="1" spc="2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5" dirty="0" err="1">
                <a:solidFill>
                  <a:srgbClr val="FFFFFF"/>
                </a:solidFill>
                <a:cs typeface="ClanPro-Medium"/>
              </a:rPr>
              <a:t>Väg</a:t>
            </a:r>
            <a:r>
              <a:rPr lang="sv-SE" sz="1600" spc="-25" dirty="0">
                <a:solidFill>
                  <a:srgbClr val="FFFFFF"/>
                </a:solidFill>
                <a:cs typeface="ClanPro-Medium"/>
              </a:rPr>
              <a:t> </a:t>
            </a:r>
            <a:r>
              <a:rPr lang="sv-SE" sz="1600" spc="10" dirty="0">
                <a:solidFill>
                  <a:srgbClr val="FFFFFF"/>
                </a:solidFill>
                <a:cs typeface="ClanPro-Medium"/>
              </a:rPr>
              <a:t>och ban</a:t>
            </a:r>
            <a:r>
              <a:rPr lang="sv-SE" sz="1600" spc="-15" dirty="0">
                <a:solidFill>
                  <a:srgbClr val="FFFFFF"/>
                </a:solidFill>
                <a:cs typeface="ClanPro-Medium"/>
              </a:rPr>
              <a:t>-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 </a:t>
            </a:r>
            <a:endParaRPr lang="sv-SE" sz="1600" spc="-10" dirty="0">
              <a:solidFill>
                <a:srgbClr val="FFFFFF"/>
              </a:solidFill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sz="1600" b="1" spc="-15" dirty="0" err="1">
                <a:solidFill>
                  <a:srgbClr val="FFFFFF"/>
                </a:solidFill>
                <a:cs typeface="ClanPro-Medium"/>
              </a:rPr>
              <a:t>Sjöfartens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b="1" spc="-15" dirty="0">
                <a:solidFill>
                  <a:srgbClr val="FFFFFF"/>
                </a:solidFill>
                <a:cs typeface="ClanPro-Medium"/>
              </a:rPr>
              <a:t>Arbetsgivareförbund: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Sjöavtalen</a:t>
            </a:r>
            <a:endParaRPr sz="1600" dirty="0">
              <a:cs typeface="ClanPro-Medium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Centrala </a:t>
              </a:r>
              <a:br>
                <a:rPr lang="sv-SE" sz="2700" b="1" kern="1200" dirty="0">
                  <a:solidFill>
                    <a:srgbClr val="FFFF00"/>
                  </a:solidFill>
                </a:rPr>
              </a:br>
              <a:r>
                <a:rPr lang="sv-SE" sz="2700" b="1" kern="1200" dirty="0">
                  <a:solidFill>
                    <a:srgbClr val="FFFF00"/>
                  </a:solidFill>
                </a:rPr>
                <a:t>branschavtal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957661"/>
      </p:ext>
    </p:extLst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6601c5-9847-4b71-ad2a-3729445cd94c}" enabled="1" method="Privileged" siteId="{12eb6af2-f417-4b5a-9fdf-676d0a07dc4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750</Words>
  <Application>Microsoft Office PowerPoint</Application>
  <PresentationFormat>Bredbild</PresentationFormat>
  <Paragraphs>149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ClanPro-BoldItalic</vt:lpstr>
      <vt:lpstr>ClanPro-Medium</vt:lpstr>
      <vt:lpstr>1_Anpassad formgivning</vt:lpstr>
      <vt:lpstr>PowerPoint-presentation</vt:lpstr>
      <vt:lpstr>Seko är LOs femte största förbund och organiserar anställda  inom nio olika 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Seko är LOs femte största förbund och organiserar anställda  inom nio olika branscher.</dc:title>
  <dc:creator>Erik Sandberg - FK</dc:creator>
  <cp:lastModifiedBy>Johan Lundh</cp:lastModifiedBy>
  <cp:revision>33</cp:revision>
  <dcterms:created xsi:type="dcterms:W3CDTF">2022-03-23T14:18:18Z</dcterms:created>
  <dcterms:modified xsi:type="dcterms:W3CDTF">2024-07-01T11:31:06Z</dcterms:modified>
</cp:coreProperties>
</file>