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1" r:id="rId3"/>
    <p:sldId id="427" r:id="rId4"/>
    <p:sldId id="448" r:id="rId5"/>
    <p:sldId id="449" r:id="rId6"/>
    <p:sldId id="418" r:id="rId7"/>
    <p:sldId id="454" r:id="rId8"/>
    <p:sldId id="455" r:id="rId9"/>
    <p:sldId id="432" r:id="rId10"/>
    <p:sldId id="456" r:id="rId11"/>
    <p:sldId id="451" r:id="rId12"/>
    <p:sldId id="457" r:id="rId13"/>
    <p:sldId id="422" r:id="rId14"/>
    <p:sldId id="446" r:id="rId15"/>
    <p:sldId id="452" r:id="rId16"/>
    <p:sldId id="453" r:id="rId17"/>
    <p:sldId id="419" r:id="rId18"/>
    <p:sldId id="423" r:id="rId19"/>
    <p:sldId id="428" r:id="rId20"/>
    <p:sldId id="431" r:id="rId21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årten Pavlov, PostNord" initials="MPP" lastIdx="1" clrIdx="0">
    <p:extLst>
      <p:ext uri="{19B8F6BF-5375-455C-9EA6-DF929625EA0E}">
        <p15:presenceInfo xmlns:p15="http://schemas.microsoft.com/office/powerpoint/2012/main" userId="S-1-5-21-3472540305-529558556-1433495973-15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31" autoAdjust="0"/>
  </p:normalViewPr>
  <p:slideViewPr>
    <p:cSldViewPr snapToGrid="0">
      <p:cViewPr varScale="1">
        <p:scale>
          <a:sx n="48" d="100"/>
          <a:sy n="48" d="100"/>
        </p:scale>
        <p:origin x="29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4BE34D-6561-43D8-B173-79396C07AD3A}" type="datetimeFigureOut">
              <a:rPr lang="sv-SE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AD1FF-2F73-40C6-8098-1FE47FFC5F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81804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1F87D150-B3B0-4CC0-AF5F-897424FF8E46}" type="datetimeFigureOut">
              <a:rPr lang="sv-SE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022C2364-7476-40F3-A617-6E6950AB1CD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2928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C2364-7476-40F3-A617-6E6950AB1CDB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056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C2364-7476-40F3-A617-6E6950AB1CDB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363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r>
              <a:rPr lang="sv-SE" dirty="0"/>
              <a:t> 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C2364-7476-40F3-A617-6E6950AB1CDB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Använda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papperblanketter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eller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digitalt</a:t>
            </a:r>
            <a:r>
              <a:rPr lang="en-US">
                <a:cs typeface="Calibri"/>
              </a:rPr>
              <a:t> via seko.se?</a:t>
            </a:r>
          </a:p>
          <a:p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Beror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värvaren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och</a:t>
            </a:r>
            <a:r>
              <a:rPr lang="en-US">
                <a:cs typeface="Calibri"/>
              </a:rPr>
              <a:t> den </a:t>
            </a:r>
            <a:r>
              <a:rPr lang="en-US" err="1">
                <a:cs typeface="Calibri"/>
              </a:rPr>
              <a:t>värvade</a:t>
            </a:r>
            <a:r>
              <a:rPr lang="en-US">
                <a:cs typeface="Calibri"/>
              </a:rPr>
              <a:t>. </a:t>
            </a:r>
            <a:r>
              <a:rPr lang="en-US" err="1">
                <a:cs typeface="Calibri"/>
              </a:rPr>
              <a:t>Gör</a:t>
            </a:r>
            <a:r>
              <a:rPr lang="en-US">
                <a:cs typeface="Calibri"/>
              </a:rPr>
              <a:t> det </a:t>
            </a:r>
            <a:r>
              <a:rPr lang="en-US" err="1">
                <a:cs typeface="Calibri"/>
              </a:rPr>
              <a:t>som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funkar</a:t>
            </a:r>
            <a:r>
              <a:rPr lang="en-US">
                <a:cs typeface="Calibri"/>
              </a:rPr>
              <a:t>!</a:t>
            </a:r>
          </a:p>
          <a:p>
            <a:r>
              <a:rPr lang="en-US">
                <a:cs typeface="Calibri"/>
              </a:rPr>
              <a:t>Finns i trycksaksbutiken</a:t>
            </a:r>
          </a:p>
          <a:p>
            <a:r>
              <a:rPr lang="en-US">
                <a:cs typeface="Calibri"/>
              </a:rPr>
              <a:t>Men </a:t>
            </a:r>
            <a:r>
              <a:rPr lang="en-US" err="1">
                <a:cs typeface="Calibri"/>
              </a:rPr>
              <a:t>helst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förstås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digitalt</a:t>
            </a:r>
            <a:r>
              <a:rPr lang="en-US">
                <a:cs typeface="Calibri"/>
              </a:rPr>
              <a:t>...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C2364-7476-40F3-A617-6E6950AB1CDB}" type="slidenum">
              <a:rPr lang="sv-SE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1585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Om man vill göra en egen broschyr från klubben</a:t>
            </a:r>
            <a:r>
              <a:rPr lang="sv-SE" baseline="0" dirty="0"/>
              <a:t> så hinner man det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C2364-7476-40F3-A617-6E6950AB1CDB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Prångla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har</a:t>
            </a:r>
            <a:r>
              <a:rPr lang="en-US" baseline="0" dirty="0">
                <a:cs typeface="Calibri"/>
              </a:rPr>
              <a:t> </a:t>
            </a:r>
            <a:r>
              <a:rPr lang="en-US" baseline="0" dirty="0" err="1">
                <a:cs typeface="Calibri"/>
              </a:rPr>
              <a:t>kvar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Facket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 till </a:t>
            </a:r>
            <a:r>
              <a:rPr lang="en-US" dirty="0" err="1">
                <a:cs typeface="Calibri"/>
              </a:rPr>
              <a:t>för</a:t>
            </a:r>
            <a:r>
              <a:rPr lang="en-US" dirty="0">
                <a:cs typeface="Calibri"/>
              </a:rPr>
              <a:t> dig – </a:t>
            </a:r>
            <a:r>
              <a:rPr lang="en-US" dirty="0" err="1">
                <a:cs typeface="Calibri"/>
              </a:rPr>
              <a:t>finns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även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engelska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arabiska</a:t>
            </a:r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C2364-7476-40F3-A617-6E6950AB1CDB}" type="slidenum">
              <a:rPr lang="sv-SE"/>
              <a:pPr>
                <a:defRPr/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007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/>
              <a:t>Ni</a:t>
            </a:r>
            <a:r>
              <a:rPr lang="sv-SE" baseline="0"/>
              <a:t> tycker ju att det är fantastiskt bra det här med facket, klart att man vill sprida den glädjen!</a:t>
            </a:r>
          </a:p>
          <a:p>
            <a:r>
              <a:rPr lang="sv-SE" baseline="0"/>
              <a:t>Nåt av det roligaste man kan göra är ju att träffa medlemmar så passa på nu!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C2364-7476-40F3-A617-6E6950AB1CDB}" type="slidenum">
              <a:rPr lang="sv-SE" smtClean="0"/>
              <a:pPr>
                <a:defRPr/>
              </a:pPr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 ha en hög organisationsgrad är påtagligt viktigt under ett avtalsår, vår förmåga att ta ut paketterminaler i strejk påverkar våra anställningsvillkor. Självklarheter ja, men det är när vi slutar prata om självklarheter som vi får medlemmar som tror att procentpåslag gynnar lågavlönade osv.</a:t>
            </a:r>
          </a:p>
          <a:p>
            <a:endParaRPr lang="sv-SE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del av det beror på att vi blir färre anställda men organisationsgraden är inte heller helt perfekt (67% i LO och omsprungna av TCO)</a:t>
            </a:r>
            <a:endParaRPr lang="sv-SE" sz="1200" b="0" i="0" u="none" strike="noStrik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C2364-7476-40F3-A617-6E6950AB1CDB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Hur målet</a:t>
            </a:r>
            <a:r>
              <a:rPr lang="sv-SE" baseline="0" dirty="0"/>
              <a:t> har uppstått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C2364-7476-40F3-A617-6E6950AB1CDB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C2364-7476-40F3-A617-6E6950AB1CDB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Välj själva om ni vill värva alla under medlemsveckan</a:t>
            </a:r>
            <a:r>
              <a:rPr lang="sv-SE" baseline="0" dirty="0"/>
              <a:t> eller om ni vill dela summan på tre (månader)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C2364-7476-40F3-A617-6E6950AB1CDB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C2364-7476-40F3-A617-6E6950AB1CDB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120 </a:t>
            </a:r>
            <a:r>
              <a:rPr lang="en-US" dirty="0" err="1">
                <a:cs typeface="Calibri"/>
              </a:rPr>
              <a:t>kr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timme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Inget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inkomstbortfall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krävs</a:t>
            </a:r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C2364-7476-40F3-A617-6E6950AB1CDB}" type="slidenum">
              <a:rPr lang="sv-SE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627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120 </a:t>
            </a:r>
            <a:r>
              <a:rPr lang="en-US" dirty="0" err="1">
                <a:cs typeface="Calibri"/>
              </a:rPr>
              <a:t>kr</a:t>
            </a:r>
            <a:r>
              <a:rPr lang="en-US" dirty="0">
                <a:cs typeface="Calibri"/>
              </a:rPr>
              <a:t>/</a:t>
            </a:r>
            <a:r>
              <a:rPr lang="en-US" dirty="0" err="1">
                <a:cs typeface="Calibri"/>
              </a:rPr>
              <a:t>timme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Inget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inkomstbortfall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krävs</a:t>
            </a:r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C2364-7476-40F3-A617-6E6950AB1CDB}" type="slidenum">
              <a:rPr lang="sv-SE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605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C2364-7476-40F3-A617-6E6950AB1CDB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6" descr="Seko-ppt-startbild.png"/>
          <p:cNvPicPr>
            <a:picLocks noChangeAspect="1"/>
          </p:cNvPicPr>
          <p:nvPr userDrawn="1"/>
        </p:nvPicPr>
        <p:blipFill>
          <a:blip r:embed="rId2"/>
          <a:srcRect l="24564"/>
          <a:stretch>
            <a:fillRect/>
          </a:stretch>
        </p:blipFill>
        <p:spPr bwMode="auto">
          <a:xfrm>
            <a:off x="0" y="0"/>
            <a:ext cx="9180513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8" descr="Seko Posten.pdf"/>
          <p:cNvPicPr>
            <a:picLocks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8775" y="5011738"/>
            <a:ext cx="1198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0810" y="1006477"/>
            <a:ext cx="8045993" cy="1143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40810" y="2332038"/>
            <a:ext cx="8045993" cy="3850111"/>
          </a:xfrm>
        </p:spPr>
        <p:txBody>
          <a:bodyPr/>
          <a:lstStyle>
            <a:lvl1pPr marL="0" indent="0" algn="l">
              <a:spcBef>
                <a:spcPts val="5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0722-1364-44F9-B557-0D18EBC00491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789A5-3F68-41F1-A72E-651D6D603B9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457200" y="645795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8" descr="Seko Posten.pd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74638"/>
            <a:ext cx="11985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F0D1D-13EB-4791-B916-2DFC87B60E93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3C52-75D4-439E-BB65-69EFAD642A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457200" y="645795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8" descr="Seko Posten.pd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74638"/>
            <a:ext cx="11985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7C567-389D-4C35-B8B7-C57EF59C07C6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506B-9ABC-46A6-B396-96BCC121569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457200" y="645795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8" descr="Seko Posten.pd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74638"/>
            <a:ext cx="11985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563" indent="-182563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/>
            </a:lvl1pPr>
            <a:lvl2pPr>
              <a:defRPr sz="2000"/>
            </a:lvl2pPr>
            <a:lvl3pPr marL="32400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534988" indent="-174625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4pPr>
            <a:lvl5pPr marL="719138" indent="-18415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2"/>
            <a:r>
              <a:rPr lang="sv-SE"/>
              <a:t>Nivå två</a:t>
            </a:r>
          </a:p>
          <a:p>
            <a:pPr lvl="3"/>
            <a:r>
              <a:rPr lang="sv-SE"/>
              <a:t>Nivå tre</a:t>
            </a:r>
          </a:p>
          <a:p>
            <a:pPr lvl="4"/>
            <a:r>
              <a:rPr lang="sv-SE"/>
              <a:t>Nivå fyra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950B-FC7E-4D59-A71D-82299DE6BA5E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993C-634C-4ADE-8E7C-9F0D87FDCC8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/>
        </p:nvCxnSpPr>
        <p:spPr>
          <a:xfrm>
            <a:off x="457200" y="645795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9" descr="Seko Posten.pd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74638"/>
            <a:ext cx="11985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40809" y="2332037"/>
            <a:ext cx="3854993" cy="385011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360363" indent="-184150">
              <a:lnSpc>
                <a:spcPts val="2400"/>
              </a:lnSpc>
              <a:spcBef>
                <a:spcPts val="500"/>
              </a:spcBef>
              <a:buFont typeface="Arial"/>
              <a:buChar char="•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31809" y="2332036"/>
            <a:ext cx="3854993" cy="3850109"/>
          </a:xfrm>
        </p:spPr>
        <p:txBody>
          <a:bodyPr/>
          <a:lstStyle>
            <a:lvl1pPr marL="0" indent="0">
              <a:spcBef>
                <a:spcPts val="500"/>
              </a:spcBef>
              <a:buFontTx/>
              <a:buNone/>
              <a:defRPr sz="2000"/>
            </a:lvl1pPr>
            <a:lvl2pPr marL="360363" indent="-184150">
              <a:lnSpc>
                <a:spcPts val="2400"/>
              </a:lnSpc>
              <a:spcBef>
                <a:spcPts val="500"/>
              </a:spcBef>
              <a:buFont typeface="Arial"/>
              <a:buChar char="•"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0EDFC-E25E-435F-9D60-DEDF635CAF1C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61F4-ED3D-4693-87F3-CD577764E7D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/>
          <p:cNvCxnSpPr/>
          <p:nvPr/>
        </p:nvCxnSpPr>
        <p:spPr>
          <a:xfrm>
            <a:off x="457200" y="645795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objekt 7" descr="Seko Posten.pd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74638"/>
            <a:ext cx="11985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BEF3-2E3D-42D4-9669-CCB079A8F6DB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6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7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2CC7-540C-4ED0-B523-447DFE5DC4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ak 1"/>
          <p:cNvCxnSpPr/>
          <p:nvPr/>
        </p:nvCxnSpPr>
        <p:spPr>
          <a:xfrm>
            <a:off x="457200" y="645795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dobjekt 6" descr="Seko Posten.pd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74638"/>
            <a:ext cx="11985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500F-191F-433D-B01A-C6ECEDDF7D8A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45AAF-FB17-4303-8D92-7AF44C9EC9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/>
          <p:cNvCxnSpPr/>
          <p:nvPr/>
        </p:nvCxnSpPr>
        <p:spPr>
          <a:xfrm>
            <a:off x="457200" y="645795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8" descr="Seko Posten.pd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74638"/>
            <a:ext cx="11985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CDD2-5FF0-426B-B9DA-4F48922857B4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A118-604A-45BE-A2B2-96F3450019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/>
          <p:cNvCxnSpPr/>
          <p:nvPr/>
        </p:nvCxnSpPr>
        <p:spPr>
          <a:xfrm>
            <a:off x="457200" y="645795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11" descr="Seko Posten.pd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74638"/>
            <a:ext cx="11985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2"/>
            <a:r>
              <a:rPr lang="sv-SE"/>
              <a:t>Nivå två</a:t>
            </a:r>
          </a:p>
          <a:p>
            <a:pPr lvl="3"/>
            <a:r>
              <a:rPr lang="sv-SE"/>
              <a:t>Nivå tre</a:t>
            </a:r>
          </a:p>
          <a:p>
            <a:pPr lvl="4"/>
            <a:r>
              <a:rPr lang="sv-SE"/>
              <a:t>Nivå fyra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2"/>
            <a:r>
              <a:rPr lang="sv-SE"/>
              <a:t>Nivå två</a:t>
            </a:r>
          </a:p>
          <a:p>
            <a:pPr lvl="3"/>
            <a:r>
              <a:rPr lang="sv-SE"/>
              <a:t>Nivå tre</a:t>
            </a:r>
          </a:p>
          <a:p>
            <a:pPr lvl="4"/>
            <a:r>
              <a:rPr lang="sv-SE"/>
              <a:t>Nivå fyra</a:t>
            </a:r>
          </a:p>
        </p:txBody>
      </p:sp>
      <p:sp>
        <p:nvSpPr>
          <p:cNvPr id="9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27ECC-204D-4FB8-953E-B574229129BF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10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11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D310A-643F-4B31-ABE2-C8A36791E26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/>
        </p:nvCxnSpPr>
        <p:spPr>
          <a:xfrm>
            <a:off x="457200" y="645795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9" descr="Seko Posten.pd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74638"/>
            <a:ext cx="11985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A8E91-4ECF-403D-86A4-3957FDFC17F2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2E22-7C23-4690-87B1-2357C496051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/>
        </p:nvCxnSpPr>
        <p:spPr>
          <a:xfrm>
            <a:off x="457200" y="645795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9" descr="Seko Posten.pd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74638"/>
            <a:ext cx="11985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Dra bilden till platshållaren eller klicka på ikonen för att lägga till den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5C45C-62B2-44A6-97E2-2A6B3B44D9DA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8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9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D22D-742E-47E9-B323-E3FAA1B3C33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41350" y="1004888"/>
            <a:ext cx="8045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41350" y="2332038"/>
            <a:ext cx="804545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2"/>
            <a:r>
              <a:rPr lang="sv-SE"/>
              <a:t>Nivå två</a:t>
            </a:r>
          </a:p>
          <a:p>
            <a:pPr lvl="3"/>
            <a:r>
              <a:rPr lang="sv-SE"/>
              <a:t>Nivå tre</a:t>
            </a:r>
          </a:p>
          <a:p>
            <a:pPr lvl="4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57950"/>
            <a:ext cx="874713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A18C8A-ECA4-4973-B9FF-9F2CD6E47DC5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14475" y="6457950"/>
            <a:ext cx="6119813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18438" y="6457950"/>
            <a:ext cx="868362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554611-D633-4DE7-94C3-3E6EF331494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hf sldNum="0" hdr="0"/>
  <p:txStyles>
    <p:titleStyle>
      <a:lvl1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176213" indent="-176213" algn="l" defTabSz="457200" rtl="0" eaLnBrk="0" fontAlgn="base" hangingPunct="0">
        <a:lnSpc>
          <a:spcPts val="2600"/>
        </a:lnSpc>
        <a:spcBef>
          <a:spcPct val="0"/>
        </a:spcBef>
        <a:spcAft>
          <a:spcPts val="600"/>
        </a:spcAft>
        <a:buClr>
          <a:srgbClr val="CC3333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360363" indent="-184150" algn="l" defTabSz="457200" rtl="0" eaLnBrk="0" fontAlgn="base" hangingPunct="0">
        <a:spcBef>
          <a:spcPct val="20000"/>
        </a:spcBef>
        <a:spcAft>
          <a:spcPct val="0"/>
        </a:spcAft>
        <a:buClr>
          <a:srgbClr val="CC3333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360363" indent="-184150" algn="l" defTabSz="457200" rtl="0" eaLnBrk="0" fontAlgn="base" hangingPunct="0">
        <a:lnSpc>
          <a:spcPts val="2200"/>
        </a:lnSpc>
        <a:spcBef>
          <a:spcPct val="0"/>
        </a:spcBef>
        <a:spcAft>
          <a:spcPts val="600"/>
        </a:spcAft>
        <a:buClr>
          <a:srgbClr val="CC3333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534988" indent="-174625" algn="l" defTabSz="457200" rtl="0" eaLnBrk="0" fontAlgn="base" hangingPunct="0">
        <a:lnSpc>
          <a:spcPts val="2000"/>
        </a:lnSpc>
        <a:spcBef>
          <a:spcPct val="0"/>
        </a:spcBef>
        <a:spcAft>
          <a:spcPts val="600"/>
        </a:spcAft>
        <a:buClr>
          <a:srgbClr val="CC3333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719138" indent="-184150" algn="l" defTabSz="457200" rtl="0" eaLnBrk="0" fontAlgn="base" hangingPunct="0">
        <a:lnSpc>
          <a:spcPts val="1800"/>
        </a:lnSpc>
        <a:spcBef>
          <a:spcPct val="0"/>
        </a:spcBef>
        <a:spcAft>
          <a:spcPts val="600"/>
        </a:spcAft>
        <a:buClr>
          <a:srgbClr val="CC3333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edlemsveckan@seko.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ipsa@seko.se?subject=Tip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ctrTitle"/>
          </p:nvPr>
        </p:nvSpPr>
        <p:spPr>
          <a:xfrm>
            <a:off x="641350" y="1006475"/>
            <a:ext cx="804545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sv-SE" dirty="0">
                <a:ea typeface="ヒラギノ角ゴ Pro W3"/>
                <a:cs typeface="ヒラギノ角ゴ Pro W3"/>
              </a:rPr>
              <a:t>Medlemsveckan 2021</a:t>
            </a:r>
          </a:p>
        </p:txBody>
      </p:sp>
      <p:sp>
        <p:nvSpPr>
          <p:cNvPr id="15363" name="Underrubrik 2"/>
          <p:cNvSpPr>
            <a:spLocks noGrp="1"/>
          </p:cNvSpPr>
          <p:nvPr>
            <p:ph type="subTitle" idx="1"/>
          </p:nvPr>
        </p:nvSpPr>
        <p:spPr>
          <a:xfrm>
            <a:off x="0" y="6258063"/>
            <a:ext cx="8045450" cy="599937"/>
          </a:xfrm>
        </p:spPr>
        <p:txBody>
          <a:bodyPr/>
          <a:lstStyle/>
          <a:p>
            <a:pPr eaLnBrk="1" hangingPunct="1"/>
            <a:r>
              <a:rPr lang="en-US" b="1" dirty="0" err="1">
                <a:ea typeface="ヒラギノ角ゴ Pro W3"/>
                <a:cs typeface="ヒラギノ角ゴ Pro W3"/>
              </a:rPr>
              <a:t>Vecka</a:t>
            </a:r>
            <a:r>
              <a:rPr lang="en-US" b="1" dirty="0">
                <a:ea typeface="ヒラギノ角ゴ Pro W3"/>
                <a:cs typeface="ヒラギノ角ゴ Pro W3"/>
              </a:rPr>
              <a:t> 42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8460B4C-A743-4867-88D8-C68CB3AAF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629"/>
            <a:ext cx="9170503" cy="49536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109B-EFCC-4D82-839F-4ED8CBA4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Seko Postens aktiviteter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5A67B-4B2E-4544-9DA5-404DCC41B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Filmer på Facebook</a:t>
            </a:r>
          </a:p>
          <a:p>
            <a:r>
              <a:rPr lang="sv-SE" dirty="0"/>
              <a:t>Ta reda på vad våra medlemmar vill veta mer om</a:t>
            </a:r>
          </a:p>
          <a:p>
            <a:r>
              <a:rPr lang="sv-SE" dirty="0"/>
              <a:t>Erbjuda den kunskapen i lämpligt format</a:t>
            </a:r>
          </a:p>
          <a:p>
            <a:r>
              <a:rPr lang="sv-SE" dirty="0"/>
              <a:t>Tillgängliga för arbetsplatsbesök?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520EB-7D96-4990-AE8E-8FA3B808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950B-FC7E-4D59-A71D-82299DE6BA5E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6535-79F6-4EFA-98FB-3CAE1513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</p:spTree>
    <p:extLst>
      <p:ext uri="{BB962C8B-B14F-4D97-AF65-F5344CB8AC3E}">
        <p14:creationId xmlns:p14="http://schemas.microsoft.com/office/powerpoint/2010/main" val="34018744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>
                <a:ea typeface="ヒラギノ角ゴ Pro W3"/>
                <a:cs typeface="ヒラギノ角ゴ Pro W3"/>
              </a:rPr>
              <a:t>Bra saker att ha med sig</a:t>
            </a:r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sv-SE" dirty="0">
                <a:ea typeface="ヒラギノ角ゴ Pro W3"/>
                <a:cs typeface="ヒラギノ角ゴ Pro W3"/>
              </a:rPr>
              <a:t>Erbjudande om facklig utbildning</a:t>
            </a: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sv-SE" dirty="0">
                <a:ea typeface="ヒラギノ角ゴ Pro W3"/>
                <a:cs typeface="ヒラギノ角ゴ Pro W3"/>
              </a:rPr>
              <a:t>Informationsbroschyrer</a:t>
            </a: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sv-SE" dirty="0">
                <a:ea typeface="ヒラギノ角ゴ Pro W3"/>
                <a:cs typeface="ヒラギノ角ゴ Pro W3"/>
              </a:rPr>
              <a:t>Nåt gott</a:t>
            </a: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sv-SE" dirty="0">
                <a:ea typeface="ヒラギノ角ゴ Pro W3"/>
                <a:cs typeface="ヒラギノ角ゴ Pro W3"/>
              </a:rPr>
              <a:t>Profilartiklar</a:t>
            </a: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None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buFont typeface="Arial" charset="0"/>
              <a:buChar char="•"/>
            </a:pPr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923FB7F-BEC3-468A-B6B3-0DB52531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4FF426-7F75-4801-B38D-AB711756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91B23-EA70-4EBA-9002-931D8A2CE8B4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>
                <a:ea typeface="ヒラギノ角ゴ Pro W3"/>
                <a:cs typeface="ヒラギノ角ゴ Pro W3"/>
              </a:rPr>
              <a:t>Digitala medlemsutbildningar </a:t>
            </a:r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sv-SE" dirty="0">
                <a:ea typeface="ヒラギノ角ゴ Pro W3"/>
                <a:cs typeface="ヒラギノ角ゴ Pro W3"/>
              </a:rPr>
              <a:t>Tre dagars medlemsutbildningar</a:t>
            </a: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sv-SE" dirty="0">
                <a:ea typeface="ヒラギノ角ゴ Pro W3"/>
                <a:cs typeface="ヒラギノ角ゴ Pro W3"/>
              </a:rPr>
              <a:t>Introduktionsutbildning</a:t>
            </a: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sv-SE" dirty="0">
                <a:ea typeface="ヒラギノ角ゴ Pro W3"/>
                <a:cs typeface="ヒラギノ角ゴ Pro W3"/>
              </a:rPr>
              <a:t>Datum för utbildningar och för anmälan (och rutin)</a:t>
            </a: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None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buFont typeface="Arial" charset="0"/>
              <a:buChar char="•"/>
            </a:pPr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923FB7F-BEC3-468A-B6B3-0DB52531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4FF426-7F75-4801-B38D-AB711756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791B23-EA70-4EBA-9002-931D8A2CE8B4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8723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>
                <a:ea typeface="ヒラギノ角ゴ Pro W3"/>
                <a:cs typeface="ヒラギノ角ゴ Pro W3"/>
              </a:rPr>
              <a:t>Ansvarsfördelning</a:t>
            </a:r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Seko: Samordnar </a:t>
            </a:r>
            <a:r>
              <a:rPr lang="sv-SE" dirty="0" err="1"/>
              <a:t>medlemskit</a:t>
            </a:r>
            <a:r>
              <a:rPr lang="sv-SE" dirty="0"/>
              <a:t>. Erbjuder ringhjälp.</a:t>
            </a:r>
          </a:p>
          <a:p>
            <a:endParaRPr lang="sv-SE" dirty="0"/>
          </a:p>
          <a:p>
            <a:r>
              <a:rPr lang="sv-SE" dirty="0">
                <a:ea typeface="ヒラギノ角ゴ Pro W3"/>
                <a:cs typeface="ヒラギノ角ゴ Pro W3"/>
              </a:rPr>
              <a:t>Seko Posten: Satsning på </a:t>
            </a:r>
            <a:r>
              <a:rPr lang="sv-SE" dirty="0" err="1">
                <a:ea typeface="ヒラギノ角ゴ Pro W3"/>
                <a:cs typeface="ヒラギノ角ゴ Pro W3"/>
              </a:rPr>
              <a:t>facebook-sidan</a:t>
            </a:r>
            <a:r>
              <a:rPr lang="sv-SE" dirty="0">
                <a:ea typeface="ヒラギノ角ゴ Pro W3"/>
                <a:cs typeface="ヒラギノ角ゴ Pro W3"/>
              </a:rPr>
              <a:t> och digital information. Samordnar digital medlemsutbildning.</a:t>
            </a:r>
          </a:p>
          <a:p>
            <a:endParaRPr lang="sv-SE" dirty="0">
              <a:ea typeface="ヒラギノ角ゴ Pro W3"/>
              <a:cs typeface="ヒラギノ角ゴ Pro W3"/>
            </a:endParaRPr>
          </a:p>
          <a:p>
            <a:r>
              <a:rPr lang="sv-SE" dirty="0">
                <a:ea typeface="ヒラギノ角ゴ Pro W3"/>
                <a:cs typeface="ヒラギノ角ゴ Pro W3"/>
              </a:rPr>
              <a:t>Klubbar: Kommer att göra det mesta av jobbet</a:t>
            </a: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 dirty="0"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None/>
            </a:pPr>
            <a:endParaRPr lang="sv-SE" dirty="0"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923FB7F-BEC3-468A-B6B3-0DB52531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4FF426-7F75-4801-B38D-AB711756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DD85B0-C1F7-4D83-84F0-E4D73DB7E494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Årets påse</a:t>
            </a:r>
          </a:p>
        </p:txBody>
      </p:sp>
      <p:pic>
        <p:nvPicPr>
          <p:cNvPr id="6" name="Platshållare för innehåll 5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4034" y="215900"/>
            <a:ext cx="6319966" cy="4676775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950B-FC7E-4D59-A71D-82299DE6BA5E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641350" y="3713164"/>
            <a:ext cx="80454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2400" dirty="0">
              <a:latin typeface="+mj-lt"/>
            </a:endParaRPr>
          </a:p>
          <a:p>
            <a:pPr marL="182563" lvl="0" indent="-182563" eaLnBrk="0" hangingPunc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CC3333"/>
              </a:buClr>
              <a:buFont typeface="Arial"/>
              <a:buChar char="•"/>
            </a:pPr>
            <a:r>
              <a:rPr lang="sv-SE" sz="2400" dirty="0">
                <a:latin typeface="+mj-lt"/>
              </a:rPr>
              <a:t>Påse med tryck</a:t>
            </a:r>
          </a:p>
          <a:p>
            <a:pPr marL="182563" lvl="0" indent="-182563" eaLnBrk="0" hangingPunc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CC3333"/>
              </a:buClr>
              <a:buFont typeface="Arial"/>
              <a:buChar char="•"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+mj-lt"/>
              </a:rPr>
              <a:t>Profilartikel med tryck</a:t>
            </a:r>
          </a:p>
          <a:p>
            <a:pPr marL="182563" lvl="0" indent="-182563" eaLnBrk="0" hangingPunc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CC3333"/>
              </a:buClr>
              <a:buFont typeface="Arial"/>
              <a:buChar char="•"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+mj-lt"/>
              </a:rPr>
              <a:t>Flyer och affisch för medlemsveckan</a:t>
            </a:r>
          </a:p>
          <a:p>
            <a:pPr marL="182563" lvl="0" indent="-182563" eaLnBrk="0" hangingPunc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CC3333"/>
              </a:buClr>
              <a:buFont typeface="Arial"/>
              <a:buChar char="•"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+mj-lt"/>
              </a:rPr>
              <a:t>Affisch till arbetsmiljöveckan vecka 43</a:t>
            </a:r>
          </a:p>
          <a:p>
            <a:pPr marL="182563" lvl="0" indent="-182563" eaLnBrk="0" hangingPunc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CC3333"/>
              </a:buClr>
              <a:buFont typeface="Arial"/>
              <a:buChar char="•"/>
            </a:pPr>
            <a:r>
              <a:rPr lang="sv-SE" sz="2400" dirty="0">
                <a:latin typeface="+mj-lt"/>
              </a:rPr>
              <a:t>Det ni lägger i (frukt, godis, lokalt material osv)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ヒラギノ角ゴ Pro W3"/>
              <a:cs typeface="ヒラギノ角ゴ Pro W3"/>
            </a:endParaRPr>
          </a:p>
          <a:p>
            <a:pPr marL="182563" marR="0" lvl="0" indent="-182563" algn="l" defTabSz="4572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ts val="300"/>
              </a:spcAft>
              <a:buClr>
                <a:srgbClr val="CC3333"/>
              </a:buClr>
              <a:buSzTx/>
              <a:buFont typeface="Arial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/>
              <a:cs typeface="ヒラギノ角ゴ Pro W3"/>
            </a:endParaRPr>
          </a:p>
          <a:p>
            <a:pPr marL="182563" marR="0" lvl="0" indent="-182563" algn="l" defTabSz="4572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ts val="600"/>
              </a:spcAft>
              <a:buClr>
                <a:srgbClr val="CC3333"/>
              </a:buClr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950B-FC7E-4D59-A71D-82299DE6BA5E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6182D-14AA-4E29-B3F7-089DBAAF0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Planering, bilder, tips och idéer skickas gärna till: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B026B6-4580-4C70-8280-6CDA191730DD}"/>
              </a:ext>
            </a:extLst>
          </p:cNvPr>
          <p:cNvSpPr txBox="1"/>
          <p:nvPr/>
        </p:nvSpPr>
        <p:spPr>
          <a:xfrm>
            <a:off x="2286000" y="32476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u="sng" dirty="0">
                <a:solidFill>
                  <a:srgbClr val="CC3333"/>
                </a:solidFill>
                <a:effectLst/>
                <a:latin typeface="arial" panose="020B0604020202020204" pitchFamily="34" charset="0"/>
                <a:hlinkClick r:id="rId3"/>
              </a:rPr>
              <a:t>medlemsveckan@seko.se</a:t>
            </a: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sv-SE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59CA-6C84-401B-A95D-9F222FB5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värvningen inte går hela vägen in i mål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999E4-CDBD-4F2B-87C6-934EAF49F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Skicka ett </a:t>
            </a:r>
            <a:r>
              <a:rPr lang="sv-S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sms</a:t>
            </a: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till </a:t>
            </a:r>
            <a:r>
              <a:rPr lang="sv-SE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71350</a:t>
            </a: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med ordet Seko följt av ett mellanslag och sedan namn och telefonnummer till den som ska värvas. </a:t>
            </a:r>
            <a:r>
              <a:rPr lang="sv-SE">
                <a:solidFill>
                  <a:srgbClr val="000000"/>
                </a:solidFill>
                <a:latin typeface="arial" panose="020B0604020202020204" pitchFamily="34" charset="0"/>
              </a:rPr>
              <a:t>Då kommer personal från Seko att ringa upp.</a:t>
            </a:r>
            <a:endParaRPr lang="sv-SE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sv-SE" dirty="0"/>
            </a:b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 kan även mejla tips till </a:t>
            </a:r>
            <a:r>
              <a:rPr lang="sv-SE" b="0" i="0" u="sng" dirty="0">
                <a:solidFill>
                  <a:srgbClr val="CC3333"/>
                </a:solidFill>
                <a:effectLst/>
                <a:latin typeface="arial" panose="020B0604020202020204" pitchFamily="34" charset="0"/>
                <a:hlinkClick r:id="rId2"/>
              </a:rPr>
              <a:t>tipsa@seko.se</a:t>
            </a:r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BBA98-164D-4965-B60B-36670231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950B-FC7E-4D59-A71D-82299DE6BA5E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B8DBD-E0E3-41A2-B911-4407B8CC3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</p:spTree>
    <p:extLst>
      <p:ext uri="{BB962C8B-B14F-4D97-AF65-F5344CB8AC3E}">
        <p14:creationId xmlns:p14="http://schemas.microsoft.com/office/powerpoint/2010/main" val="38258709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Material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245" indent="-182245"/>
            <a:r>
              <a:rPr lang="sv-SE" dirty="0"/>
              <a:t>Inträdesblanketter</a:t>
            </a:r>
          </a:p>
          <a:p>
            <a:pPr marL="182245" indent="-182245"/>
            <a:r>
              <a:rPr lang="sv-SE" dirty="0" err="1"/>
              <a:t>Tipsa-affisch</a:t>
            </a:r>
            <a:endParaRPr lang="sv-SE" dirty="0"/>
          </a:p>
          <a:p>
            <a:pPr marL="182245" indent="-182245"/>
            <a:r>
              <a:rPr lang="sv-SE" dirty="0" err="1"/>
              <a:t>Förbered-affisch</a:t>
            </a:r>
            <a:endParaRPr lang="sv-SE" dirty="0"/>
          </a:p>
          <a:p>
            <a:pPr marL="182245" indent="-182245"/>
            <a:r>
              <a:rPr lang="sv-SE" dirty="0"/>
              <a:t>Inbjudan </a:t>
            </a:r>
            <a:r>
              <a:rPr lang="sv-SE" dirty="0" err="1"/>
              <a:t>medlemsutb</a:t>
            </a:r>
            <a:endParaRPr lang="sv-SE" dirty="0"/>
          </a:p>
          <a:p>
            <a:pPr marL="182245" indent="-182245">
              <a:buNone/>
            </a:pPr>
            <a:endParaRPr lang="sv-SE" dirty="0"/>
          </a:p>
          <a:p>
            <a:pPr marL="182245" indent="-182245"/>
            <a:endParaRPr lang="sv-SE" dirty="0"/>
          </a:p>
          <a:p>
            <a:pPr marL="182245" indent="-182245">
              <a:buNone/>
            </a:pPr>
            <a:br>
              <a:rPr lang="sv-SE" dirty="0"/>
            </a:br>
            <a:endParaRPr lang="sv-SE" dirty="0"/>
          </a:p>
          <a:p>
            <a:pPr marL="182245" indent="-182245">
              <a:buFontTx/>
              <a:buChar char="-"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0C8F66-754D-4B56-88CB-6C33D5AA86BE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  <p:pic>
        <p:nvPicPr>
          <p:cNvPr id="12" name="Bildobjekt 11" descr="natt2020_20200904_1107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355" y="3644900"/>
            <a:ext cx="2271889" cy="3213100"/>
          </a:xfrm>
          <a:prstGeom prst="rect">
            <a:avLst/>
          </a:prstGeom>
        </p:spPr>
      </p:pic>
      <p:pic>
        <p:nvPicPr>
          <p:cNvPr id="13" name="Bildobjekt 12" descr="Screenshot_20200909-072231_1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0" y="0"/>
            <a:ext cx="2565400" cy="3544917"/>
          </a:xfrm>
          <a:prstGeom prst="rect">
            <a:avLst/>
          </a:prstGeom>
        </p:spPr>
      </p:pic>
      <p:pic>
        <p:nvPicPr>
          <p:cNvPr id="10" name="Bildobjekt 9" descr="F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900" y="0"/>
            <a:ext cx="2578100" cy="3756076"/>
          </a:xfrm>
          <a:prstGeom prst="rect">
            <a:avLst/>
          </a:prstGeom>
        </p:spPr>
      </p:pic>
      <p:pic>
        <p:nvPicPr>
          <p:cNvPr id="11" name="Bildobjekt 10" descr="Screenshot_20200909-072131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0600" y="2623604"/>
            <a:ext cx="3073400" cy="42343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641350" y="1004888"/>
            <a:ext cx="8045450" cy="2149527"/>
          </a:xfrm>
        </p:spPr>
        <p:txBody>
          <a:bodyPr/>
          <a:lstStyle/>
          <a:p>
            <a:r>
              <a:rPr lang="sv-SE">
                <a:latin typeface="+mn-lt"/>
              </a:rPr>
              <a:t>Dynamiska mallar</a:t>
            </a:r>
            <a:br>
              <a:rPr lang="sv-SE">
                <a:latin typeface="+mn-lt"/>
              </a:rPr>
            </a:br>
            <a:br>
              <a:rPr lang="sv-SE">
                <a:latin typeface="+mn-lt"/>
              </a:rPr>
            </a:br>
            <a:br>
              <a:rPr lang="sv-SE">
                <a:latin typeface="+mn-lt"/>
              </a:rPr>
            </a:br>
            <a:br>
              <a:rPr lang="sv-SE">
                <a:latin typeface="+mn-lt"/>
              </a:rPr>
            </a:br>
            <a:endParaRPr lang="sv-SE">
              <a:latin typeface="+mn-lt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None/>
            </a:pPr>
            <a:endParaRPr lang="sv-SE"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923FB7F-BEC3-468A-B6B3-0DB52531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4FF426-7F75-4801-B38D-AB711756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77A61-ECD3-4994-BD4B-44A91B6508A4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93D95ED-FAF4-4556-AB82-5883A6A68F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1" r="-39" b="9799"/>
          <a:stretch/>
        </p:blipFill>
        <p:spPr>
          <a:xfrm>
            <a:off x="545979" y="1408696"/>
            <a:ext cx="8051910" cy="50351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Material- broschyrer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E71F04-09E4-4DB5-A94A-48FA2A9C987F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  <p:pic>
        <p:nvPicPr>
          <p:cNvPr id="6" name="Bildobjekt 6" descr="En bild som visar inomhus, person, man, stående&#10;&#10;Beskrivning genererad med mycket hög exakthet">
            <a:extLst>
              <a:ext uri="{FF2B5EF4-FFF2-40B4-BE49-F238E27FC236}">
                <a16:creationId xmlns:a16="http://schemas.microsoft.com/office/drawing/2014/main" id="{03D36C4F-E8EC-494D-BB77-4C66CD5DD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9" y="3503753"/>
            <a:ext cx="1905000" cy="2667000"/>
          </a:xfrm>
          <a:prstGeom prst="rect">
            <a:avLst/>
          </a:prstGeom>
        </p:spPr>
      </p:pic>
      <p:pic>
        <p:nvPicPr>
          <p:cNvPr id="8" name="Bildobjekt 8" descr="En bild som visar skärmbild, ritning&#10;&#10;Beskrivning genererad med mycket hög exakthet">
            <a:extLst>
              <a:ext uri="{FF2B5EF4-FFF2-40B4-BE49-F238E27FC236}">
                <a16:creationId xmlns:a16="http://schemas.microsoft.com/office/drawing/2014/main" id="{7398E277-EDF4-491A-908F-20D52E49D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235" y="3503753"/>
            <a:ext cx="1905000" cy="2667000"/>
          </a:xfrm>
          <a:prstGeom prst="rect">
            <a:avLst/>
          </a:prstGeom>
        </p:spPr>
      </p:pic>
      <p:pic>
        <p:nvPicPr>
          <p:cNvPr id="10" name="Bildobjekt 10" descr="En bild som visar ritning&#10;&#10;Beskrivning genererad med mycket hög exakthet">
            <a:extLst>
              <a:ext uri="{FF2B5EF4-FFF2-40B4-BE49-F238E27FC236}">
                <a16:creationId xmlns:a16="http://schemas.microsoft.com/office/drawing/2014/main" id="{1B310830-E40F-4BC0-B7C6-A9E80228D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386" y="3503753"/>
            <a:ext cx="1905000" cy="2667000"/>
          </a:xfrm>
          <a:prstGeom prst="rect">
            <a:avLst/>
          </a:prstGeom>
        </p:spPr>
      </p:pic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2B989A9-8920-4F59-9E55-9C3203323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245" indent="-182245"/>
            <a:r>
              <a:rPr lang="sv-SE" u="sng">
                <a:ea typeface="+mn-lt"/>
                <a:cs typeface="+mn-lt"/>
              </a:rPr>
              <a:t>https://www.seko.se/om-oss/profilprodukter-och-trycksaker/trycksaksbutiken/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601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>
                <a:ea typeface="ヒラギノ角ゴ Pro W3"/>
                <a:cs typeface="ヒラギノ角ゴ Pro W3"/>
              </a:rPr>
              <a:t>Medlemsvärvning</a:t>
            </a:r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245" indent="-182245"/>
            <a:r>
              <a:rPr lang="sv-SE" dirty="0">
                <a:ea typeface="ヒラギノ角ゴ Pro W3"/>
                <a:cs typeface="ヒラギノ角ゴ Pro W3"/>
              </a:rPr>
              <a:t>Vi behöver bli fler!</a:t>
            </a:r>
          </a:p>
          <a:p>
            <a:pPr marL="182245" indent="-182245">
              <a:buNone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/>
            <a:r>
              <a:rPr lang="sv-SE" dirty="0">
                <a:ea typeface="ヒラギノ角ゴ Pro W3"/>
                <a:cs typeface="ヒラギノ角ゴ Pro W3"/>
              </a:rPr>
              <a:t>Vi kan bli fler!</a:t>
            </a:r>
          </a:p>
          <a:p>
            <a:pPr marL="182245" indent="-182245">
              <a:buNone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sv-SE" dirty="0">
                <a:ea typeface="ヒラギノ角ゴ Pro W3"/>
                <a:cs typeface="ヒラギノ角ゴ Pro W3"/>
              </a:rPr>
              <a:t>Vi är rätt bra!</a:t>
            </a:r>
            <a:br>
              <a:rPr lang="sv-SE" dirty="0">
                <a:ea typeface="ヒラギノ角ゴ Pro W3"/>
                <a:cs typeface="ヒラギノ角ゴ Pro W3"/>
              </a:rPr>
            </a:b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sv-SE" dirty="0">
                <a:ea typeface="ヒラギノ角ゴ Pro W3"/>
                <a:cs typeface="ヒラギノ角ゴ Pro W3"/>
              </a:rPr>
              <a:t>Hur?</a:t>
            </a:r>
            <a:br>
              <a:rPr lang="sv-SE" dirty="0">
                <a:ea typeface="ヒラギノ角ゴ Pro W3"/>
                <a:cs typeface="ヒラギノ角ゴ Pro W3"/>
              </a:rPr>
            </a:br>
            <a:r>
              <a:rPr lang="sv-SE" dirty="0">
                <a:ea typeface="ヒラギノ角ゴ Pro W3"/>
                <a:cs typeface="ヒラギノ角ゴ Pro W3"/>
              </a:rPr>
              <a:t>- Löpande</a:t>
            </a:r>
            <a:br>
              <a:rPr lang="sv-SE" dirty="0">
                <a:ea typeface="ヒラギノ角ゴ Pro W3"/>
                <a:cs typeface="ヒラギノ角ゴ Pro W3"/>
              </a:rPr>
            </a:br>
            <a:r>
              <a:rPr lang="sv-SE" dirty="0">
                <a:ea typeface="ヒラギノ角ゴ Pro W3"/>
                <a:cs typeface="ヒラギノ角ゴ Pro W3"/>
              </a:rPr>
              <a:t>- Riktad insats: medlemsveckan</a:t>
            </a: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buFont typeface="Arial" charset="0"/>
              <a:buChar char="•"/>
            </a:pPr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923FB7F-BEC3-468A-B6B3-0DB52531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4FF426-7F75-4801-B38D-AB711756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CA74C1-76AC-4E38-A78E-A874913BDB24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sv-SE">
                <a:ea typeface="ヒラギノ角ゴ Pro W3"/>
                <a:cs typeface="ヒラギノ角ゴ Pro W3"/>
              </a:rPr>
            </a:br>
            <a:br>
              <a:rPr lang="sv-SE">
                <a:ea typeface="ヒラギノ角ゴ Pro W3"/>
                <a:cs typeface="ヒラギノ角ゴ Pro W3"/>
              </a:rPr>
            </a:br>
            <a:br>
              <a:rPr lang="sv-SE">
                <a:ea typeface="ヒラギノ角ゴ Pro W3"/>
                <a:cs typeface="ヒラギノ角ゴ Pro W3"/>
              </a:rPr>
            </a:br>
            <a:r>
              <a:rPr lang="sv-SE">
                <a:ea typeface="ヒラギノ角ゴ Pro W3"/>
                <a:cs typeface="ヒラギノ角ゴ Pro W3"/>
              </a:rPr>
              <a:t>Ha roligt!</a:t>
            </a:r>
            <a:br>
              <a:rPr lang="sv-SE">
                <a:ea typeface="ヒラギノ角ゴ Pro W3"/>
                <a:cs typeface="ヒラギノ角ゴ Pro W3"/>
              </a:rPr>
            </a:br>
            <a:br>
              <a:rPr lang="sv-SE">
                <a:ea typeface="ヒラギノ角ゴ Pro W3"/>
                <a:cs typeface="ヒラギノ角ゴ Pro W3"/>
              </a:rPr>
            </a:br>
            <a:r>
              <a:rPr lang="sv-SE">
                <a:ea typeface="ヒラギノ角ゴ Pro W3"/>
                <a:cs typeface="ヒラギノ角ゴ Pro W3"/>
              </a:rPr>
              <a:t>Gör det som funkar!</a:t>
            </a:r>
            <a:br>
              <a:rPr lang="sv-SE">
                <a:ea typeface="ヒラギノ角ゴ Pro W3"/>
                <a:cs typeface="ヒラギノ角ゴ Pro W3"/>
              </a:rPr>
            </a:br>
            <a:endParaRPr lang="sv-SE">
              <a:ea typeface="ヒラギノ角ゴ Pro W3"/>
              <a:cs typeface="ヒラギノ角ゴ Pro W3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  <a:spcAft>
                <a:spcPts val="300"/>
              </a:spcAft>
              <a:buNone/>
            </a:pPr>
            <a:endParaRPr lang="sv-SE"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923FB7F-BEC3-468A-B6B3-0DB52531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4FF426-7F75-4801-B38D-AB711756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77A61-ECD3-4994-BD4B-44A91B6508A4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ヒラギノ角ゴ Pro W3"/>
                <a:cs typeface="ヒラギノ角ゴ Pro W3"/>
              </a:rPr>
              <a:t>Mål</a:t>
            </a:r>
            <a:r>
              <a:rPr lang="en-US" dirty="0">
                <a:ea typeface="ヒラギノ角ゴ Pro W3"/>
                <a:cs typeface="ヒラギノ角ゴ Pro W3"/>
              </a:rPr>
              <a:t> </a:t>
            </a:r>
            <a:r>
              <a:rPr lang="en-US" dirty="0" err="1">
                <a:ea typeface="ヒラギノ角ゴ Pro W3"/>
                <a:cs typeface="ヒラギノ角ゴ Pro W3"/>
              </a:rPr>
              <a:t>för</a:t>
            </a:r>
            <a:r>
              <a:rPr lang="en-US" dirty="0">
                <a:ea typeface="ヒラギノ角ゴ Pro W3"/>
                <a:cs typeface="ヒラギノ角ゴ Pro W3"/>
              </a:rPr>
              <a:t> 2020</a:t>
            </a:r>
            <a:br>
              <a:rPr lang="en-US" dirty="0">
                <a:ea typeface="ヒラギノ角ゴ Pro W3"/>
                <a:cs typeface="ヒラギノ角ゴ Pro W3"/>
              </a:rPr>
            </a:br>
            <a:r>
              <a:rPr lang="en-US" dirty="0">
                <a:ea typeface="ヒラギノ角ゴ Pro W3"/>
                <a:cs typeface="ヒラギノ角ゴ Pro W3"/>
              </a:rPr>
              <a:t>Relevant 2021?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245" indent="-182245">
              <a:buNone/>
            </a:pPr>
            <a:endParaRPr lang="sv-SE" dirty="0"/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buFont typeface="Arial" charset="0"/>
              <a:buChar char="•"/>
            </a:pPr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923FB7F-BEC3-468A-B6B3-0DB52531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4FF426-7F75-4801-B38D-AB711756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02BD2-3F3C-458A-ACC6-C0F991682D94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6B1348F-DB05-4CDC-A2AE-869292E8EA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732" b="6918"/>
          <a:stretch>
            <a:fillRect/>
          </a:stretch>
        </p:blipFill>
        <p:spPr>
          <a:xfrm>
            <a:off x="3797430" y="1115385"/>
            <a:ext cx="4406770" cy="49552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ヒラギノ角ゴ Pro W3"/>
                <a:cs typeface="ヒラギノ角ゴ Pro W3"/>
              </a:rPr>
              <a:t>Så</a:t>
            </a:r>
            <a:r>
              <a:rPr lang="en-US" dirty="0">
                <a:ea typeface="ヒラギノ角ゴ Pro W3"/>
                <a:cs typeface="ヒラギノ角ゴ Pro W3"/>
              </a:rPr>
              <a:t> </a:t>
            </a:r>
            <a:r>
              <a:rPr lang="en-US" dirty="0" err="1">
                <a:ea typeface="ヒラギノ角ゴ Pro W3"/>
                <a:cs typeface="ヒラギノ角ゴ Pro W3"/>
              </a:rPr>
              <a:t>här</a:t>
            </a:r>
            <a:r>
              <a:rPr lang="en-US" dirty="0">
                <a:ea typeface="ヒラギノ角ゴ Pro W3"/>
                <a:cs typeface="ヒラギノ角ゴ Pro W3"/>
              </a:rPr>
              <a:t> </a:t>
            </a:r>
            <a:r>
              <a:rPr lang="en-US" dirty="0" err="1">
                <a:ea typeface="ヒラギノ角ゴ Pro W3"/>
                <a:cs typeface="ヒラギノ角ゴ Pro W3"/>
              </a:rPr>
              <a:t>går</a:t>
            </a:r>
            <a:r>
              <a:rPr lang="en-US" dirty="0">
                <a:ea typeface="ヒラギノ角ゴ Pro W3"/>
                <a:cs typeface="ヒラギノ角ゴ Pro W3"/>
              </a:rPr>
              <a:t> </a:t>
            </a:r>
            <a:r>
              <a:rPr lang="en-US" dirty="0" err="1">
                <a:ea typeface="ヒラギノ角ゴ Pro W3"/>
                <a:cs typeface="ヒラギノ角ゴ Pro W3"/>
              </a:rPr>
              <a:t>det</a:t>
            </a:r>
            <a:r>
              <a:rPr lang="en-US" dirty="0">
                <a:ea typeface="ヒラギノ角ゴ Pro W3"/>
                <a:cs typeface="ヒラギノ角ゴ Pro W3"/>
              </a:rPr>
              <a:t> </a:t>
            </a:r>
            <a:r>
              <a:rPr lang="en-US" dirty="0" err="1">
                <a:ea typeface="ヒラギノ角ゴ Pro W3"/>
                <a:cs typeface="ヒラギノ角ゴ Pro W3"/>
              </a:rPr>
              <a:t>hittills</a:t>
            </a:r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245" indent="-182245">
              <a:buNone/>
            </a:pPr>
            <a:endParaRPr lang="sv-SE" dirty="0"/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buFont typeface="Arial" charset="0"/>
              <a:buChar char="•"/>
            </a:pPr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923FB7F-BEC3-468A-B6B3-0DB52531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4FF426-7F75-4801-B38D-AB711756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02BD2-3F3C-458A-ACC6-C0F991682D94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45AC94-EE35-4CE2-8E9F-6C9FED69C30E}"/>
              </a:ext>
            </a:extLst>
          </p:cNvPr>
          <p:cNvSpPr txBox="1">
            <a:spLocks/>
          </p:cNvSpPr>
          <p:nvPr/>
        </p:nvSpPr>
        <p:spPr bwMode="auto">
          <a:xfrm>
            <a:off x="793750" y="2484438"/>
            <a:ext cx="804545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2563" indent="-182563" algn="l" defTabSz="457200" rtl="0" eaLnBrk="0" fontAlgn="base" hangingPunc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Clr>
                <a:srgbClr val="CC333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360363" indent="-1841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33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324000" indent="-184150" algn="l" defTabSz="457200" rtl="0" eaLnBrk="0" fontAlgn="base" hangingPunc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>
                <a:srgbClr val="CC3333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534988" indent="-174625" algn="l" defTabSz="457200" rtl="0" eaLnBrk="0" fontAlgn="base" hangingPunct="0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CC3333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719138" indent="-184150" algn="l" defTabSz="457200" rtl="0" eaLnBrk="0" fontAlgn="base" hangingPunct="0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rgbClr val="CC3333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sv-SE" dirty="0"/>
              <a:t>Lite färska siffror är ju inte fel</a:t>
            </a: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/>
              <a:buNone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buFont typeface="Arial" charset="0"/>
              <a:buChar char="•"/>
            </a:pPr>
            <a:endParaRPr lang="en-US" dirty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ヒラギノ角ゴ Pro W3"/>
                <a:cs typeface="ヒラギノ角ゴ Pro W3"/>
              </a:rPr>
              <a:t>Så</a:t>
            </a:r>
            <a:r>
              <a:rPr lang="en-US" dirty="0">
                <a:ea typeface="ヒラギノ角ゴ Pro W3"/>
                <a:cs typeface="ヒラギノ角ゴ Pro W3"/>
              </a:rPr>
              <a:t> </a:t>
            </a:r>
            <a:r>
              <a:rPr lang="en-US" dirty="0" err="1">
                <a:ea typeface="ヒラギノ角ゴ Pro W3"/>
                <a:cs typeface="ヒラギノ角ゴ Pro W3"/>
              </a:rPr>
              <a:t>här</a:t>
            </a:r>
            <a:r>
              <a:rPr lang="en-US" dirty="0">
                <a:ea typeface="ヒラギノ角ゴ Pro W3"/>
                <a:cs typeface="ヒラギノ角ゴ Pro W3"/>
              </a:rPr>
              <a:t> </a:t>
            </a:r>
            <a:r>
              <a:rPr lang="en-US" dirty="0" err="1">
                <a:ea typeface="ヒラギノ角ゴ Pro W3"/>
                <a:cs typeface="ヒラギノ角ゴ Pro W3"/>
              </a:rPr>
              <a:t>många</a:t>
            </a:r>
            <a:r>
              <a:rPr lang="en-US" dirty="0">
                <a:ea typeface="ヒラギノ角ゴ Pro W3"/>
                <a:cs typeface="ヒラギノ角ゴ Pro W3"/>
              </a:rPr>
              <a:t> </a:t>
            </a:r>
            <a:r>
              <a:rPr lang="en-US" dirty="0" err="1">
                <a:ea typeface="ヒラギノ角ゴ Pro W3"/>
                <a:cs typeface="ヒラギノ角ゴ Pro W3"/>
              </a:rPr>
              <a:t>behöver</a:t>
            </a:r>
            <a:r>
              <a:rPr lang="en-US" dirty="0">
                <a:ea typeface="ヒラギノ角ゴ Pro W3"/>
                <a:cs typeface="ヒラギノ角ゴ Pro W3"/>
              </a:rPr>
              <a:t> vi </a:t>
            </a:r>
            <a:r>
              <a:rPr lang="en-US" dirty="0" err="1">
                <a:ea typeface="ヒラギノ角ゴ Pro W3"/>
                <a:cs typeface="ヒラギノ角ゴ Pro W3"/>
              </a:rPr>
              <a:t>värva</a:t>
            </a:r>
            <a:r>
              <a:rPr lang="en-US" dirty="0">
                <a:ea typeface="ヒラギノ角ゴ Pro W3"/>
                <a:cs typeface="ヒラギノ角ゴ Pro W3"/>
              </a:rPr>
              <a:t> under </a:t>
            </a:r>
            <a:r>
              <a:rPr lang="en-US" dirty="0" err="1">
                <a:ea typeface="ヒラギノ角ゴ Pro W3"/>
                <a:cs typeface="ヒラギノ角ゴ Pro W3"/>
              </a:rPr>
              <a:t>resten</a:t>
            </a:r>
            <a:r>
              <a:rPr lang="en-US" dirty="0">
                <a:ea typeface="ヒラギノ角ゴ Pro W3"/>
                <a:cs typeface="ヒラギノ角ゴ Pro W3"/>
              </a:rPr>
              <a:t> </a:t>
            </a:r>
            <a:r>
              <a:rPr lang="en-US" dirty="0" err="1">
                <a:ea typeface="ヒラギノ角ゴ Pro W3"/>
                <a:cs typeface="ヒラギノ角ゴ Pro W3"/>
              </a:rPr>
              <a:t>av</a:t>
            </a:r>
            <a:r>
              <a:rPr lang="en-US" dirty="0">
                <a:ea typeface="ヒラギノ角ゴ Pro W3"/>
                <a:cs typeface="ヒラギノ角ゴ Pro W3"/>
              </a:rPr>
              <a:t> </a:t>
            </a:r>
            <a:r>
              <a:rPr lang="en-US" dirty="0" err="1">
                <a:ea typeface="ヒラギノ角ゴ Pro W3"/>
                <a:cs typeface="ヒラギノ角ゴ Pro W3"/>
              </a:rPr>
              <a:t>året</a:t>
            </a:r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245" indent="-182245">
              <a:buNone/>
            </a:pPr>
            <a:endParaRPr lang="sv-SE" dirty="0"/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buFont typeface="Arial" charset="0"/>
              <a:buChar char="•"/>
            </a:pPr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923FB7F-BEC3-468A-B6B3-0DB52531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4FF426-7F75-4801-B38D-AB711756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02BD2-3F3C-458A-ACC6-C0F991682D94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>
                <a:ea typeface="ヒラギノ角ゴ Pro W3"/>
                <a:cs typeface="ヒラギノ角ゴ Pro W3"/>
              </a:rPr>
              <a:t>Vecka 42</a:t>
            </a:r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sv-SE" dirty="0"/>
              <a:t>18/10 – 24/10</a:t>
            </a: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 dirty="0"/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sv-SE" dirty="0"/>
              <a:t>Vilka aktiviteter kan vi genomföra?</a:t>
            </a: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 dirty="0"/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sv-SE" dirty="0">
                <a:ea typeface="ヒラギノ角ゴ Pro W3"/>
                <a:cs typeface="ヒラギノ角ゴ Pro W3"/>
              </a:rPr>
              <a:t>Vilka arbetsplatser kan vi ha aktiviteter på?</a:t>
            </a: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sv-SE" dirty="0">
                <a:ea typeface="ヒラギノ角ゴ Pro W3"/>
                <a:cs typeface="ヒラギノ角ゴ Pro W3"/>
              </a:rPr>
              <a:t>Fysisk/digital</a:t>
            </a: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None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spcAft>
                <a:spcPts val="300"/>
              </a:spcAft>
              <a:buFont typeface="Arial" charset="0"/>
              <a:buChar char="•"/>
            </a:pPr>
            <a:endParaRPr lang="sv-SE" dirty="0">
              <a:ea typeface="ヒラギノ角ゴ Pro W3"/>
              <a:cs typeface="ヒラギノ角ゴ Pro W3"/>
            </a:endParaRPr>
          </a:p>
          <a:p>
            <a:pPr marL="182245" indent="-182245" eaLnBrk="1" hangingPunct="1">
              <a:spcBef>
                <a:spcPct val="0"/>
              </a:spcBef>
              <a:buFont typeface="Arial" charset="0"/>
              <a:buChar char="•"/>
            </a:pPr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923FB7F-BEC3-468A-B6B3-0DB52531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Seko Posten medlemsvecka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4FF426-7F75-4801-B38D-AB711756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21654B-AE40-4155-8435-FB80F1ACC6ED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6FA2B-6B8A-4333-AADF-2E4A0B00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tänkte vi för aktiviteter sist?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02F32-A2BB-437B-AB71-BE212D8C1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245" indent="-182245"/>
            <a:r>
              <a:rPr lang="sv-SE" dirty="0">
                <a:ea typeface="+mn-lt"/>
                <a:cs typeface="+mn-lt"/>
              </a:rPr>
              <a:t>Bjuda på kaffe/kaka/smörgås/pizza/frukost/godis/frukt</a:t>
            </a:r>
            <a:endParaRPr lang="en-US" dirty="0">
              <a:ea typeface="+mn-lt"/>
              <a:cs typeface="+mn-lt"/>
            </a:endParaRPr>
          </a:p>
          <a:p>
            <a:pPr marL="182245" indent="-182245"/>
            <a:r>
              <a:rPr lang="sv-SE" dirty="0">
                <a:ea typeface="+mn-lt"/>
                <a:cs typeface="+mn-lt"/>
              </a:rPr>
              <a:t>Informationsmaterial: beställt eller eget</a:t>
            </a:r>
            <a:endParaRPr lang="en-US" dirty="0">
              <a:ea typeface="+mn-lt"/>
              <a:cs typeface="+mn-lt"/>
            </a:endParaRPr>
          </a:p>
          <a:p>
            <a:pPr marL="182245" indent="-182245"/>
            <a:r>
              <a:rPr lang="sv-SE" dirty="0">
                <a:ea typeface="+mn-lt"/>
                <a:cs typeface="+mn-lt"/>
              </a:rPr>
              <a:t>Give-aways: läppbalsam, solglasögon</a:t>
            </a:r>
            <a:endParaRPr lang="en-US" dirty="0">
              <a:ea typeface="+mn-lt"/>
              <a:cs typeface="+mn-lt"/>
            </a:endParaRPr>
          </a:p>
          <a:p>
            <a:pPr marL="182245" indent="-182245"/>
            <a:r>
              <a:rPr lang="sv-SE" dirty="0">
                <a:ea typeface="+mn-lt"/>
                <a:cs typeface="+mn-lt"/>
              </a:rPr>
              <a:t>Aktiviteter: Tipspromenad, bollspel, medlemsutbildning, lotteri, frågetävling.</a:t>
            </a:r>
            <a:endParaRPr lang="en-US" dirty="0">
              <a:ea typeface="+mn-lt"/>
              <a:cs typeface="+mn-lt"/>
            </a:endParaRPr>
          </a:p>
          <a:p>
            <a:pPr marL="182245" indent="-182245"/>
            <a:r>
              <a:rPr lang="sv-SE" dirty="0">
                <a:ea typeface="+mn-lt"/>
                <a:cs typeface="+mn-lt"/>
              </a:rPr>
              <a:t>Värvning: laptop med seko.se står framme</a:t>
            </a:r>
            <a:endParaRPr lang="en-US" dirty="0">
              <a:ea typeface="+mn-lt"/>
              <a:cs typeface="+mn-lt"/>
            </a:endParaRPr>
          </a:p>
          <a:p>
            <a:pPr marL="182245" indent="-182245"/>
            <a:r>
              <a:rPr lang="sv-SE" dirty="0">
                <a:ea typeface="+mn-lt"/>
                <a:cs typeface="+mn-lt"/>
              </a:rPr>
              <a:t>Biobiljett till den som värvar en kompis</a:t>
            </a:r>
            <a:endParaRPr lang="en-US" dirty="0">
              <a:ea typeface="+mn-lt"/>
              <a:cs typeface="+mn-lt"/>
            </a:endParaRPr>
          </a:p>
          <a:p>
            <a:pPr marL="182245" indent="-182245"/>
            <a:r>
              <a:rPr lang="sv-SE" dirty="0">
                <a:ea typeface="+mn-lt"/>
                <a:cs typeface="+mn-lt"/>
              </a:rPr>
              <a:t>Introduktionsutbildningar</a:t>
            </a:r>
          </a:p>
          <a:p>
            <a:pPr marL="182245" indent="-182245"/>
            <a:r>
              <a:rPr lang="sv-SE" dirty="0">
                <a:ea typeface="+mn-lt"/>
                <a:cs typeface="+mn-lt"/>
              </a:rPr>
              <a:t>Seko-ombud agerar taxi till medlemsmöte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6E42-8EAB-440D-ACC8-71190092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950B-FC7E-4D59-A71D-82299DE6BA5E}" type="datetime1">
              <a:rPr lang="sv-SE" smtClean="0"/>
              <a:pPr>
                <a:defRPr/>
              </a:pPr>
              <a:t>2021-10-14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E775D-D910-441D-9DA9-75115660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Seko Posten medlemsvecka</a:t>
            </a:r>
          </a:p>
        </p:txBody>
      </p:sp>
    </p:spTree>
    <p:extLst>
      <p:ext uri="{BB962C8B-B14F-4D97-AF65-F5344CB8AC3E}">
        <p14:creationId xmlns:p14="http://schemas.microsoft.com/office/powerpoint/2010/main" val="17996688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6FA2B-6B8A-4333-AADF-2E4A0B00A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hade vi för mål?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02F32-A2BB-437B-AB71-BE212D8C1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pPr marL="182245" indent="-182245"/>
            <a:r>
              <a:rPr lang="sv-SE" dirty="0"/>
              <a:t>10 nya medlemmar under medlemsveckan</a:t>
            </a:r>
          </a:p>
          <a:p>
            <a:pPr marL="182245" indent="-182245"/>
            <a:r>
              <a:rPr lang="sv-SE" dirty="0">
                <a:ea typeface="+mn-lt"/>
                <a:cs typeface="+mn-lt"/>
              </a:rPr>
              <a:t>50 nya medlemmar under maj månad</a:t>
            </a:r>
            <a:endParaRPr lang="sv-SE" dirty="0"/>
          </a:p>
          <a:p>
            <a:pPr marL="182245" indent="-182245"/>
            <a:r>
              <a:rPr lang="sv-SE" dirty="0">
                <a:cs typeface="Calibri"/>
              </a:rPr>
              <a:t>En ny medlem per kontor</a:t>
            </a:r>
          </a:p>
          <a:p>
            <a:pPr marL="182245" indent="-182245"/>
            <a:r>
              <a:rPr lang="sv-SE" dirty="0">
                <a:cs typeface="Calibri"/>
              </a:rPr>
              <a:t>Varje ombud ska värva en ny medlem</a:t>
            </a:r>
          </a:p>
          <a:p>
            <a:pPr marL="182245" indent="-182245"/>
            <a:r>
              <a:rPr lang="sv-SE" dirty="0">
                <a:cs typeface="Calibri"/>
              </a:rPr>
              <a:t>Varje sektion ska värva 10 nya medlemmar</a:t>
            </a:r>
          </a:p>
          <a:p>
            <a:pPr marL="182245" indent="-182245"/>
            <a:r>
              <a:rPr lang="sv-SE" dirty="0"/>
              <a:t>Fler medlemmar ska gå medlemsutbildning</a:t>
            </a:r>
          </a:p>
          <a:p>
            <a:pPr marL="182245" indent="-182245"/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Alla arbetsplatser ska besökas</a:t>
            </a:r>
          </a:p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6E42-8EAB-440D-ACC8-71190092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950B-FC7E-4D59-A71D-82299DE6BA5E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E775D-D910-441D-9DA9-75115660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</p:spTree>
    <p:extLst>
      <p:ext uri="{BB962C8B-B14F-4D97-AF65-F5344CB8AC3E}">
        <p14:creationId xmlns:p14="http://schemas.microsoft.com/office/powerpoint/2010/main" val="16352530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CA8674-43F3-413F-A152-413D9062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Klubbarnas aktiviteter</a:t>
            </a:r>
            <a:br>
              <a:rPr lang="sv-SE"/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8CA084-130D-460C-B658-139CFBC67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2150609"/>
            <a:ext cx="8045450" cy="3851275"/>
          </a:xfrm>
        </p:spPr>
        <p:txBody>
          <a:bodyPr/>
          <a:lstStyle/>
          <a:p>
            <a:pPr marL="182245" indent="-182245"/>
            <a:r>
              <a:rPr lang="sv-SE" dirty="0">
                <a:ea typeface="+mn-lt"/>
                <a:cs typeface="+mn-lt"/>
              </a:rPr>
              <a:t>De flesta aktiviteter fungerar fortfarande</a:t>
            </a:r>
          </a:p>
          <a:p>
            <a:pPr marL="182245" indent="-182245"/>
            <a:r>
              <a:rPr lang="sv-SE" dirty="0">
                <a:ea typeface="+mn-lt"/>
                <a:cs typeface="+mn-lt"/>
              </a:rPr>
              <a:t>Målen också!</a:t>
            </a:r>
          </a:p>
          <a:p>
            <a:pPr marL="182245" indent="-182245"/>
            <a:endParaRPr lang="sv-SE" dirty="0">
              <a:cs typeface="Calibri"/>
            </a:endParaRPr>
          </a:p>
          <a:p>
            <a:pPr marL="182245" indent="-182245"/>
            <a:r>
              <a:rPr lang="sv-SE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Sekos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  <a:cs typeface="Calibri"/>
              </a:rPr>
              <a:t> tips:</a:t>
            </a:r>
            <a:br>
              <a:rPr lang="sv-SE" dirty="0">
                <a:solidFill>
                  <a:schemeClr val="bg1">
                    <a:lumMod val="50000"/>
                  </a:schemeClr>
                </a:solidFill>
                <a:cs typeface="Calibri"/>
              </a:rPr>
            </a:br>
            <a:r>
              <a:rPr lang="sv-SE" dirty="0">
                <a:solidFill>
                  <a:schemeClr val="bg1">
                    <a:lumMod val="50000"/>
                  </a:schemeClr>
                </a:solidFill>
                <a:cs typeface="Calibri"/>
              </a:rPr>
              <a:t>- Ring medlemmar som ni inte kan nå fysiskt</a:t>
            </a:r>
            <a:br>
              <a:rPr lang="sv-SE" dirty="0">
                <a:solidFill>
                  <a:schemeClr val="bg1">
                    <a:lumMod val="50000"/>
                  </a:schemeClr>
                </a:solidFill>
                <a:cs typeface="Calibri"/>
              </a:rPr>
            </a:br>
            <a:r>
              <a:rPr lang="sv-SE" dirty="0">
                <a:solidFill>
                  <a:schemeClr val="bg1">
                    <a:lumMod val="50000"/>
                  </a:schemeClr>
                </a:solidFill>
                <a:cs typeface="Calibri"/>
              </a:rPr>
              <a:t>- Kör ett digitalt medlemsmöte</a:t>
            </a:r>
            <a:br>
              <a:rPr lang="sv-SE" dirty="0">
                <a:solidFill>
                  <a:schemeClr val="bg1">
                    <a:lumMod val="50000"/>
                  </a:schemeClr>
                </a:solidFill>
                <a:cs typeface="Calibri"/>
              </a:rPr>
            </a:br>
            <a:r>
              <a:rPr lang="sv-SE" dirty="0">
                <a:solidFill>
                  <a:schemeClr val="bg1">
                    <a:lumMod val="50000"/>
                  </a:schemeClr>
                </a:solidFill>
                <a:cs typeface="Calibri"/>
              </a:rPr>
              <a:t>- Chatta med medlemmarna</a:t>
            </a:r>
            <a:br>
              <a:rPr lang="sv-SE" dirty="0">
                <a:solidFill>
                  <a:schemeClr val="bg1">
                    <a:lumMod val="50000"/>
                  </a:schemeClr>
                </a:solidFill>
                <a:cs typeface="Calibri"/>
              </a:rPr>
            </a:br>
            <a:r>
              <a:rPr lang="sv-SE" dirty="0">
                <a:solidFill>
                  <a:schemeClr val="bg1">
                    <a:lumMod val="50000"/>
                  </a:schemeClr>
                </a:solidFill>
                <a:cs typeface="Calibri"/>
              </a:rPr>
              <a:t>- Skicka brev till arbetsplatser eller direkt till medlemmar</a:t>
            </a:r>
            <a:br>
              <a:rPr lang="sv-SE" dirty="0">
                <a:solidFill>
                  <a:schemeClr val="bg1">
                    <a:lumMod val="50000"/>
                  </a:schemeClr>
                </a:solidFill>
                <a:cs typeface="Calibri"/>
              </a:rPr>
            </a:br>
            <a:r>
              <a:rPr lang="sv-SE" dirty="0">
                <a:solidFill>
                  <a:schemeClr val="bg1">
                    <a:lumMod val="50000"/>
                  </a:schemeClr>
                </a:solidFill>
                <a:cs typeface="Calibri"/>
              </a:rPr>
              <a:t>- Aktivitet utanför arbetsplatsen</a:t>
            </a:r>
            <a:br>
              <a:rPr lang="sv-SE" dirty="0">
                <a:solidFill>
                  <a:schemeClr val="bg1">
                    <a:lumMod val="50000"/>
                  </a:schemeClr>
                </a:solidFill>
                <a:cs typeface="Calibri"/>
              </a:rPr>
            </a:br>
            <a:r>
              <a:rPr lang="sv-SE" dirty="0">
                <a:solidFill>
                  <a:schemeClr val="bg1">
                    <a:lumMod val="50000"/>
                  </a:schemeClr>
                </a:solidFill>
                <a:cs typeface="Calibri"/>
              </a:rPr>
              <a:t>- Låt medlemmar värva nya medlemmar</a:t>
            </a:r>
          </a:p>
          <a:p>
            <a:pPr marL="182245" indent="-182245"/>
            <a:endParaRPr lang="sv-SE" dirty="0">
              <a:cs typeface="Calibri"/>
            </a:endParaRPr>
          </a:p>
          <a:p>
            <a:pPr marL="182245" indent="-182245"/>
            <a:endParaRPr lang="sv-SE" dirty="0"/>
          </a:p>
          <a:p>
            <a:pPr marL="182245" indent="-182245"/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C39FFF-4AC4-41C0-8F11-F2E0B3E8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071B-88C3-4C3B-A6B7-3DDBA3810D35}" type="datetime1">
              <a:rPr lang="sv-SE" smtClean="0"/>
              <a:pPr>
                <a:defRPr/>
              </a:pPr>
              <a:t>2021-10-14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7CDCFD-A7DE-4503-BBDE-18E06C4B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Seko Posten medlemsvecka</a:t>
            </a:r>
          </a:p>
        </p:txBody>
      </p:sp>
    </p:spTree>
    <p:extLst>
      <p:ext uri="{BB962C8B-B14F-4D97-AF65-F5344CB8AC3E}">
        <p14:creationId xmlns:p14="http://schemas.microsoft.com/office/powerpoint/2010/main" val="29129275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eko">
  <a:themeElements>
    <a:clrScheme name="Anpassad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E1E27"/>
      </a:accent1>
      <a:accent2>
        <a:srgbClr val="139DBC"/>
      </a:accent2>
      <a:accent3>
        <a:srgbClr val="70B304"/>
      </a:accent3>
      <a:accent4>
        <a:srgbClr val="FEC609"/>
      </a:accent4>
      <a:accent5>
        <a:srgbClr val="ED7707"/>
      </a:accent5>
      <a:accent6>
        <a:srgbClr val="D6209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788</Words>
  <Application>Microsoft Office PowerPoint</Application>
  <PresentationFormat>On-screen Show (4:3)</PresentationFormat>
  <Paragraphs>177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</vt:lpstr>
      <vt:lpstr>Calibri</vt:lpstr>
      <vt:lpstr>Seko</vt:lpstr>
      <vt:lpstr>Medlemsveckan 2021</vt:lpstr>
      <vt:lpstr>Medlemsvärvning</vt:lpstr>
      <vt:lpstr>Mål för 2020 Relevant 2021?</vt:lpstr>
      <vt:lpstr>Så här går det hittills</vt:lpstr>
      <vt:lpstr>Så här många behöver vi värva under resten av året</vt:lpstr>
      <vt:lpstr>Vecka 42</vt:lpstr>
      <vt:lpstr>Vad tänkte vi för aktiviteter sist?</vt:lpstr>
      <vt:lpstr>Vad hade vi för mål?</vt:lpstr>
      <vt:lpstr>Klubbarnas aktiviteter </vt:lpstr>
      <vt:lpstr>Seko Postens aktiviteter</vt:lpstr>
      <vt:lpstr>Bra saker att ha med sig</vt:lpstr>
      <vt:lpstr>Digitala medlemsutbildningar </vt:lpstr>
      <vt:lpstr>Ansvarsfördelning</vt:lpstr>
      <vt:lpstr>Årets påse</vt:lpstr>
      <vt:lpstr>PowerPoint Presentation</vt:lpstr>
      <vt:lpstr>När värvningen inte går hela vägen in i mål</vt:lpstr>
      <vt:lpstr>Material</vt:lpstr>
      <vt:lpstr>Dynamiska mallar    </vt:lpstr>
      <vt:lpstr>Material- broschyrer</vt:lpstr>
      <vt:lpstr>   Ha roligt!  Gör det som funkar!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Ida Lindouf</dc:creator>
  <cp:lastModifiedBy>Ida Lindouf, PostNord</cp:lastModifiedBy>
  <cp:revision>13</cp:revision>
  <cp:lastPrinted>2018-03-22T11:48:34Z</cp:lastPrinted>
  <dcterms:created xsi:type="dcterms:W3CDTF">2015-03-11T14:46:15Z</dcterms:created>
  <dcterms:modified xsi:type="dcterms:W3CDTF">2021-10-14T08:33:01Z</dcterms:modified>
</cp:coreProperties>
</file>