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97" r:id="rId2"/>
    <p:sldMasterId id="2147483711" r:id="rId3"/>
  </p:sldMasterIdLst>
  <p:notesMasterIdLst>
    <p:notesMasterId r:id="rId56"/>
  </p:notesMasterIdLst>
  <p:handoutMasterIdLst>
    <p:handoutMasterId r:id="rId57"/>
  </p:handoutMasterIdLst>
  <p:sldIdLst>
    <p:sldId id="1328" r:id="rId4"/>
    <p:sldId id="1329" r:id="rId5"/>
    <p:sldId id="1320" r:id="rId6"/>
    <p:sldId id="416" r:id="rId7"/>
    <p:sldId id="500" r:id="rId8"/>
    <p:sldId id="1209" r:id="rId9"/>
    <p:sldId id="1319" r:id="rId10"/>
    <p:sldId id="1264" r:id="rId11"/>
    <p:sldId id="1265" r:id="rId12"/>
    <p:sldId id="1330" r:id="rId13"/>
    <p:sldId id="1321" r:id="rId14"/>
    <p:sldId id="1266" r:id="rId15"/>
    <p:sldId id="1267" r:id="rId16"/>
    <p:sldId id="1322" r:id="rId17"/>
    <p:sldId id="535" r:id="rId18"/>
    <p:sldId id="536" r:id="rId19"/>
    <p:sldId id="537" r:id="rId20"/>
    <p:sldId id="538" r:id="rId21"/>
    <p:sldId id="539" r:id="rId22"/>
    <p:sldId id="540" r:id="rId23"/>
    <p:sldId id="541" r:id="rId24"/>
    <p:sldId id="542" r:id="rId25"/>
    <p:sldId id="543" r:id="rId26"/>
    <p:sldId id="544" r:id="rId27"/>
    <p:sldId id="545" r:id="rId28"/>
    <p:sldId id="546" r:id="rId29"/>
    <p:sldId id="547" r:id="rId30"/>
    <p:sldId id="548" r:id="rId31"/>
    <p:sldId id="549" r:id="rId32"/>
    <p:sldId id="550" r:id="rId33"/>
    <p:sldId id="551" r:id="rId34"/>
    <p:sldId id="552" r:id="rId35"/>
    <p:sldId id="553" r:id="rId36"/>
    <p:sldId id="554" r:id="rId37"/>
    <p:sldId id="1326" r:id="rId38"/>
    <p:sldId id="1323" r:id="rId39"/>
    <p:sldId id="1324" r:id="rId40"/>
    <p:sldId id="1325" r:id="rId41"/>
    <p:sldId id="555" r:id="rId42"/>
    <p:sldId id="556" r:id="rId43"/>
    <p:sldId id="1327" r:id="rId44"/>
    <p:sldId id="1313" r:id="rId45"/>
    <p:sldId id="1312" r:id="rId46"/>
    <p:sldId id="1316" r:id="rId47"/>
    <p:sldId id="1315" r:id="rId48"/>
    <p:sldId id="1317" r:id="rId49"/>
    <p:sldId id="1271" r:id="rId50"/>
    <p:sldId id="1272" r:id="rId51"/>
    <p:sldId id="1268" r:id="rId52"/>
    <p:sldId id="1270" r:id="rId53"/>
    <p:sldId id="1269" r:id="rId54"/>
    <p:sldId id="1318" r:id="rId55"/>
  </p:sldIdLst>
  <p:sldSz cx="9144000" cy="6858000" type="screen4x3"/>
  <p:notesSz cx="6797675" cy="9928225"/>
  <p:defaultTextStyle>
    <a:defPPr>
      <a:defRPr lang="sv-SE"/>
    </a:defPPr>
    <a:lvl1pPr algn="l" defTabSz="457200" rtl="0" fontAlgn="base">
      <a:spcBef>
        <a:spcPct val="0"/>
      </a:spcBef>
      <a:spcAft>
        <a:spcPct val="0"/>
      </a:spcAft>
      <a:defRPr kern="1200">
        <a:solidFill>
          <a:schemeClr val="tx1"/>
        </a:solidFill>
        <a:latin typeface="Calibri"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Calibri"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Calibri"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Calibri"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Calibri" pitchFamily="34" charset="0"/>
        <a:ea typeface="ヒラギノ角ゴ Pro W3"/>
        <a:cs typeface="ヒラギノ角ゴ Pro W3"/>
      </a:defRPr>
    </a:lvl5pPr>
    <a:lvl6pPr marL="2286000" algn="l" defTabSz="914400" rtl="0" eaLnBrk="1" latinLnBrk="0" hangingPunct="1">
      <a:defRPr kern="1200">
        <a:solidFill>
          <a:schemeClr val="tx1"/>
        </a:solidFill>
        <a:latin typeface="Calibri" pitchFamily="34" charset="0"/>
        <a:ea typeface="ヒラギノ角ゴ Pro W3"/>
        <a:cs typeface="ヒラギノ角ゴ Pro W3"/>
      </a:defRPr>
    </a:lvl6pPr>
    <a:lvl7pPr marL="2743200" algn="l" defTabSz="914400" rtl="0" eaLnBrk="1" latinLnBrk="0" hangingPunct="1">
      <a:defRPr kern="1200">
        <a:solidFill>
          <a:schemeClr val="tx1"/>
        </a:solidFill>
        <a:latin typeface="Calibri" pitchFamily="34" charset="0"/>
        <a:ea typeface="ヒラギノ角ゴ Pro W3"/>
        <a:cs typeface="ヒラギノ角ゴ Pro W3"/>
      </a:defRPr>
    </a:lvl7pPr>
    <a:lvl8pPr marL="3200400" algn="l" defTabSz="914400" rtl="0" eaLnBrk="1" latinLnBrk="0" hangingPunct="1">
      <a:defRPr kern="1200">
        <a:solidFill>
          <a:schemeClr val="tx1"/>
        </a:solidFill>
        <a:latin typeface="Calibri" pitchFamily="34" charset="0"/>
        <a:ea typeface="ヒラギノ角ゴ Pro W3"/>
        <a:cs typeface="ヒラギノ角ゴ Pro W3"/>
      </a:defRPr>
    </a:lvl8pPr>
    <a:lvl9pPr marL="3657600" algn="l" defTabSz="914400" rtl="0" eaLnBrk="1" latinLnBrk="0" hangingPunct="1">
      <a:defRPr kern="1200">
        <a:solidFill>
          <a:schemeClr val="tx1"/>
        </a:solidFill>
        <a:latin typeface="Calibri"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57A082-2ED2-4D32-B466-4DDA6CA32615}" v="15" dt="2023-11-27T10:22:09.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64" autoAdjust="0"/>
    <p:restoredTop sz="89072" autoAdjust="0"/>
  </p:normalViewPr>
  <p:slideViewPr>
    <p:cSldViewPr snapToGrid="0" snapToObjects="1">
      <p:cViewPr varScale="1">
        <p:scale>
          <a:sx n="59" d="100"/>
          <a:sy n="59" d="100"/>
        </p:scale>
        <p:origin x="112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8" d="100"/>
          <a:sy n="78" d="100"/>
        </p:scale>
        <p:origin x="-3800" y="-10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microsoft.com/office/2015/10/relationships/revisionInfo" Target="revisionInfo.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tableStyles" Target="tableStyle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handoutMaster" Target="handoutMasters/handoutMaster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da Lindouf, PostNord" userId="1621cd29-db52-4eb9-b295-ddf15a67c159" providerId="ADAL" clId="{8A57A082-2ED2-4D32-B466-4DDA6CA32615}"/>
    <pc:docChg chg="undo custSel modSld">
      <pc:chgData name="Ida Lindouf, PostNord" userId="1621cd29-db52-4eb9-b295-ddf15a67c159" providerId="ADAL" clId="{8A57A082-2ED2-4D32-B466-4DDA6CA32615}" dt="2023-11-27T10:40:21.748" v="356" actId="14100"/>
      <pc:docMkLst>
        <pc:docMk/>
      </pc:docMkLst>
      <pc:sldChg chg="modNotesTx">
        <pc:chgData name="Ida Lindouf, PostNord" userId="1621cd29-db52-4eb9-b295-ddf15a67c159" providerId="ADAL" clId="{8A57A082-2ED2-4D32-B466-4DDA6CA32615}" dt="2023-11-27T10:10:40.577" v="92" actId="20577"/>
        <pc:sldMkLst>
          <pc:docMk/>
          <pc:sldMk cId="0" sldId="540"/>
        </pc:sldMkLst>
      </pc:sldChg>
      <pc:sldChg chg="modNotesTx">
        <pc:chgData name="Ida Lindouf, PostNord" userId="1621cd29-db52-4eb9-b295-ddf15a67c159" providerId="ADAL" clId="{8A57A082-2ED2-4D32-B466-4DDA6CA32615}" dt="2023-11-27T10:11:20.740" v="160" actId="20577"/>
        <pc:sldMkLst>
          <pc:docMk/>
          <pc:sldMk cId="0" sldId="541"/>
        </pc:sldMkLst>
      </pc:sldChg>
      <pc:sldChg chg="modNotesTx">
        <pc:chgData name="Ida Lindouf, PostNord" userId="1621cd29-db52-4eb9-b295-ddf15a67c159" providerId="ADAL" clId="{8A57A082-2ED2-4D32-B466-4DDA6CA32615}" dt="2023-11-27T10:12:20.604" v="184" actId="20577"/>
        <pc:sldMkLst>
          <pc:docMk/>
          <pc:sldMk cId="0" sldId="548"/>
        </pc:sldMkLst>
      </pc:sldChg>
      <pc:sldChg chg="modSp mod">
        <pc:chgData name="Ida Lindouf, PostNord" userId="1621cd29-db52-4eb9-b295-ddf15a67c159" providerId="ADAL" clId="{8A57A082-2ED2-4D32-B466-4DDA6CA32615}" dt="2023-11-27T10:21:04.885" v="198" actId="20577"/>
        <pc:sldMkLst>
          <pc:docMk/>
          <pc:sldMk cId="0" sldId="554"/>
        </pc:sldMkLst>
        <pc:spChg chg="mod">
          <ac:chgData name="Ida Lindouf, PostNord" userId="1621cd29-db52-4eb9-b295-ddf15a67c159" providerId="ADAL" clId="{8A57A082-2ED2-4D32-B466-4DDA6CA32615}" dt="2023-11-27T10:21:04.885" v="198" actId="20577"/>
          <ac:spMkLst>
            <pc:docMk/>
            <pc:sldMk cId="0" sldId="554"/>
            <ac:spMk id="3" creationId="{00000000-0000-0000-0000-000000000000}"/>
          </ac:spMkLst>
        </pc:spChg>
      </pc:sldChg>
      <pc:sldChg chg="modSp mod">
        <pc:chgData name="Ida Lindouf, PostNord" userId="1621cd29-db52-4eb9-b295-ddf15a67c159" providerId="ADAL" clId="{8A57A082-2ED2-4D32-B466-4DDA6CA32615}" dt="2023-11-27T10:26:00.313" v="232" actId="20577"/>
        <pc:sldMkLst>
          <pc:docMk/>
          <pc:sldMk cId="0" sldId="555"/>
        </pc:sldMkLst>
        <pc:spChg chg="mod">
          <ac:chgData name="Ida Lindouf, PostNord" userId="1621cd29-db52-4eb9-b295-ddf15a67c159" providerId="ADAL" clId="{8A57A082-2ED2-4D32-B466-4DDA6CA32615}" dt="2023-11-27T10:26:00.313" v="232" actId="20577"/>
          <ac:spMkLst>
            <pc:docMk/>
            <pc:sldMk cId="0" sldId="555"/>
            <ac:spMk id="3" creationId="{00000000-0000-0000-0000-000000000000}"/>
          </ac:spMkLst>
        </pc:spChg>
      </pc:sldChg>
      <pc:sldChg chg="modSp mod">
        <pc:chgData name="Ida Lindouf, PostNord" userId="1621cd29-db52-4eb9-b295-ddf15a67c159" providerId="ADAL" clId="{8A57A082-2ED2-4D32-B466-4DDA6CA32615}" dt="2023-11-27T10:27:44.386" v="241" actId="20577"/>
        <pc:sldMkLst>
          <pc:docMk/>
          <pc:sldMk cId="0" sldId="1268"/>
        </pc:sldMkLst>
        <pc:spChg chg="mod">
          <ac:chgData name="Ida Lindouf, PostNord" userId="1621cd29-db52-4eb9-b295-ddf15a67c159" providerId="ADAL" clId="{8A57A082-2ED2-4D32-B466-4DDA6CA32615}" dt="2023-11-27T10:27:44.386" v="241" actId="20577"/>
          <ac:spMkLst>
            <pc:docMk/>
            <pc:sldMk cId="0" sldId="1268"/>
            <ac:spMk id="95235" creationId="{00000000-0000-0000-0000-000000000000}"/>
          </ac:spMkLst>
        </pc:spChg>
      </pc:sldChg>
      <pc:sldChg chg="modSp mod">
        <pc:chgData name="Ida Lindouf, PostNord" userId="1621cd29-db52-4eb9-b295-ddf15a67c159" providerId="ADAL" clId="{8A57A082-2ED2-4D32-B466-4DDA6CA32615}" dt="2023-11-27T10:39:58.454" v="355" actId="20577"/>
        <pc:sldMkLst>
          <pc:docMk/>
          <pc:sldMk cId="0" sldId="1269"/>
        </pc:sldMkLst>
        <pc:spChg chg="mod">
          <ac:chgData name="Ida Lindouf, PostNord" userId="1621cd29-db52-4eb9-b295-ddf15a67c159" providerId="ADAL" clId="{8A57A082-2ED2-4D32-B466-4DDA6CA32615}" dt="2023-11-27T10:39:58.454" v="355" actId="20577"/>
          <ac:spMkLst>
            <pc:docMk/>
            <pc:sldMk cId="0" sldId="1269"/>
            <ac:spMk id="96259" creationId="{00000000-0000-0000-0000-000000000000}"/>
          </ac:spMkLst>
        </pc:spChg>
      </pc:sldChg>
      <pc:sldChg chg="modSp mod">
        <pc:chgData name="Ida Lindouf, PostNord" userId="1621cd29-db52-4eb9-b295-ddf15a67c159" providerId="ADAL" clId="{8A57A082-2ED2-4D32-B466-4DDA6CA32615}" dt="2023-11-27T10:39:42.360" v="354" actId="20577"/>
        <pc:sldMkLst>
          <pc:docMk/>
          <pc:sldMk cId="0" sldId="1270"/>
        </pc:sldMkLst>
        <pc:spChg chg="mod">
          <ac:chgData name="Ida Lindouf, PostNord" userId="1621cd29-db52-4eb9-b295-ddf15a67c159" providerId="ADAL" clId="{8A57A082-2ED2-4D32-B466-4DDA6CA32615}" dt="2023-11-27T10:39:42.360" v="354" actId="20577"/>
          <ac:spMkLst>
            <pc:docMk/>
            <pc:sldMk cId="0" sldId="1270"/>
            <ac:spMk id="97283" creationId="{00000000-0000-0000-0000-000000000000}"/>
          </ac:spMkLst>
        </pc:spChg>
      </pc:sldChg>
      <pc:sldChg chg="modSp mod">
        <pc:chgData name="Ida Lindouf, PostNord" userId="1621cd29-db52-4eb9-b295-ddf15a67c159" providerId="ADAL" clId="{8A57A082-2ED2-4D32-B466-4DDA6CA32615}" dt="2023-11-27T10:27:31.347" v="239" actId="20577"/>
        <pc:sldMkLst>
          <pc:docMk/>
          <pc:sldMk cId="0" sldId="1272"/>
        </pc:sldMkLst>
        <pc:spChg chg="mod">
          <ac:chgData name="Ida Lindouf, PostNord" userId="1621cd29-db52-4eb9-b295-ddf15a67c159" providerId="ADAL" clId="{8A57A082-2ED2-4D32-B466-4DDA6CA32615}" dt="2023-11-27T10:27:31.347" v="239" actId="20577"/>
          <ac:spMkLst>
            <pc:docMk/>
            <pc:sldMk cId="0" sldId="1272"/>
            <ac:spMk id="115715" creationId="{00000000-0000-0000-0000-000000000000}"/>
          </ac:spMkLst>
        </pc:spChg>
      </pc:sldChg>
      <pc:sldChg chg="modSp mod">
        <pc:chgData name="Ida Lindouf, PostNord" userId="1621cd29-db52-4eb9-b295-ddf15a67c159" providerId="ADAL" clId="{8A57A082-2ED2-4D32-B466-4DDA6CA32615}" dt="2023-11-27T10:40:21.748" v="356" actId="14100"/>
        <pc:sldMkLst>
          <pc:docMk/>
          <pc:sldMk cId="1290459319" sldId="1318"/>
        </pc:sldMkLst>
        <pc:spChg chg="mod">
          <ac:chgData name="Ida Lindouf, PostNord" userId="1621cd29-db52-4eb9-b295-ddf15a67c159" providerId="ADAL" clId="{8A57A082-2ED2-4D32-B466-4DDA6CA32615}" dt="2023-11-27T10:40:21.748" v="356" actId="14100"/>
          <ac:spMkLst>
            <pc:docMk/>
            <pc:sldMk cId="1290459319" sldId="1318"/>
            <ac:spMk id="16388" creationId="{00000000-0000-0000-0000-000000000000}"/>
          </ac:spMkLst>
        </pc:spChg>
      </pc:sldChg>
      <pc:sldChg chg="modSp">
        <pc:chgData name="Ida Lindouf, PostNord" userId="1621cd29-db52-4eb9-b295-ddf15a67c159" providerId="ADAL" clId="{8A57A082-2ED2-4D32-B466-4DDA6CA32615}" dt="2023-11-23T15:55:07.164" v="9" actId="20577"/>
        <pc:sldMkLst>
          <pc:docMk/>
          <pc:sldMk cId="1203419141" sldId="1320"/>
        </pc:sldMkLst>
        <pc:spChg chg="mod">
          <ac:chgData name="Ida Lindouf, PostNord" userId="1621cd29-db52-4eb9-b295-ddf15a67c159" providerId="ADAL" clId="{8A57A082-2ED2-4D32-B466-4DDA6CA32615}" dt="2023-11-23T15:55:07.164" v="9" actId="20577"/>
          <ac:spMkLst>
            <pc:docMk/>
            <pc:sldMk cId="1203419141" sldId="1320"/>
            <ac:spMk id="3" creationId="{00000000-0000-0000-0000-000000000000}"/>
          </ac:spMkLst>
        </pc:spChg>
      </pc:sldChg>
      <pc:sldChg chg="modNotesTx">
        <pc:chgData name="Ida Lindouf, PostNord" userId="1621cd29-db52-4eb9-b295-ddf15a67c159" providerId="ADAL" clId="{8A57A082-2ED2-4D32-B466-4DDA6CA32615}" dt="2023-11-27T10:21:52.210" v="208" actId="20577"/>
        <pc:sldMkLst>
          <pc:docMk/>
          <pc:sldMk cId="1203809531" sldId="1323"/>
        </pc:sldMkLst>
      </pc:sldChg>
      <pc:sldChg chg="modSp modNotesTx">
        <pc:chgData name="Ida Lindouf, PostNord" userId="1621cd29-db52-4eb9-b295-ddf15a67c159" providerId="ADAL" clId="{8A57A082-2ED2-4D32-B466-4DDA6CA32615}" dt="2023-11-27T10:22:25.572" v="219" actId="20577"/>
        <pc:sldMkLst>
          <pc:docMk/>
          <pc:sldMk cId="1005839431" sldId="1324"/>
        </pc:sldMkLst>
        <pc:spChg chg="mod">
          <ac:chgData name="Ida Lindouf, PostNord" userId="1621cd29-db52-4eb9-b295-ddf15a67c159" providerId="ADAL" clId="{8A57A082-2ED2-4D32-B466-4DDA6CA32615}" dt="2023-11-27T10:22:09.788" v="212" actId="20577"/>
          <ac:spMkLst>
            <pc:docMk/>
            <pc:sldMk cId="1005839431" sldId="1324"/>
            <ac:spMk id="3" creationId="{00000000-0000-0000-0000-000000000000}"/>
          </ac:spMkLst>
        </pc:spChg>
      </pc:sldChg>
      <pc:sldChg chg="modNotesTx">
        <pc:chgData name="Ida Lindouf, PostNord" userId="1621cd29-db52-4eb9-b295-ddf15a67c159" providerId="ADAL" clId="{8A57A082-2ED2-4D32-B466-4DDA6CA32615}" dt="2023-11-27T10:25:38.460" v="227" actId="20577"/>
        <pc:sldMkLst>
          <pc:docMk/>
          <pc:sldMk cId="3221161827" sldId="1325"/>
        </pc:sldMkLst>
      </pc:sldChg>
      <pc:sldChg chg="modNotesTx">
        <pc:chgData name="Ida Lindouf, PostNord" userId="1621cd29-db52-4eb9-b295-ddf15a67c159" providerId="ADAL" clId="{8A57A082-2ED2-4D32-B466-4DDA6CA32615}" dt="2023-11-27T10:26:26.413" v="233" actId="20577"/>
        <pc:sldMkLst>
          <pc:docMk/>
          <pc:sldMk cId="0" sldId="1327"/>
        </pc:sldMkLst>
      </pc:sldChg>
      <pc:sldChg chg="modSp modAnim">
        <pc:chgData name="Ida Lindouf, PostNord" userId="1621cd29-db52-4eb9-b295-ddf15a67c159" providerId="ADAL" clId="{8A57A082-2ED2-4D32-B466-4DDA6CA32615}" dt="2023-11-27T10:08:50.255" v="10" actId="20577"/>
        <pc:sldMkLst>
          <pc:docMk/>
          <pc:sldMk cId="0" sldId="1329"/>
        </pc:sldMkLst>
        <pc:spChg chg="mod">
          <ac:chgData name="Ida Lindouf, PostNord" userId="1621cd29-db52-4eb9-b295-ddf15a67c159" providerId="ADAL" clId="{8A57A082-2ED2-4D32-B466-4DDA6CA32615}" dt="2023-11-27T10:08:50.255" v="10" actId="20577"/>
          <ac:spMkLst>
            <pc:docMk/>
            <pc:sldMk cId="0" sldId="132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pPr>
              <a:defRPr/>
            </a:pPr>
            <a:endParaRPr lang="sv-SE"/>
          </a:p>
        </p:txBody>
      </p:sp>
      <p:sp>
        <p:nvSpPr>
          <p:cNvPr id="3" name="Platshållare fö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pPr>
              <a:defRPr/>
            </a:pPr>
            <a:fld id="{AB4BE34D-6561-43D8-B173-79396C07AD3A}" type="datetimeFigureOut">
              <a:rPr lang="sv-SE"/>
              <a:pPr>
                <a:defRPr/>
              </a:pPr>
              <a:t>2023-11-23</a:t>
            </a:fld>
            <a:endParaRPr lang="sv-SE"/>
          </a:p>
        </p:txBody>
      </p:sp>
      <p:sp>
        <p:nvSpPr>
          <p:cNvPr id="4" name="Platshållare för sidfo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pPr>
              <a:defRPr/>
            </a:pPr>
            <a:endParaRPr lang="sv-SE"/>
          </a:p>
        </p:txBody>
      </p:sp>
      <p:sp>
        <p:nvSpPr>
          <p:cNvPr id="5" name="Platshållare för bild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pPr>
              <a:defRPr/>
            </a:pPr>
            <a:fld id="{5A9AD1FF-2F73-40C6-8098-1FE47FFC5FEA}" type="slidenum">
              <a:rPr lang="sv-SE"/>
              <a:pPr>
                <a:defRPr/>
              </a:pPr>
              <a:t>‹#›</a:t>
            </a:fld>
            <a:endParaRPr lang="sv-SE"/>
          </a:p>
        </p:txBody>
      </p:sp>
    </p:spTree>
    <p:extLst>
      <p:ext uri="{BB962C8B-B14F-4D97-AF65-F5344CB8AC3E}">
        <p14:creationId xmlns:p14="http://schemas.microsoft.com/office/powerpoint/2010/main" val="39881804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Calibri" charset="0"/>
                <a:ea typeface="ヒラギノ角ゴ Pro W3" charset="0"/>
                <a:cs typeface="ヒラギノ角ゴ Pro W3" charset="0"/>
              </a:defRPr>
            </a:lvl1pPr>
          </a:lstStyle>
          <a:p>
            <a:pPr>
              <a:defRPr/>
            </a:pPr>
            <a:endParaRPr lang="sv-SE"/>
          </a:p>
        </p:txBody>
      </p:sp>
      <p:sp>
        <p:nvSpPr>
          <p:cNvPr id="3" name="Platshållare fö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atin typeface="Calibri" charset="0"/>
                <a:ea typeface="ヒラギノ角ゴ Pro W3" charset="0"/>
                <a:cs typeface="ヒラギノ角ゴ Pro W3" charset="0"/>
              </a:defRPr>
            </a:lvl1pPr>
          </a:lstStyle>
          <a:p>
            <a:pPr>
              <a:defRPr/>
            </a:pPr>
            <a:fld id="{1F87D150-B3B0-4CC0-AF5F-897424FF8E46}" type="datetimeFigureOut">
              <a:rPr lang="sv-SE"/>
              <a:pPr>
                <a:defRPr/>
              </a:pPr>
              <a:t>2023-11-23</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atin typeface="Calibri" charset="0"/>
                <a:ea typeface="ヒラギノ角ゴ Pro W3" charset="0"/>
                <a:cs typeface="ヒラギノ角ゴ Pro W3" charset="0"/>
              </a:defRPr>
            </a:lvl1pPr>
          </a:lstStyle>
          <a:p>
            <a:pPr>
              <a:defRPr/>
            </a:pPr>
            <a:endParaRPr lang="sv-SE"/>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atin typeface="Calibri" charset="0"/>
                <a:ea typeface="ヒラギノ角ゴ Pro W3" charset="0"/>
                <a:cs typeface="ヒラギノ角ゴ Pro W3" charset="0"/>
              </a:defRPr>
            </a:lvl1pPr>
          </a:lstStyle>
          <a:p>
            <a:pPr>
              <a:defRPr/>
            </a:pPr>
            <a:fld id="{022C2364-7476-40F3-A617-6E6950AB1CDB}" type="slidenum">
              <a:rPr lang="sv-SE"/>
              <a:pPr>
                <a:defRPr/>
              </a:pPr>
              <a:t>‹#›</a:t>
            </a:fld>
            <a:endParaRPr lang="sv-SE"/>
          </a:p>
        </p:txBody>
      </p:sp>
    </p:spTree>
    <p:extLst>
      <p:ext uri="{BB962C8B-B14F-4D97-AF65-F5344CB8AC3E}">
        <p14:creationId xmlns:p14="http://schemas.microsoft.com/office/powerpoint/2010/main" val="129292883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sv.wikipedia.org/wiki/Fackf%C3%B6reningar" TargetMode="External"/><Relationship Id="rId7" Type="http://schemas.openxmlformats.org/officeDocument/2006/relationships/hyperlink" Target="https://sv.wikipedia.org/wiki/Landsorganisationen_i_Sverige" TargetMode="External"/><Relationship Id="rId2" Type="http://schemas.openxmlformats.org/officeDocument/2006/relationships/slide" Target="../slides/slide46.xml"/><Relationship Id="rId1" Type="http://schemas.openxmlformats.org/officeDocument/2006/relationships/notesMaster" Target="../notesMasters/notesMaster1.xml"/><Relationship Id="rId6" Type="http://schemas.openxmlformats.org/officeDocument/2006/relationships/hyperlink" Target="https://sv.wikipedia.org/wiki/Socialism" TargetMode="External"/><Relationship Id="rId5" Type="http://schemas.openxmlformats.org/officeDocument/2006/relationships/hyperlink" Target="https://sv.wikipedia.org/w/index.php?title=Begravningskassa&amp;action=edit&amp;redlink=1" TargetMode="External"/><Relationship Id="rId4" Type="http://schemas.openxmlformats.org/officeDocument/2006/relationships/hyperlink" Target="https://sv.wikipedia.org/wiki/Sjukkassa"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1</a:t>
            </a:fld>
            <a:endParaRPr lang="sv-S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Skillnaden</a:t>
            </a:r>
            <a:r>
              <a:rPr lang="sv-SE" baseline="0" dirty="0"/>
              <a:t> mellan yrkande och motion:</a:t>
            </a:r>
          </a:p>
          <a:p>
            <a:endParaRPr lang="sv-SE" baseline="0" dirty="0"/>
          </a:p>
          <a:p>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12</a:t>
            </a:fld>
            <a:endParaRPr lang="sv-S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Blockad?</a:t>
            </a:r>
          </a:p>
          <a:p>
            <a:endParaRPr lang="sv-SE" dirty="0"/>
          </a:p>
          <a:p>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13</a:t>
            </a:fld>
            <a:endParaRPr lang="sv-S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14</a:t>
            </a:fld>
            <a:endParaRPr lang="sv-SE"/>
          </a:p>
        </p:txBody>
      </p:sp>
    </p:spTree>
    <p:extLst>
      <p:ext uri="{BB962C8B-B14F-4D97-AF65-F5344CB8AC3E}">
        <p14:creationId xmlns:p14="http://schemas.microsoft.com/office/powerpoint/2010/main" val="1880291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6b: De med schema </a:t>
            </a:r>
            <a:r>
              <a:rPr lang="en-US" dirty="0" err="1"/>
              <a:t>som</a:t>
            </a:r>
            <a:r>
              <a:rPr lang="en-US" dirty="0"/>
              <a:t> </a:t>
            </a:r>
            <a:r>
              <a:rPr lang="en-US" dirty="0" err="1"/>
              <a:t>inte</a:t>
            </a:r>
            <a:r>
              <a:rPr lang="en-US" dirty="0"/>
              <a:t> </a:t>
            </a:r>
            <a:r>
              <a:rPr lang="en-US" dirty="0" err="1"/>
              <a:t>är</a:t>
            </a:r>
            <a:r>
              <a:rPr lang="en-US" dirty="0"/>
              <a:t> 6c</a:t>
            </a:r>
            <a:br>
              <a:rPr lang="en-US" dirty="0"/>
            </a:br>
            <a:r>
              <a:rPr lang="en-US" dirty="0" err="1"/>
              <a:t>6c</a:t>
            </a:r>
            <a:r>
              <a:rPr lang="en-US" dirty="0"/>
              <a:t>: De </a:t>
            </a:r>
            <a:r>
              <a:rPr lang="en-US" dirty="0" err="1"/>
              <a:t>som</a:t>
            </a:r>
            <a:r>
              <a:rPr lang="en-US" dirty="0"/>
              <a:t> </a:t>
            </a:r>
            <a:r>
              <a:rPr lang="en-US" dirty="0" err="1"/>
              <a:t>kör</a:t>
            </a:r>
            <a:r>
              <a:rPr lang="en-US" dirty="0"/>
              <a:t> </a:t>
            </a:r>
            <a:r>
              <a:rPr lang="en-US" dirty="0" err="1"/>
              <a:t>fordon</a:t>
            </a:r>
            <a:r>
              <a:rPr lang="en-US" dirty="0"/>
              <a:t> med </a:t>
            </a:r>
            <a:r>
              <a:rPr lang="en-US" dirty="0" err="1"/>
              <a:t>färdskrivare</a:t>
            </a:r>
            <a:endParaRPr lang="sv-SE" dirty="0"/>
          </a:p>
        </p:txBody>
      </p:sp>
      <p:sp>
        <p:nvSpPr>
          <p:cNvPr id="4" name="Platshållare för bildnummer 3"/>
          <p:cNvSpPr>
            <a:spLocks noGrp="1"/>
          </p:cNvSpPr>
          <p:nvPr>
            <p:ph type="sldNum" sz="quarter" idx="5"/>
          </p:nvPr>
        </p:nvSpPr>
        <p:spPr/>
        <p:txBody>
          <a:bodyPr/>
          <a:lstStyle/>
          <a:p>
            <a:pPr>
              <a:defRPr/>
            </a:pPr>
            <a:fld id="{022C2364-7476-40F3-A617-6E6950AB1CDB}" type="slidenum">
              <a:rPr lang="sv-SE" smtClean="0"/>
              <a:pPr>
                <a:defRPr/>
              </a:pPr>
              <a:t>20</a:t>
            </a:fld>
            <a:endParaRPr lang="sv-SE"/>
          </a:p>
        </p:txBody>
      </p:sp>
    </p:spTree>
    <p:extLst>
      <p:ext uri="{BB962C8B-B14F-4D97-AF65-F5344CB8AC3E}">
        <p14:creationId xmlns:p14="http://schemas.microsoft.com/office/powerpoint/2010/main" val="3013345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Fr o m 2024: 38 </a:t>
            </a:r>
            <a:r>
              <a:rPr lang="en-US" dirty="0" err="1"/>
              <a:t>timmar</a:t>
            </a:r>
            <a:r>
              <a:rPr lang="en-US" dirty="0"/>
              <a:t> för </a:t>
            </a:r>
            <a:r>
              <a:rPr lang="en-US" dirty="0" err="1"/>
              <a:t>både</a:t>
            </a:r>
            <a:r>
              <a:rPr lang="en-US" dirty="0"/>
              <a:t> distribution </a:t>
            </a:r>
            <a:r>
              <a:rPr lang="en-US" dirty="0" err="1"/>
              <a:t>och</a:t>
            </a:r>
            <a:r>
              <a:rPr lang="en-US" dirty="0"/>
              <a:t> terminal</a:t>
            </a:r>
            <a:endParaRPr lang="sv-SE" dirty="0"/>
          </a:p>
        </p:txBody>
      </p:sp>
      <p:sp>
        <p:nvSpPr>
          <p:cNvPr id="4" name="Platshållare för bildnummer 3"/>
          <p:cNvSpPr>
            <a:spLocks noGrp="1"/>
          </p:cNvSpPr>
          <p:nvPr>
            <p:ph type="sldNum" sz="quarter" idx="5"/>
          </p:nvPr>
        </p:nvSpPr>
        <p:spPr/>
        <p:txBody>
          <a:bodyPr/>
          <a:lstStyle/>
          <a:p>
            <a:pPr>
              <a:defRPr/>
            </a:pPr>
            <a:fld id="{022C2364-7476-40F3-A617-6E6950AB1CDB}" type="slidenum">
              <a:rPr lang="sv-SE" smtClean="0"/>
              <a:pPr>
                <a:defRPr/>
              </a:pPr>
              <a:t>21</a:t>
            </a:fld>
            <a:endParaRPr lang="sv-SE"/>
          </a:p>
        </p:txBody>
      </p:sp>
    </p:spTree>
    <p:extLst>
      <p:ext uri="{BB962C8B-B14F-4D97-AF65-F5344CB8AC3E}">
        <p14:creationId xmlns:p14="http://schemas.microsoft.com/office/powerpoint/2010/main" val="2323011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Vårt företag är rätt unikt. Vi får våra semesterdagar</a:t>
            </a:r>
            <a:r>
              <a:rPr lang="sv-SE" baseline="0" dirty="0"/>
              <a:t> för innevarande år. Så tar du ut för många och sedan slutar, så kan du får betala tillbaka.</a:t>
            </a:r>
          </a:p>
          <a:p>
            <a:r>
              <a:rPr lang="sv-SE" baseline="0" dirty="0"/>
              <a:t>Tvåveckors-regeln</a:t>
            </a:r>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28</a:t>
            </a:fld>
            <a:endParaRPr lang="sv-S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err="1"/>
              <a:t>Erfoderlig</a:t>
            </a:r>
            <a:r>
              <a:rPr lang="sv-SE" dirty="0"/>
              <a:t> tid</a:t>
            </a:r>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32</a:t>
            </a:fld>
            <a:endParaRPr lang="sv-S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Har man fått en provanställning kan man ej få en till direkt efteråt, inte heller övergå till en extraanställning.</a:t>
            </a:r>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33</a:t>
            </a:fld>
            <a:endParaRPr lang="sv-S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35</a:t>
            </a:fld>
            <a:endParaRPr lang="sv-SE"/>
          </a:p>
        </p:txBody>
      </p:sp>
    </p:spTree>
    <p:extLst>
      <p:ext uri="{BB962C8B-B14F-4D97-AF65-F5344CB8AC3E}">
        <p14:creationId xmlns:p14="http://schemas.microsoft.com/office/powerpoint/2010/main" val="21079978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a:t>När särskilda skäl föreligger är en arbetstagare skyldig att fullgöra allmän övertid med högst 225 timmar per kalenderår (48 timmar under en fyraveckorsperiod</a:t>
            </a:r>
            <a:r>
              <a:rPr lang="sv-SE" baseline="0" dirty="0"/>
              <a:t> eller 50 timmar under en kalendermånad)</a:t>
            </a:r>
          </a:p>
          <a:p>
            <a:pPr marL="228600" indent="-228600">
              <a:buNone/>
            </a:pPr>
            <a:r>
              <a:rPr lang="sv-SE" baseline="0" dirty="0"/>
              <a:t>	För arbete på allmän övertid bör i första hand anlitas arbetstagare som frivilligt åtar sig detta.</a:t>
            </a:r>
          </a:p>
          <a:p>
            <a:pPr marL="228600" indent="-228600">
              <a:buNone/>
            </a:pPr>
            <a:r>
              <a:rPr lang="sv-SE" baseline="0" dirty="0"/>
              <a:t>	Partiellt sjukskrivna eller tjänstlediga med stöd av lag har inte någon skyldighet att göra övertid. S. 42</a:t>
            </a:r>
          </a:p>
          <a:p>
            <a:pPr marL="228600" indent="-228600">
              <a:buNone/>
            </a:pPr>
            <a:r>
              <a:rPr lang="sv-SE" baseline="0" dirty="0"/>
              <a:t>	</a:t>
            </a:r>
            <a:r>
              <a:rPr lang="sv-SE" baseline="0" dirty="0" err="1"/>
              <a:t>Nödfallsövertid</a:t>
            </a:r>
            <a:r>
              <a:rPr lang="sv-SE" baseline="0" dirty="0"/>
              <a:t> – om Angeredsbron rasar t ex,.</a:t>
            </a:r>
          </a:p>
          <a:p>
            <a:pPr marL="228600" indent="-228600">
              <a:buAutoNum type="arabicPeriod" startAt="2"/>
            </a:pPr>
            <a:r>
              <a:rPr lang="sv-SE" baseline="0" dirty="0"/>
              <a:t>Sid. 43, 3 timmar</a:t>
            </a:r>
          </a:p>
          <a:p>
            <a:pPr marL="228600" indent="-228600">
              <a:buAutoNum type="arabicPeriod" startAt="2"/>
            </a:pPr>
            <a:r>
              <a:rPr lang="sv-SE" baseline="0" dirty="0"/>
              <a:t>225 timmar</a:t>
            </a:r>
          </a:p>
          <a:p>
            <a:pPr marL="228600" indent="-228600">
              <a:buAutoNum type="arabicPeriod" startAt="2"/>
            </a:pPr>
            <a:r>
              <a:rPr lang="sv-SE" baseline="0" dirty="0"/>
              <a:t>Sid. 46, Deltidsanställda är de enda som kan få mertid. Ex. Du jobbar 75%. Du får mertid upp till 100%, </a:t>
            </a:r>
            <a:r>
              <a:rPr lang="sv-SE" baseline="0" dirty="0" err="1"/>
              <a:t>dvs</a:t>
            </a:r>
            <a:r>
              <a:rPr lang="sv-SE" baseline="0" dirty="0"/>
              <a:t> 25%, allt utöver det är övertid.</a:t>
            </a:r>
          </a:p>
          <a:p>
            <a:pPr marL="228600" indent="-228600">
              <a:buAutoNum type="arabicPeriod" startAt="2"/>
            </a:pPr>
            <a:r>
              <a:rPr lang="sv-SE" baseline="0" dirty="0"/>
              <a:t>Sid. 47, Den allmänna mertid får inte överstiga 150 timmar per år.</a:t>
            </a:r>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36</a:t>
            </a:fld>
            <a:endParaRPr lang="sv-SE"/>
          </a:p>
        </p:txBody>
      </p:sp>
    </p:spTree>
    <p:extLst>
      <p:ext uri="{BB962C8B-B14F-4D97-AF65-F5344CB8AC3E}">
        <p14:creationId xmlns:p14="http://schemas.microsoft.com/office/powerpoint/2010/main" val="3072631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2</a:t>
            </a:fld>
            <a:endParaRPr lang="sv-S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a:t>Sid. 52, Mellan kl. 19.00-22.00  på</a:t>
            </a:r>
            <a:r>
              <a:rPr lang="sv-SE" baseline="0" dirty="0"/>
              <a:t> måndag till torsdag med vissa undantag (röd ex). </a:t>
            </a:r>
            <a:r>
              <a:rPr lang="sv-SE" dirty="0"/>
              <a:t>Kval OB kl. 19.00-07 00 på måndag. </a:t>
            </a:r>
          </a:p>
          <a:p>
            <a:pPr marL="228600" indent="-228600">
              <a:buAutoNum type="arabicPeriod"/>
            </a:pPr>
            <a:r>
              <a:rPr lang="sv-SE" dirty="0"/>
              <a:t>Sid. 56, 25 dagar.</a:t>
            </a:r>
          </a:p>
          <a:p>
            <a:pPr marL="228600" indent="-228600">
              <a:buAutoNum type="arabicPeriod"/>
            </a:pPr>
            <a:r>
              <a:rPr lang="sv-SE" dirty="0"/>
              <a:t>25 dagar</a:t>
            </a:r>
          </a:p>
          <a:p>
            <a:pPr marL="228600" indent="-228600">
              <a:buAutoNum type="arabicPeriod"/>
            </a:pPr>
            <a:r>
              <a:rPr lang="sv-SE" dirty="0"/>
              <a:t> </a:t>
            </a:r>
            <a:endParaRPr lang="sv-SE" baseline="0" dirty="0"/>
          </a:p>
          <a:p>
            <a:pPr marL="228600" indent="-228600">
              <a:buAutoNum type="arabicPeriod"/>
            </a:pPr>
            <a:r>
              <a:rPr lang="sv-SE" baseline="0" dirty="0"/>
              <a:t>S. 56, 4 veckor sammanhängande (semesterlagen)</a:t>
            </a:r>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37</a:t>
            </a:fld>
            <a:endParaRPr lang="sv-SE"/>
          </a:p>
        </p:txBody>
      </p:sp>
    </p:spTree>
    <p:extLst>
      <p:ext uri="{BB962C8B-B14F-4D97-AF65-F5344CB8AC3E}">
        <p14:creationId xmlns:p14="http://schemas.microsoft.com/office/powerpoint/2010/main" val="2025535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a:t>????, sjuklön från arbetsgivaren</a:t>
            </a:r>
            <a:r>
              <a:rPr lang="sv-SE" baseline="0" dirty="0"/>
              <a:t> de första 14 dagarna. </a:t>
            </a:r>
            <a:endParaRPr lang="sv-SE" dirty="0"/>
          </a:p>
          <a:p>
            <a:pPr marL="228600" indent="-228600">
              <a:buAutoNum type="arabicPeriod"/>
            </a:pPr>
            <a:r>
              <a:rPr lang="sv-SE" dirty="0"/>
              <a:t>Sid 63</a:t>
            </a:r>
          </a:p>
          <a:p>
            <a:pPr marL="228600" indent="-228600">
              <a:buAutoNum type="arabicPeriod"/>
            </a:pPr>
            <a:r>
              <a:rPr lang="sv-SE" dirty="0"/>
              <a:t>?????Sid 69</a:t>
            </a:r>
          </a:p>
          <a:p>
            <a:pPr marL="228600" indent="-228600">
              <a:buAutoNum type="arabicPeriod"/>
            </a:pPr>
            <a:r>
              <a:rPr lang="sv-SE" dirty="0"/>
              <a:t>2v</a:t>
            </a:r>
          </a:p>
          <a:p>
            <a:pPr marL="228600" indent="-228600">
              <a:buAutoNum type="arabicPeriod"/>
            </a:pPr>
            <a:r>
              <a:rPr lang="sv-SE" dirty="0"/>
              <a:t>1</a:t>
            </a:r>
          </a:p>
          <a:p>
            <a:pPr marL="228600" indent="-228600">
              <a:buAutoNum type="arabicPeriod"/>
            </a:pPr>
            <a:endParaRPr lang="sv-SE" dirty="0"/>
          </a:p>
          <a:p>
            <a:pPr marL="228600" indent="-228600">
              <a:buAutoNum type="arabicPeriod"/>
            </a:pPr>
            <a:r>
              <a:rPr lang="sv-SE" dirty="0"/>
              <a:t>Rastens förläggning?</a:t>
            </a:r>
            <a:r>
              <a:rPr lang="sv-SE" baseline="0" dirty="0"/>
              <a:t> §6b (brevbärare) Rast ska omfattas om minst 30 min. Man har rätt att lämna sin arbetsplats. Kan förskjutas plus minus 30 min, men rasten ska alltid påbörjas inom 5 timmar.</a:t>
            </a:r>
          </a:p>
          <a:p>
            <a:pPr marL="228600" indent="-228600">
              <a:buAutoNum type="arabicPeriod"/>
            </a:pPr>
            <a:r>
              <a:rPr lang="sv-SE" baseline="0" dirty="0"/>
              <a:t>Arbetsperiod. Ex. En period på 9 timmar. Hur många raster kan en arbetsgivare lägga ut då? Svar 1 rast. S 33. Vad är arbetsperiod? Från det man börjar till det man slutar inklusive rasten.  Så om man ska lägga 2 raster måste arbetsperioden vara minst 9 tim och 1 min.</a:t>
            </a:r>
          </a:p>
          <a:p>
            <a:pPr marL="228600" indent="-228600">
              <a:buAutoNum type="arabicPeriod"/>
            </a:pPr>
            <a:endParaRPr lang="sv-SE" baseline="0" dirty="0"/>
          </a:p>
          <a:p>
            <a:pPr marL="228600" indent="-228600">
              <a:buAutoNum type="arabicPeriod"/>
            </a:pPr>
            <a:r>
              <a:rPr lang="sv-SE" baseline="0" dirty="0"/>
              <a:t>Hur lång tid innan måste man ha sitt schema? Svar: 14 dagar innan, 2 veckor. Det räknas i dagar! S. 25 Ett schema ska vara planerat för så lång tid som möjligt, dock minst 4 veckor. </a:t>
            </a:r>
          </a:p>
          <a:p>
            <a:pPr marL="228600" indent="-228600">
              <a:buAutoNum type="arabicPeriod"/>
            </a:pPr>
            <a:endParaRPr lang="sv-SE" dirty="0"/>
          </a:p>
          <a:p>
            <a:pPr marL="228600" indent="-228600">
              <a:buAutoNum type="arabicPeriod"/>
            </a:pPr>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38</a:t>
            </a:fld>
            <a:endParaRPr lang="sv-SE"/>
          </a:p>
        </p:txBody>
      </p:sp>
    </p:spTree>
    <p:extLst>
      <p:ext uri="{BB962C8B-B14F-4D97-AF65-F5344CB8AC3E}">
        <p14:creationId xmlns:p14="http://schemas.microsoft.com/office/powerpoint/2010/main" val="39459001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TGL</a:t>
            </a:r>
            <a:r>
              <a:rPr lang="sv-SE" baseline="0" dirty="0"/>
              <a:t> = </a:t>
            </a:r>
            <a:r>
              <a:rPr lang="sv-SE" baseline="0" dirty="0" err="1"/>
              <a:t>TjänsteGruppLivförsäkringen</a:t>
            </a:r>
            <a:endParaRPr lang="sv-SE" baseline="0" dirty="0"/>
          </a:p>
          <a:p>
            <a:r>
              <a:rPr lang="sv-SE" baseline="0" dirty="0"/>
              <a:t>TFA = </a:t>
            </a:r>
            <a:r>
              <a:rPr lang="sv-SE" baseline="0" dirty="0" err="1"/>
              <a:t>TrygghetsFörsäkring</a:t>
            </a:r>
            <a:r>
              <a:rPr lang="sv-SE" baseline="0" dirty="0"/>
              <a:t> vid Arbetsskada</a:t>
            </a:r>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40</a:t>
            </a:fld>
            <a:endParaRPr lang="sv-S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41</a:t>
            </a:fld>
            <a:endParaRPr lang="sv-S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0" name="Platshållare för anteckninga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sv-SE" dirty="0">
              <a:latin typeface="Calibri" charset="0"/>
            </a:endParaRPr>
          </a:p>
        </p:txBody>
      </p:sp>
      <p:sp>
        <p:nvSpPr>
          <p:cNvPr id="27651" name="Platshållare för bildnumm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ヒラギノ角ゴ Pro W3" charset="0"/>
                <a:cs typeface="ヒラギノ角ゴ Pro W3" charset="0"/>
              </a:defRPr>
            </a:lvl1pPr>
            <a:lvl2pPr marL="742950" indent="-285750" eaLnBrk="0" hangingPunct="0">
              <a:defRPr sz="2400">
                <a:solidFill>
                  <a:schemeClr val="tx1"/>
                </a:solidFill>
                <a:latin typeface="Calibri" charset="0"/>
                <a:ea typeface="ヒラギノ角ゴ Pro W3" charset="0"/>
                <a:cs typeface="ヒラギノ角ゴ Pro W3" charset="0"/>
              </a:defRPr>
            </a:lvl2pPr>
            <a:lvl3pPr marL="1143000" indent="-228600" eaLnBrk="0" hangingPunct="0">
              <a:defRPr sz="2400">
                <a:solidFill>
                  <a:schemeClr val="tx1"/>
                </a:solidFill>
                <a:latin typeface="Calibri" charset="0"/>
                <a:ea typeface="ヒラギノ角ゴ Pro W3" charset="0"/>
                <a:cs typeface="ヒラギノ角ゴ Pro W3" charset="0"/>
              </a:defRPr>
            </a:lvl3pPr>
            <a:lvl4pPr marL="1600200" indent="-228600" eaLnBrk="0" hangingPunct="0">
              <a:defRPr sz="2400">
                <a:solidFill>
                  <a:schemeClr val="tx1"/>
                </a:solidFill>
                <a:latin typeface="Calibri" charset="0"/>
                <a:ea typeface="ヒラギノ角ゴ Pro W3" charset="0"/>
                <a:cs typeface="ヒラギノ角ゴ Pro W3" charset="0"/>
              </a:defRPr>
            </a:lvl4pPr>
            <a:lvl5pPr marL="2057400" indent="-228600" eaLnBrk="0" hangingPunct="0">
              <a:defRPr sz="2400">
                <a:solidFill>
                  <a:schemeClr val="tx1"/>
                </a:solidFill>
                <a:latin typeface="Calibri"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9pPr>
          </a:lstStyle>
          <a:p>
            <a:pPr eaLnBrk="1" hangingPunct="1"/>
            <a:fld id="{274369C7-800B-D944-A2E3-0BFD32CC2F49}" type="slidenum">
              <a:rPr lang="sv-SE" sz="1200"/>
              <a:pPr eaLnBrk="1" hangingPunct="1"/>
              <a:t>42</a:t>
            </a:fld>
            <a:endParaRPr lang="sv-SE"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0" name="Platshållare för anteckninga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sv-SE" dirty="0">
              <a:latin typeface="Calibri" charset="0"/>
            </a:endParaRPr>
          </a:p>
        </p:txBody>
      </p:sp>
      <p:sp>
        <p:nvSpPr>
          <p:cNvPr id="27651" name="Platshållare för bildnumm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ヒラギノ角ゴ Pro W3" charset="0"/>
                <a:cs typeface="ヒラギノ角ゴ Pro W3" charset="0"/>
              </a:defRPr>
            </a:lvl1pPr>
            <a:lvl2pPr marL="742950" indent="-285750" eaLnBrk="0" hangingPunct="0">
              <a:defRPr sz="2400">
                <a:solidFill>
                  <a:schemeClr val="tx1"/>
                </a:solidFill>
                <a:latin typeface="Calibri" charset="0"/>
                <a:ea typeface="ヒラギノ角ゴ Pro W3" charset="0"/>
                <a:cs typeface="ヒラギノ角ゴ Pro W3" charset="0"/>
              </a:defRPr>
            </a:lvl2pPr>
            <a:lvl3pPr marL="1143000" indent="-228600" eaLnBrk="0" hangingPunct="0">
              <a:defRPr sz="2400">
                <a:solidFill>
                  <a:schemeClr val="tx1"/>
                </a:solidFill>
                <a:latin typeface="Calibri" charset="0"/>
                <a:ea typeface="ヒラギノ角ゴ Pro W3" charset="0"/>
                <a:cs typeface="ヒラギノ角ゴ Pro W3" charset="0"/>
              </a:defRPr>
            </a:lvl3pPr>
            <a:lvl4pPr marL="1600200" indent="-228600" eaLnBrk="0" hangingPunct="0">
              <a:defRPr sz="2400">
                <a:solidFill>
                  <a:schemeClr val="tx1"/>
                </a:solidFill>
                <a:latin typeface="Calibri" charset="0"/>
                <a:ea typeface="ヒラギノ角ゴ Pro W3" charset="0"/>
                <a:cs typeface="ヒラギノ角ゴ Pro W3" charset="0"/>
              </a:defRPr>
            </a:lvl4pPr>
            <a:lvl5pPr marL="2057400" indent="-228600" eaLnBrk="0" hangingPunct="0">
              <a:defRPr sz="2400">
                <a:solidFill>
                  <a:schemeClr val="tx1"/>
                </a:solidFill>
                <a:latin typeface="Calibri"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9pPr>
          </a:lstStyle>
          <a:p>
            <a:pPr eaLnBrk="1" hangingPunct="1"/>
            <a:fld id="{274369C7-800B-D944-A2E3-0BFD32CC2F49}" type="slidenum">
              <a:rPr lang="sv-SE" sz="1200"/>
              <a:pPr eaLnBrk="1" hangingPunct="1"/>
              <a:t>44</a:t>
            </a:fld>
            <a:endParaRPr lang="sv-SE"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0" name="Platshållare för anteckninga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sv-SE" dirty="0">
              <a:latin typeface="Calibri" charset="0"/>
            </a:endParaRPr>
          </a:p>
        </p:txBody>
      </p:sp>
      <p:sp>
        <p:nvSpPr>
          <p:cNvPr id="27651" name="Platshållare för bildnumm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ヒラギノ角ゴ Pro W3" charset="0"/>
                <a:cs typeface="ヒラギノ角ゴ Pro W3" charset="0"/>
              </a:defRPr>
            </a:lvl1pPr>
            <a:lvl2pPr marL="742950" indent="-285750" eaLnBrk="0" hangingPunct="0">
              <a:defRPr sz="2400">
                <a:solidFill>
                  <a:schemeClr val="tx1"/>
                </a:solidFill>
                <a:latin typeface="Calibri" charset="0"/>
                <a:ea typeface="ヒラギノ角ゴ Pro W3" charset="0"/>
                <a:cs typeface="ヒラギノ角ゴ Pro W3" charset="0"/>
              </a:defRPr>
            </a:lvl2pPr>
            <a:lvl3pPr marL="1143000" indent="-228600" eaLnBrk="0" hangingPunct="0">
              <a:defRPr sz="2400">
                <a:solidFill>
                  <a:schemeClr val="tx1"/>
                </a:solidFill>
                <a:latin typeface="Calibri" charset="0"/>
                <a:ea typeface="ヒラギノ角ゴ Pro W3" charset="0"/>
                <a:cs typeface="ヒラギノ角ゴ Pro W3" charset="0"/>
              </a:defRPr>
            </a:lvl3pPr>
            <a:lvl4pPr marL="1600200" indent="-228600" eaLnBrk="0" hangingPunct="0">
              <a:defRPr sz="2400">
                <a:solidFill>
                  <a:schemeClr val="tx1"/>
                </a:solidFill>
                <a:latin typeface="Calibri" charset="0"/>
                <a:ea typeface="ヒラギノ角ゴ Pro W3" charset="0"/>
                <a:cs typeface="ヒラギノ角ゴ Pro W3" charset="0"/>
              </a:defRPr>
            </a:lvl4pPr>
            <a:lvl5pPr marL="2057400" indent="-228600" eaLnBrk="0" hangingPunct="0">
              <a:defRPr sz="2400">
                <a:solidFill>
                  <a:schemeClr val="tx1"/>
                </a:solidFill>
                <a:latin typeface="Calibri"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9pPr>
          </a:lstStyle>
          <a:p>
            <a:pPr eaLnBrk="1" hangingPunct="1"/>
            <a:fld id="{274369C7-800B-D944-A2E3-0BFD32CC2F49}" type="slidenum">
              <a:rPr lang="sv-SE" sz="1200"/>
              <a:pPr eaLnBrk="1" hangingPunct="1"/>
              <a:t>45</a:t>
            </a:fld>
            <a:endParaRPr lang="sv-SE"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1200" b="0" i="0" kern="1200" dirty="0">
                <a:solidFill>
                  <a:schemeClr val="tx1"/>
                </a:solidFill>
                <a:latin typeface="+mn-lt"/>
                <a:ea typeface="+mn-ea"/>
                <a:cs typeface="+mn-cs"/>
              </a:rPr>
              <a:t>Sveriges socialdemokratiska arbetareparti.</a:t>
            </a:r>
          </a:p>
          <a:p>
            <a:r>
              <a:rPr lang="sv-SE" sz="1200" b="0" i="0" kern="1200" dirty="0">
                <a:solidFill>
                  <a:schemeClr val="tx1"/>
                </a:solidFill>
                <a:latin typeface="+mn-lt"/>
                <a:ea typeface="+mn-ea"/>
                <a:cs typeface="+mn-cs"/>
              </a:rPr>
              <a:t>Bakom bildandet 1889 stod </a:t>
            </a:r>
            <a:r>
              <a:rPr lang="sv-SE" sz="1200" b="0" i="0" u="none" strike="noStrike" kern="1200" dirty="0">
                <a:solidFill>
                  <a:schemeClr val="tx1"/>
                </a:solidFill>
                <a:latin typeface="+mn-lt"/>
                <a:ea typeface="+mn-ea"/>
                <a:cs typeface="+mn-cs"/>
                <a:hlinkClick r:id="rId3" tooltip="Fackföreningar"/>
              </a:rPr>
              <a:t>fackföreningar</a:t>
            </a:r>
            <a:r>
              <a:rPr lang="sv-SE" sz="1200" b="0" i="0" kern="1200" dirty="0">
                <a:solidFill>
                  <a:schemeClr val="tx1"/>
                </a:solidFill>
                <a:latin typeface="+mn-lt"/>
                <a:ea typeface="+mn-ea"/>
                <a:cs typeface="+mn-cs"/>
              </a:rPr>
              <a:t>, </a:t>
            </a:r>
            <a:r>
              <a:rPr lang="sv-SE" sz="1200" b="0" i="0" u="none" strike="noStrike" kern="1200" dirty="0">
                <a:solidFill>
                  <a:schemeClr val="tx1"/>
                </a:solidFill>
                <a:latin typeface="+mn-lt"/>
                <a:ea typeface="+mn-ea"/>
                <a:cs typeface="+mn-cs"/>
                <a:hlinkClick r:id="rId4" tooltip="Sjukkassa"/>
              </a:rPr>
              <a:t>sjuk-</a:t>
            </a:r>
            <a:r>
              <a:rPr lang="sv-SE" sz="1200" b="0" i="0" kern="1200" dirty="0">
                <a:solidFill>
                  <a:schemeClr val="tx1"/>
                </a:solidFill>
                <a:latin typeface="+mn-lt"/>
                <a:ea typeface="+mn-ea"/>
                <a:cs typeface="+mn-cs"/>
              </a:rPr>
              <a:t> och </a:t>
            </a:r>
            <a:r>
              <a:rPr lang="sv-SE" sz="1200" b="0" i="0" u="none" strike="noStrike" kern="1200" dirty="0">
                <a:solidFill>
                  <a:schemeClr val="tx1"/>
                </a:solidFill>
                <a:latin typeface="+mn-lt"/>
                <a:ea typeface="+mn-ea"/>
                <a:cs typeface="+mn-cs"/>
                <a:hlinkClick r:id="rId5" tooltip="Begravningskassa [inte skriven än]"/>
              </a:rPr>
              <a:t>begravningskassor</a:t>
            </a:r>
            <a:r>
              <a:rPr lang="sv-SE" sz="1200" b="0" i="0" kern="1200" dirty="0">
                <a:solidFill>
                  <a:schemeClr val="tx1"/>
                </a:solidFill>
                <a:latin typeface="+mn-lt"/>
                <a:ea typeface="+mn-ea"/>
                <a:cs typeface="+mn-cs"/>
              </a:rPr>
              <a:t> och olika </a:t>
            </a:r>
            <a:r>
              <a:rPr lang="sv-SE" sz="1200" b="0" i="0" u="none" strike="noStrike" kern="1200" dirty="0">
                <a:solidFill>
                  <a:schemeClr val="tx1"/>
                </a:solidFill>
                <a:latin typeface="+mn-lt"/>
                <a:ea typeface="+mn-ea"/>
                <a:cs typeface="+mn-cs"/>
                <a:hlinkClick r:id="rId6" tooltip="Socialism"/>
              </a:rPr>
              <a:t>socialistiska</a:t>
            </a:r>
            <a:r>
              <a:rPr lang="sv-SE" sz="1200" b="0" i="0" kern="1200" dirty="0">
                <a:solidFill>
                  <a:schemeClr val="tx1"/>
                </a:solidFill>
                <a:latin typeface="+mn-lt"/>
                <a:ea typeface="+mn-ea"/>
                <a:cs typeface="+mn-cs"/>
              </a:rPr>
              <a:t> grupper. </a:t>
            </a:r>
          </a:p>
          <a:p>
            <a:endParaRPr lang="sv-SE" sz="1200" b="0" i="0" kern="1200" dirty="0">
              <a:solidFill>
                <a:schemeClr val="tx1"/>
              </a:solidFill>
              <a:latin typeface="+mn-lt"/>
              <a:ea typeface="+mn-ea"/>
              <a:cs typeface="+mn-cs"/>
            </a:endParaRPr>
          </a:p>
          <a:p>
            <a:r>
              <a:rPr lang="sv-SE" sz="1200" b="0" i="0" kern="1200" dirty="0">
                <a:solidFill>
                  <a:schemeClr val="tx1"/>
                </a:solidFill>
                <a:latin typeface="+mn-lt"/>
                <a:ea typeface="+mn-ea"/>
                <a:cs typeface="+mn-cs"/>
              </a:rPr>
              <a:t>1898 bildades </a:t>
            </a:r>
            <a:r>
              <a:rPr lang="sv-SE" sz="1200" b="0" i="0" u="none" strike="noStrike" kern="1200" dirty="0">
                <a:solidFill>
                  <a:schemeClr val="tx1"/>
                </a:solidFill>
                <a:latin typeface="+mn-lt"/>
                <a:ea typeface="+mn-ea"/>
                <a:cs typeface="+mn-cs"/>
                <a:hlinkClick r:id="rId7" tooltip="Landsorganisationen i Sverige"/>
              </a:rPr>
              <a:t>Landsorganisationen</a:t>
            </a:r>
            <a:r>
              <a:rPr lang="sv-SE" sz="1200" b="0" i="0" kern="1200" dirty="0">
                <a:solidFill>
                  <a:schemeClr val="tx1"/>
                </a:solidFill>
                <a:latin typeface="+mn-lt"/>
                <a:ea typeface="+mn-ea"/>
                <a:cs typeface="+mn-cs"/>
              </a:rPr>
              <a:t>(LO).</a:t>
            </a:r>
          </a:p>
          <a:p>
            <a:r>
              <a:rPr lang="sv-SE" sz="1200" b="0" i="0" kern="1200" dirty="0">
                <a:solidFill>
                  <a:schemeClr val="tx1"/>
                </a:solidFill>
                <a:latin typeface="+mn-lt"/>
                <a:ea typeface="+mn-ea"/>
                <a:cs typeface="+mn-cs"/>
              </a:rPr>
              <a:t>Fackföreningsrörelsen hade blivit så stor att man var tvungen att skapa ett samarbetsforum. Det är där som </a:t>
            </a:r>
            <a:r>
              <a:rPr lang="sv-SE" sz="1200" b="0" i="0" kern="1200" baseline="0" dirty="0">
                <a:solidFill>
                  <a:schemeClr val="tx1"/>
                </a:solidFill>
                <a:latin typeface="+mn-lt"/>
                <a:ea typeface="+mn-ea"/>
                <a:cs typeface="+mn-cs"/>
              </a:rPr>
              <a:t>Socialdemokraterna kommer in i bilden, eftersom det är de som låg bakom bildandet av LO.</a:t>
            </a:r>
            <a:endParaRPr lang="sv-SE" sz="1200" b="0" i="0" kern="1200" dirty="0">
              <a:solidFill>
                <a:schemeClr val="tx1"/>
              </a:solidFill>
              <a:latin typeface="+mn-lt"/>
              <a:ea typeface="+mn-ea"/>
              <a:cs typeface="+mn-cs"/>
            </a:endParaRPr>
          </a:p>
          <a:p>
            <a:endParaRPr lang="sv-SE" sz="1200" b="0" i="0" kern="1200" dirty="0">
              <a:solidFill>
                <a:schemeClr val="tx1"/>
              </a:solidFill>
              <a:latin typeface="+mn-lt"/>
              <a:ea typeface="+mn-ea"/>
              <a:cs typeface="+mn-cs"/>
            </a:endParaRPr>
          </a:p>
          <a:p>
            <a:pPr marL="0" indent="0">
              <a:buNone/>
            </a:pPr>
            <a:r>
              <a:rPr lang="sv-SE" b="1" dirty="0"/>
              <a:t>Fyra viktiga krav:</a:t>
            </a:r>
          </a:p>
          <a:p>
            <a:r>
              <a:rPr lang="sv-SE" dirty="0"/>
              <a:t>Åtta timmars arbetsdag</a:t>
            </a:r>
          </a:p>
          <a:p>
            <a:r>
              <a:rPr lang="sv-SE" dirty="0"/>
              <a:t>Allmän rösträtt</a:t>
            </a:r>
          </a:p>
          <a:p>
            <a:r>
              <a:rPr lang="sv-SE" dirty="0"/>
              <a:t>Rätten att organisera fackföreningar – utan att svartlistas eller avskedas</a:t>
            </a:r>
          </a:p>
          <a:p>
            <a:r>
              <a:rPr lang="sv-SE" dirty="0"/>
              <a:t>Löneökningar!</a:t>
            </a:r>
          </a:p>
          <a:p>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46</a:t>
            </a:fld>
            <a:endParaRPr lang="sv-S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Lägg över till dag 1???</a:t>
            </a:r>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47</a:t>
            </a:fld>
            <a:endParaRPr lang="sv-S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Lägg över till dag 1?????</a:t>
            </a:r>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48</a:t>
            </a:fld>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3</a:t>
            </a:fld>
            <a:endParaRPr lang="sv-SE"/>
          </a:p>
        </p:txBody>
      </p:sp>
    </p:spTree>
    <p:extLst>
      <p:ext uri="{BB962C8B-B14F-4D97-AF65-F5344CB8AC3E}">
        <p14:creationId xmlns:p14="http://schemas.microsoft.com/office/powerpoint/2010/main" val="9416675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50</a:t>
            </a:fld>
            <a:endParaRPr lang="sv-S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Vetorätt:</a:t>
            </a:r>
          </a:p>
          <a:p>
            <a:r>
              <a:rPr lang="sv-SE" dirty="0"/>
              <a:t>Jag förbjuder – latin. Möjligheten</a:t>
            </a:r>
            <a:r>
              <a:rPr lang="sv-SE" baseline="0" dirty="0"/>
              <a:t> för en part att ensidigt stoppa ett beslut.</a:t>
            </a:r>
            <a:endParaRPr lang="sv-SE" dirty="0"/>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51</a:t>
            </a:fld>
            <a:endParaRPr lang="sv-S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Täckningsgraden</a:t>
            </a:r>
            <a:r>
              <a:rPr lang="sv-SE" baseline="0" dirty="0"/>
              <a:t> för kollektivavtal har gått tillbaka något och idag jobbar drygt 400 000 anställda i Sverige hos arbetsgivare utan kollektivavtal. </a:t>
            </a:r>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52</a:t>
            </a:fld>
            <a:endParaRPr lang="sv-SE"/>
          </a:p>
        </p:txBody>
      </p:sp>
    </p:spTree>
    <p:extLst>
      <p:ext uri="{BB962C8B-B14F-4D97-AF65-F5344CB8AC3E}">
        <p14:creationId xmlns:p14="http://schemas.microsoft.com/office/powerpoint/2010/main" val="188029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4</a:t>
            </a:fld>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5</a:t>
            </a:fld>
            <a:endParaRPr 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pPr>
              <a:defRPr/>
            </a:pPr>
            <a:fld id="{022C2364-7476-40F3-A617-6E6950AB1CDB}" type="slidenum">
              <a:rPr lang="sv-SE" smtClean="0"/>
              <a:pPr>
                <a:defRPr/>
              </a:pPr>
              <a:t>6</a:t>
            </a:fld>
            <a:endParaRPr lang="sv-S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kan det vara idé att påpeka att organisationsgraden faktiskt sjunkit för LO-facken</a:t>
            </a:r>
            <a:r>
              <a:rPr lang="sv-SE" baseline="0" dirty="0"/>
              <a:t>. Något som hotar både innehållet i kollektivavtalen, och kollektivavtalstäckningen.</a:t>
            </a:r>
          </a:p>
          <a:p>
            <a:r>
              <a:rPr lang="sv-SE" baseline="0" dirty="0"/>
              <a:t>För arbetare var organisationsgraden som högst 1988 då den den låg på 88 procent, sedan dess har den kontinuerligt sjunkit ned till dagens cirka 64 procent. Snabbast gick tappet åren efter att den borgerliga regeringen efter sitt tillträde 2006 fördyrat både medlemskap i facket och a-kassan, men organisationsgraden har i princip fallit varje år sedan 1988.</a:t>
            </a:r>
          </a:p>
          <a:p>
            <a:endParaRPr lang="sv-SE" baseline="0" dirty="0"/>
          </a:p>
          <a:p>
            <a:r>
              <a:rPr lang="sv-SE" baseline="0" dirty="0"/>
              <a:t>Ställ gärna frågan vad detta kan bero på, och vad vi kan göra.</a:t>
            </a:r>
          </a:p>
          <a:p>
            <a:endParaRPr lang="sv-SE" baseline="0" dirty="0"/>
          </a:p>
          <a:p>
            <a:endParaRPr lang="sv-SE" baseline="0" dirty="0"/>
          </a:p>
          <a:p>
            <a:endParaRPr lang="sv-SE" baseline="0" dirty="0"/>
          </a:p>
          <a:p>
            <a:endParaRPr lang="sv-SE" baseline="0"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7</a:t>
            </a:fld>
            <a:endParaRPr lang="sv-SE"/>
          </a:p>
        </p:txBody>
      </p:sp>
    </p:spTree>
    <p:extLst>
      <p:ext uri="{BB962C8B-B14F-4D97-AF65-F5344CB8AC3E}">
        <p14:creationId xmlns:p14="http://schemas.microsoft.com/office/powerpoint/2010/main" val="2603140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ヒラギノ角ゴ Pro W3" charset="0"/>
                <a:cs typeface="ヒラギノ角ゴ Pro W3" charset="0"/>
              </a:rPr>
              <a:t>Jag berättar ibland om en vän till mig som upplevde nåt intressant i sin ungdom. Det var när han fortfarande bodde hemma. Hans rum var jättestökigt och han var själv inte så sugen på att städa det. Så han sa till sin lillebror ”Du får 60 kronor om du städar mitt rum”. Lillebrodern accepterade men min kompis kände sig slug och gick till sin lillasyster och sa ”Brorsan tänker städa mitt rum för 60 kronor. Om du kan göra det för 50 kronor får du jobbet istället.” </a:t>
            </a:r>
            <a:r>
              <a:rPr lang="sv-SE" sz="1200" kern="1200" dirty="0" err="1">
                <a:solidFill>
                  <a:schemeClr val="tx1"/>
                </a:solidFill>
                <a:effectLst/>
                <a:latin typeface="+mn-lt"/>
                <a:ea typeface="ヒラギノ角ゴ Pro W3" charset="0"/>
                <a:cs typeface="ヒラギノ角ゴ Pro W3" charset="0"/>
              </a:rPr>
              <a:t>Lillasyrran</a:t>
            </a:r>
            <a:r>
              <a:rPr lang="sv-SE" sz="1200" kern="1200" dirty="0">
                <a:solidFill>
                  <a:schemeClr val="tx1"/>
                </a:solidFill>
                <a:effectLst/>
                <a:latin typeface="+mn-lt"/>
                <a:ea typeface="ヒラギノ角ゴ Pro W3" charset="0"/>
                <a:cs typeface="ヒラギノ角ゴ Pro W3" charset="0"/>
              </a:rPr>
              <a:t> behövde också lite pengar så hon tackade jag och min kompis gick tillbaka till sin lillebror för att han skulle kunna bjuda under. Så fortsatte det, småsyskonen sänkte priset på arbetet hela tiden och när lillebror gav upp städade den 9-åriga lillasystern hela rummet för 5 kronor. Ni som redan klarat av några avsnitt av den här kursen förstår ju vad småsyskonen skulle gjort, eller hur? Just det, de skulle ha gått ihop och sagt att ingen av oss gör det här jobbet för mindre än 50 kronor. Storebror får gärna ge bättre betalt, 60, 70 hur mycket som helst men ingen av oss gör jobbet för mindre än 50 kronor. Där har dom det fackliga löftet som vi pratade om förut, att ingen erbjuder sig att arbeta för mindre lön än det man kommit överens om.</a:t>
            </a:r>
          </a:p>
          <a:p>
            <a:r>
              <a:rPr lang="sv-SE" sz="1200" kern="1200" dirty="0">
                <a:solidFill>
                  <a:schemeClr val="tx1"/>
                </a:solidFill>
                <a:effectLst/>
                <a:latin typeface="+mn-lt"/>
                <a:ea typeface="ヒラギノ角ゴ Pro W3" charset="0"/>
                <a:cs typeface="ヒラギノ角ゴ Pro W3" charset="0"/>
              </a:rPr>
              <a:t>Och när vi ändå pratar om det fackliga löftet – löften kan man ju hålla men om man inte gör det så bryter man det. Ett sätt att bryta det fackliga löftet kan vara att inte skriva upp övertid, hoppa över lunchrasten eller komma till jobbet lite tidigare och jobba gratis. Det är ju ingen poäng för ett fackförbund att slå näven i bordet och kräva rejäla löneförhöjningar om medlemmarna samtidigt säger att det är ok att jobba en kvart gratis också.</a:t>
            </a:r>
          </a:p>
          <a:p>
            <a:r>
              <a:rPr lang="sv-SE" sz="1200" kern="1200" dirty="0">
                <a:solidFill>
                  <a:schemeClr val="tx1"/>
                </a:solidFill>
                <a:effectLst/>
                <a:latin typeface="+mn-lt"/>
                <a:ea typeface="ヒラギノ角ゴ Pro W3" charset="0"/>
                <a:cs typeface="ヒラギノ角ゴ Pro W3" charset="0"/>
              </a:rPr>
              <a:t>När småsyskonen kommit överens med sin storebror om vad ersättningen är för att städa rummet - vilket de kommer att göra om han vill ha arbetet utfört – har dom skaffat den enklaste formen av ett kollektivavtal.</a:t>
            </a:r>
          </a:p>
          <a:p>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10</a:t>
            </a:fld>
            <a:endParaRPr lang="sv-SE"/>
          </a:p>
        </p:txBody>
      </p:sp>
    </p:spTree>
    <p:extLst>
      <p:ext uri="{BB962C8B-B14F-4D97-AF65-F5344CB8AC3E}">
        <p14:creationId xmlns:p14="http://schemas.microsoft.com/office/powerpoint/2010/main" val="941667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sv-SE" sz="1200" kern="1200" dirty="0">
                <a:solidFill>
                  <a:schemeClr val="tx1"/>
                </a:solidFill>
                <a:effectLst/>
                <a:latin typeface="+mn-lt"/>
                <a:ea typeface="ヒラギノ角ゴ Pro W3" charset="0"/>
                <a:cs typeface="ヒラギノ角ゴ Pro W3" charset="0"/>
              </a:rPr>
              <a:t>Bild 26</a:t>
            </a:r>
            <a:br>
              <a:rPr lang="sv-SE" sz="1200" kern="1200" dirty="0">
                <a:solidFill>
                  <a:schemeClr val="tx1"/>
                </a:solidFill>
                <a:effectLst/>
                <a:latin typeface="+mn-lt"/>
                <a:ea typeface="ヒラギノ角ゴ Pro W3" charset="0"/>
                <a:cs typeface="ヒラギノ角ゴ Pro W3" charset="0"/>
              </a:rPr>
            </a:br>
            <a:r>
              <a:rPr lang="sv-SE" sz="1200" kern="1200" dirty="0">
                <a:solidFill>
                  <a:schemeClr val="tx1"/>
                </a:solidFill>
                <a:effectLst/>
                <a:latin typeface="+mn-lt"/>
                <a:ea typeface="ヒラギノ角ゴ Pro W3" charset="0"/>
                <a:cs typeface="ヒラギノ角ゴ Pro W3" charset="0"/>
              </a:rPr>
              <a:t>Poängen med kollektivavtal är även att när parterna gör upp om spelreglerna själva kan man lägga fokus på vad som är viktigt för just det yrket. Är det att reglera ob-ersättningen, schemaläggningen eller provisionslönen</a:t>
            </a:r>
            <a:r>
              <a:rPr lang="sv-SE" dirty="0"/>
              <a:t>? Ja det skiljer sig åt.</a:t>
            </a:r>
            <a:endParaRPr lang="sv-SE" sz="1200" kern="1200" dirty="0">
              <a:solidFill>
                <a:schemeClr val="tx1"/>
              </a:solidFill>
              <a:effectLst/>
              <a:latin typeface="+mn-lt"/>
              <a:ea typeface="ヒラギノ角ゴ Pro W3" charset="0"/>
              <a:cs typeface="ヒラギノ角ゴ Pro W3" charset="0"/>
            </a:endParaRPr>
          </a:p>
          <a:p>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11</a:t>
            </a:fld>
            <a:endParaRPr lang="sv-SE"/>
          </a:p>
        </p:txBody>
      </p:sp>
    </p:spTree>
    <p:extLst>
      <p:ext uri="{BB962C8B-B14F-4D97-AF65-F5344CB8AC3E}">
        <p14:creationId xmlns:p14="http://schemas.microsoft.com/office/powerpoint/2010/main" val="21057102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4" name="Bildobjekt 6" descr="Seko-ppt-startbild.png"/>
          <p:cNvPicPr>
            <a:picLocks noChangeAspect="1"/>
          </p:cNvPicPr>
          <p:nvPr userDrawn="1"/>
        </p:nvPicPr>
        <p:blipFill>
          <a:blip r:embed="rId2"/>
          <a:srcRect l="24564"/>
          <a:stretch>
            <a:fillRect/>
          </a:stretch>
        </p:blipFill>
        <p:spPr bwMode="auto">
          <a:xfrm>
            <a:off x="0" y="0"/>
            <a:ext cx="9180513" cy="6873875"/>
          </a:xfrm>
          <a:prstGeom prst="rect">
            <a:avLst/>
          </a:prstGeom>
          <a:noFill/>
          <a:ln w="9525">
            <a:noFill/>
            <a:miter lim="800000"/>
            <a:headEnd/>
            <a:tailEnd/>
          </a:ln>
        </p:spPr>
      </p:pic>
      <p:pic>
        <p:nvPicPr>
          <p:cNvPr id="5" name="Bildobjekt 8" descr="Seko Posten.pdf"/>
          <p:cNvPicPr>
            <a:picLocks/>
          </p:cNvPicPr>
          <p:nvPr userDrawn="1"/>
        </p:nvPicPr>
        <p:blipFill>
          <a:blip r:embed="rId3"/>
          <a:srcRect/>
          <a:stretch>
            <a:fillRect/>
          </a:stretch>
        </p:blipFill>
        <p:spPr bwMode="auto">
          <a:xfrm>
            <a:off x="358775" y="5011738"/>
            <a:ext cx="1198563" cy="488950"/>
          </a:xfrm>
          <a:prstGeom prst="rect">
            <a:avLst/>
          </a:prstGeom>
          <a:noFill/>
          <a:ln w="9525">
            <a:noFill/>
            <a:miter lim="800000"/>
            <a:headEnd/>
            <a:tailEnd/>
          </a:ln>
        </p:spPr>
      </p:pic>
      <p:sp>
        <p:nvSpPr>
          <p:cNvPr id="2" name="Rubrik 1"/>
          <p:cNvSpPr>
            <a:spLocks noGrp="1"/>
          </p:cNvSpPr>
          <p:nvPr>
            <p:ph type="ctrTitle"/>
          </p:nvPr>
        </p:nvSpPr>
        <p:spPr>
          <a:xfrm>
            <a:off x="640810" y="1006477"/>
            <a:ext cx="8045993" cy="1143001"/>
          </a:xfrm>
        </p:spPr>
        <p:txBody>
          <a:bodyPr/>
          <a:lstStyle>
            <a:lvl1pPr>
              <a:defRPr>
                <a:solidFill>
                  <a:schemeClr val="bg1"/>
                </a:solidFill>
              </a:defRPr>
            </a:lvl1pPr>
          </a:lstStyle>
          <a:p>
            <a:r>
              <a:rPr lang="sv-SE"/>
              <a:t>Klicka här för att ändra format</a:t>
            </a:r>
            <a:endParaRPr lang="sv-SE" dirty="0"/>
          </a:p>
        </p:txBody>
      </p:sp>
      <p:sp>
        <p:nvSpPr>
          <p:cNvPr id="3" name="Underrubrik 2"/>
          <p:cNvSpPr>
            <a:spLocks noGrp="1"/>
          </p:cNvSpPr>
          <p:nvPr>
            <p:ph type="subTitle" idx="1"/>
          </p:nvPr>
        </p:nvSpPr>
        <p:spPr>
          <a:xfrm>
            <a:off x="640810" y="2332038"/>
            <a:ext cx="8045993" cy="3850111"/>
          </a:xfrm>
        </p:spPr>
        <p:txBody>
          <a:bodyPr/>
          <a:lstStyle>
            <a:lvl1pPr marL="0" indent="0" algn="l">
              <a:spcBef>
                <a:spcPts val="50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6" name="Platshållare för datum 3"/>
          <p:cNvSpPr>
            <a:spLocks noGrp="1"/>
          </p:cNvSpPr>
          <p:nvPr>
            <p:ph type="dt" sz="half" idx="10"/>
          </p:nvPr>
        </p:nvSpPr>
        <p:spPr/>
        <p:txBody>
          <a:bodyPr/>
          <a:lstStyle>
            <a:lvl1pPr>
              <a:defRPr/>
            </a:lvl1pPr>
          </a:lstStyle>
          <a:p>
            <a:pPr>
              <a:defRPr/>
            </a:pPr>
            <a:fld id="{7CF8AE4C-F39B-4300-998A-3B217F899E44}" type="datetime1">
              <a:rPr lang="sv-SE" smtClean="0"/>
              <a:pPr>
                <a:defRPr/>
              </a:pPr>
              <a:t>2023-11-23</a:t>
            </a:fld>
            <a:endParaRPr lang="sv-SE" dirty="0"/>
          </a:p>
        </p:txBody>
      </p:sp>
      <p:sp>
        <p:nvSpPr>
          <p:cNvPr id="7" name="Platshållare för sidfot 4"/>
          <p:cNvSpPr>
            <a:spLocks noGrp="1"/>
          </p:cNvSpPr>
          <p:nvPr>
            <p:ph type="ftr" sz="quarter" idx="11"/>
          </p:nvPr>
        </p:nvSpPr>
        <p:spPr/>
        <p:txBody>
          <a:bodyPr/>
          <a:lstStyle>
            <a:lvl1pPr>
              <a:defRPr/>
            </a:lvl1pPr>
          </a:lstStyle>
          <a:p>
            <a:pPr>
              <a:defRPr/>
            </a:pPr>
            <a:r>
              <a:rPr lang="sv-SE"/>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3BD789A5-3F68-41F1-A72E-651D6D603B9F}" type="slidenum">
              <a:rPr lang="sv-SE"/>
              <a:pPr>
                <a:defRPr/>
              </a:pPr>
              <a:t>‹#›</a:t>
            </a:fld>
            <a:endParaRPr lang="sv-S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datum 3"/>
          <p:cNvSpPr>
            <a:spLocks noGrp="1"/>
          </p:cNvSpPr>
          <p:nvPr>
            <p:ph type="dt" sz="half" idx="10"/>
          </p:nvPr>
        </p:nvSpPr>
        <p:spPr/>
        <p:txBody>
          <a:bodyPr/>
          <a:lstStyle>
            <a:lvl1pPr>
              <a:defRPr/>
            </a:lvl1pPr>
          </a:lstStyle>
          <a:p>
            <a:pPr>
              <a:defRPr/>
            </a:pPr>
            <a:fld id="{26A9D4C8-BA4B-4FC2-9047-EACC7E7F0401}" type="datetime1">
              <a:rPr lang="sv-SE" smtClean="0"/>
              <a:pPr>
                <a:defRPr/>
              </a:pPr>
              <a:t>2023-11-23</a:t>
            </a:fld>
            <a:endParaRPr lang="sv-SE"/>
          </a:p>
        </p:txBody>
      </p:sp>
      <p:sp>
        <p:nvSpPr>
          <p:cNvPr id="7" name="Platshållare för sidfot 4"/>
          <p:cNvSpPr>
            <a:spLocks noGrp="1"/>
          </p:cNvSpPr>
          <p:nvPr>
            <p:ph type="ftr" sz="quarter" idx="11"/>
          </p:nvPr>
        </p:nvSpPr>
        <p:spPr/>
        <p:txBody>
          <a:bodyPr/>
          <a:lstStyle>
            <a:lvl1pPr>
              <a:defRPr/>
            </a:lvl1pPr>
          </a:lstStyle>
          <a:p>
            <a:pPr>
              <a:defRPr/>
            </a:pPr>
            <a:r>
              <a:rPr lang="sv-SE"/>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8F4C3C52-75D4-439E-BB65-69EFAD642A48}" type="slidenum">
              <a:rPr lang="sv-SE"/>
              <a:pPr>
                <a:defRPr/>
              </a:pPr>
              <a:t>‹#›</a:t>
            </a:fld>
            <a:endParaRPr lang="sv-S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Lodrät rubrik 1"/>
          <p:cNvSpPr>
            <a:spLocks noGrp="1"/>
          </p:cNvSpPr>
          <p:nvPr>
            <p:ph type="title" orient="vert"/>
          </p:nvPr>
        </p:nvSpPr>
        <p:spPr>
          <a:xfrm>
            <a:off x="6629400" y="206375"/>
            <a:ext cx="2057400" cy="4387851"/>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06375"/>
            <a:ext cx="6019800" cy="4387851"/>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datum 3"/>
          <p:cNvSpPr>
            <a:spLocks noGrp="1"/>
          </p:cNvSpPr>
          <p:nvPr>
            <p:ph type="dt" sz="half" idx="10"/>
          </p:nvPr>
        </p:nvSpPr>
        <p:spPr/>
        <p:txBody>
          <a:bodyPr/>
          <a:lstStyle>
            <a:lvl1pPr>
              <a:defRPr/>
            </a:lvl1pPr>
          </a:lstStyle>
          <a:p>
            <a:pPr>
              <a:defRPr/>
            </a:pPr>
            <a:fld id="{58A49967-E1F9-4AE0-A849-FD72C1D80C7C}" type="datetime1">
              <a:rPr lang="sv-SE" smtClean="0"/>
              <a:pPr>
                <a:defRPr/>
              </a:pPr>
              <a:t>2023-11-23</a:t>
            </a:fld>
            <a:endParaRPr lang="sv-SE"/>
          </a:p>
        </p:txBody>
      </p:sp>
      <p:sp>
        <p:nvSpPr>
          <p:cNvPr id="7" name="Platshållare för sidfot 4"/>
          <p:cNvSpPr>
            <a:spLocks noGrp="1"/>
          </p:cNvSpPr>
          <p:nvPr>
            <p:ph type="ftr" sz="quarter" idx="11"/>
          </p:nvPr>
        </p:nvSpPr>
        <p:spPr/>
        <p:txBody>
          <a:bodyPr/>
          <a:lstStyle>
            <a:lvl1pPr>
              <a:defRPr/>
            </a:lvl1pPr>
          </a:lstStyle>
          <a:p>
            <a:pPr>
              <a:defRPr/>
            </a:pPr>
            <a:r>
              <a:rPr lang="sv-SE"/>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1695506B-9ABC-46A6-B396-96BCC121569A}" type="slidenum">
              <a:rPr lang="sv-SE"/>
              <a:pPr>
                <a:defRPr/>
              </a:pPr>
              <a:t>‹#›</a:t>
            </a:fld>
            <a:endParaRPr lang="sv-SE"/>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4" name="Bildobjekt 6" descr="Seko-ppt-startbild.png"/>
          <p:cNvPicPr>
            <a:picLocks noChangeAspect="1"/>
          </p:cNvPicPr>
          <p:nvPr userDrawn="1"/>
        </p:nvPicPr>
        <p:blipFill>
          <a:blip r:embed="rId2"/>
          <a:srcRect l="24564"/>
          <a:stretch>
            <a:fillRect/>
          </a:stretch>
        </p:blipFill>
        <p:spPr bwMode="auto">
          <a:xfrm>
            <a:off x="0" y="0"/>
            <a:ext cx="9180513" cy="6873875"/>
          </a:xfrm>
          <a:prstGeom prst="rect">
            <a:avLst/>
          </a:prstGeom>
          <a:noFill/>
          <a:ln w="9525">
            <a:noFill/>
            <a:miter lim="800000"/>
            <a:headEnd/>
            <a:tailEnd/>
          </a:ln>
        </p:spPr>
      </p:pic>
      <p:pic>
        <p:nvPicPr>
          <p:cNvPr id="5" name="Bildobjekt 8" descr="Seko Posten.pdf"/>
          <p:cNvPicPr>
            <a:picLocks/>
          </p:cNvPicPr>
          <p:nvPr userDrawn="1"/>
        </p:nvPicPr>
        <p:blipFill>
          <a:blip r:embed="rId3"/>
          <a:srcRect/>
          <a:stretch>
            <a:fillRect/>
          </a:stretch>
        </p:blipFill>
        <p:spPr bwMode="auto">
          <a:xfrm>
            <a:off x="358775" y="5011738"/>
            <a:ext cx="1198563" cy="488950"/>
          </a:xfrm>
          <a:prstGeom prst="rect">
            <a:avLst/>
          </a:prstGeom>
          <a:noFill/>
          <a:ln w="9525">
            <a:noFill/>
            <a:miter lim="800000"/>
            <a:headEnd/>
            <a:tailEnd/>
          </a:ln>
        </p:spPr>
      </p:pic>
      <p:sp>
        <p:nvSpPr>
          <p:cNvPr id="2" name="Rubrik 1"/>
          <p:cNvSpPr>
            <a:spLocks noGrp="1"/>
          </p:cNvSpPr>
          <p:nvPr>
            <p:ph type="ctrTitle"/>
          </p:nvPr>
        </p:nvSpPr>
        <p:spPr>
          <a:xfrm>
            <a:off x="640810" y="1006477"/>
            <a:ext cx="8045993" cy="1143001"/>
          </a:xfrm>
        </p:spPr>
        <p:txBody>
          <a:bodyPr/>
          <a:lstStyle>
            <a:lvl1pPr>
              <a:defRPr>
                <a:solidFill>
                  <a:schemeClr val="bg1"/>
                </a:solidFill>
              </a:defRPr>
            </a:lvl1pPr>
          </a:lstStyle>
          <a:p>
            <a:r>
              <a:rPr lang="sv-SE"/>
              <a:t>Klicka här för att ändra format</a:t>
            </a:r>
            <a:endParaRPr lang="sv-SE" dirty="0"/>
          </a:p>
        </p:txBody>
      </p:sp>
      <p:sp>
        <p:nvSpPr>
          <p:cNvPr id="3" name="Underrubrik 2"/>
          <p:cNvSpPr>
            <a:spLocks noGrp="1"/>
          </p:cNvSpPr>
          <p:nvPr>
            <p:ph type="subTitle" idx="1"/>
          </p:nvPr>
        </p:nvSpPr>
        <p:spPr>
          <a:xfrm>
            <a:off x="640810" y="2332038"/>
            <a:ext cx="8045993" cy="3850111"/>
          </a:xfrm>
        </p:spPr>
        <p:txBody>
          <a:bodyPr/>
          <a:lstStyle>
            <a:lvl1pPr marL="0" indent="0" algn="l">
              <a:spcBef>
                <a:spcPts val="50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6" name="Platshållare för datum 3"/>
          <p:cNvSpPr>
            <a:spLocks noGrp="1"/>
          </p:cNvSpPr>
          <p:nvPr>
            <p:ph type="dt" sz="half" idx="10"/>
          </p:nvPr>
        </p:nvSpPr>
        <p:spPr/>
        <p:txBody>
          <a:bodyPr/>
          <a:lstStyle>
            <a:lvl1pPr>
              <a:defRPr/>
            </a:lvl1pPr>
          </a:lstStyle>
          <a:p>
            <a:pPr>
              <a:defRPr/>
            </a:pPr>
            <a:fld id="{7CF8AE4C-F39B-4300-998A-3B217F899E44}" type="datetime1">
              <a:rPr lang="sv-SE" smtClean="0">
                <a:solidFill>
                  <a:prstClr val="black"/>
                </a:solidFill>
              </a:rPr>
              <a:pPr>
                <a:defRPr/>
              </a:pPr>
              <a:t>2023-11-23</a:t>
            </a:fld>
            <a:endParaRPr lang="sv-SE" dirty="0">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3BD789A5-3F68-41F1-A72E-651D6D603B9F}"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lvl1pPr marL="182563" indent="-182563">
              <a:lnSpc>
                <a:spcPts val="2600"/>
              </a:lnSpc>
              <a:spcBef>
                <a:spcPts val="0"/>
              </a:spcBef>
              <a:spcAft>
                <a:spcPts val="600"/>
              </a:spcAft>
              <a:buFont typeface="Arial"/>
              <a:buChar char="•"/>
              <a:defRPr sz="2400"/>
            </a:lvl1pPr>
            <a:lvl2pPr>
              <a:defRPr sz="2000"/>
            </a:lvl2pPr>
            <a:lvl3pPr marL="324000">
              <a:lnSpc>
                <a:spcPts val="2200"/>
              </a:lnSpc>
              <a:spcBef>
                <a:spcPts val="0"/>
              </a:spcBef>
              <a:spcAft>
                <a:spcPts val="600"/>
              </a:spcAft>
              <a:defRPr/>
            </a:lvl3pPr>
            <a:lvl4pPr marL="534988" indent="-174625">
              <a:lnSpc>
                <a:spcPts val="2000"/>
              </a:lnSpc>
              <a:spcBef>
                <a:spcPts val="0"/>
              </a:spcBef>
              <a:spcAft>
                <a:spcPts val="600"/>
              </a:spcAft>
              <a:buFont typeface="Arial"/>
              <a:buChar char="•"/>
              <a:defRPr/>
            </a:lvl4pPr>
            <a:lvl5pPr marL="719138" indent="-184150">
              <a:lnSpc>
                <a:spcPts val="1800"/>
              </a:lnSpc>
              <a:spcBef>
                <a:spcPts val="0"/>
              </a:spcBef>
              <a:spcAft>
                <a:spcPts val="600"/>
              </a:spcAft>
              <a:buFont typeface="Arial"/>
              <a:buChar char="•"/>
              <a:defRPr/>
            </a:lvl5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6" name="Platshållare för datum 3"/>
          <p:cNvSpPr>
            <a:spLocks noGrp="1"/>
          </p:cNvSpPr>
          <p:nvPr>
            <p:ph type="dt" sz="half" idx="10"/>
          </p:nvPr>
        </p:nvSpPr>
        <p:spPr/>
        <p:txBody>
          <a:bodyPr/>
          <a:lstStyle>
            <a:lvl1pPr>
              <a:defRPr/>
            </a:lvl1pPr>
          </a:lstStyle>
          <a:p>
            <a:pPr>
              <a:defRPr/>
            </a:pPr>
            <a:fld id="{6621AF14-3696-4DF5-81B6-DA70538AE642}"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AB37993C-634C-4ADE-8E7C-9F0D87FDCC85}"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40809" y="2332037"/>
            <a:ext cx="3854993" cy="3850111"/>
          </a:xfrm>
        </p:spPr>
        <p:txBody>
          <a:bodyPr/>
          <a:lstStyle>
            <a:lvl1pPr marL="0" indent="0">
              <a:buFontTx/>
              <a:buNone/>
              <a:defRPr sz="2000"/>
            </a:lvl1pPr>
            <a:lvl2pPr marL="360363" indent="-184150">
              <a:lnSpc>
                <a:spcPts val="2400"/>
              </a:lnSpc>
              <a:spcBef>
                <a:spcPts val="500"/>
              </a:spcBef>
              <a:buFont typeface="Arial"/>
              <a:buChar cha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4831809" y="2332036"/>
            <a:ext cx="3854993" cy="3850109"/>
          </a:xfrm>
        </p:spPr>
        <p:txBody>
          <a:bodyPr/>
          <a:lstStyle>
            <a:lvl1pPr marL="0" indent="0">
              <a:spcBef>
                <a:spcPts val="500"/>
              </a:spcBef>
              <a:buFontTx/>
              <a:buNone/>
              <a:defRPr sz="2000"/>
            </a:lvl1pPr>
            <a:lvl2pPr marL="360363" indent="-184150">
              <a:lnSpc>
                <a:spcPts val="2400"/>
              </a:lnSpc>
              <a:spcBef>
                <a:spcPts val="500"/>
              </a:spcBef>
              <a:buFont typeface="Arial"/>
              <a:buChar cha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4"/>
          <p:cNvSpPr>
            <a:spLocks noGrp="1"/>
          </p:cNvSpPr>
          <p:nvPr>
            <p:ph type="dt" sz="half" idx="10"/>
          </p:nvPr>
        </p:nvSpPr>
        <p:spPr/>
        <p:txBody>
          <a:bodyPr/>
          <a:lstStyle>
            <a:lvl1pPr>
              <a:defRPr/>
            </a:lvl1pPr>
          </a:lstStyle>
          <a:p>
            <a:pPr>
              <a:defRPr/>
            </a:pPr>
            <a:fld id="{9FAA7BB9-ED1E-4496-8D48-CEBCE6182357}" type="datetime1">
              <a:rPr lang="sv-SE" smtClean="0">
                <a:solidFill>
                  <a:prstClr val="black"/>
                </a:solidFill>
              </a:rPr>
              <a:pPr>
                <a:defRPr/>
              </a:pPr>
              <a:t>2023-11-23</a:t>
            </a:fld>
            <a:endParaRPr lang="sv-SE">
              <a:solidFill>
                <a:prstClr val="black"/>
              </a:solidFill>
            </a:endParaRPr>
          </a:p>
        </p:txBody>
      </p:sp>
      <p:sp>
        <p:nvSpPr>
          <p:cNvPr id="8" name="Platshållare för sidfot 5"/>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FB7861F4-ED3D-4693-87F3-CD577764E7DC}"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cxnSp>
        <p:nvCxnSpPr>
          <p:cNvPr id="3" name="Rak 2"/>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4" name="Bildobjekt 7"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5" name="Platshållare för datum 2"/>
          <p:cNvSpPr>
            <a:spLocks noGrp="1"/>
          </p:cNvSpPr>
          <p:nvPr>
            <p:ph type="dt" sz="half" idx="10"/>
          </p:nvPr>
        </p:nvSpPr>
        <p:spPr/>
        <p:txBody>
          <a:bodyPr/>
          <a:lstStyle>
            <a:lvl1pPr>
              <a:defRPr/>
            </a:lvl1pPr>
          </a:lstStyle>
          <a:p>
            <a:pPr>
              <a:defRPr/>
            </a:pPr>
            <a:fld id="{7CFE9FBC-D635-4C76-AD9A-531A7EBF9806}" type="datetime1">
              <a:rPr lang="sv-SE" smtClean="0">
                <a:solidFill>
                  <a:prstClr val="black"/>
                </a:solidFill>
              </a:rPr>
              <a:pPr>
                <a:defRPr/>
              </a:pPr>
              <a:t>2023-11-23</a:t>
            </a:fld>
            <a:endParaRPr lang="sv-SE">
              <a:solidFill>
                <a:prstClr val="black"/>
              </a:solidFill>
            </a:endParaRPr>
          </a:p>
        </p:txBody>
      </p:sp>
      <p:sp>
        <p:nvSpPr>
          <p:cNvPr id="6" name="Platshållare för sidfot 3"/>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7" name="Platshållare för bildnummer 4"/>
          <p:cNvSpPr>
            <a:spLocks noGrp="1"/>
          </p:cNvSpPr>
          <p:nvPr>
            <p:ph type="sldNum" sz="quarter" idx="12"/>
          </p:nvPr>
        </p:nvSpPr>
        <p:spPr/>
        <p:txBody>
          <a:bodyPr/>
          <a:lstStyle>
            <a:lvl1pPr>
              <a:defRPr/>
            </a:lvl1pPr>
          </a:lstStyle>
          <a:p>
            <a:pPr>
              <a:defRPr/>
            </a:pPr>
            <a:fld id="{72ED2CC7-540C-4ED0-B523-447DFE5DC4F0}"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2" name="Rak 1"/>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 name="Bildobjekt 6"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4" name="Platshållare för datum 1"/>
          <p:cNvSpPr>
            <a:spLocks noGrp="1"/>
          </p:cNvSpPr>
          <p:nvPr>
            <p:ph type="dt" sz="half" idx="10"/>
          </p:nvPr>
        </p:nvSpPr>
        <p:spPr/>
        <p:txBody>
          <a:bodyPr/>
          <a:lstStyle>
            <a:lvl1pPr>
              <a:defRPr/>
            </a:lvl1pPr>
          </a:lstStyle>
          <a:p>
            <a:pPr>
              <a:defRPr/>
            </a:pPr>
            <a:fld id="{C65BA6B1-D8B7-4377-990A-CFBB5955E20A}" type="datetime1">
              <a:rPr lang="sv-SE" smtClean="0">
                <a:solidFill>
                  <a:prstClr val="black"/>
                </a:solidFill>
              </a:rPr>
              <a:pPr>
                <a:defRPr/>
              </a:pPr>
              <a:t>2023-11-23</a:t>
            </a:fld>
            <a:endParaRPr lang="sv-SE">
              <a:solidFill>
                <a:prstClr val="black"/>
              </a:solidFill>
            </a:endParaRPr>
          </a:p>
        </p:txBody>
      </p:sp>
      <p:sp>
        <p:nvSpPr>
          <p:cNvPr id="5" name="Platshållare för sidfot 2"/>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6" name="Platshållare för bildnummer 3"/>
          <p:cNvSpPr>
            <a:spLocks noGrp="1"/>
          </p:cNvSpPr>
          <p:nvPr>
            <p:ph type="sldNum" sz="quarter" idx="12"/>
          </p:nvPr>
        </p:nvSpPr>
        <p:spPr/>
        <p:txBody>
          <a:bodyPr/>
          <a:lstStyle>
            <a:lvl1pPr>
              <a:defRPr/>
            </a:lvl1pPr>
          </a:lstStyle>
          <a:p>
            <a:pPr>
              <a:defRPr/>
            </a:pPr>
            <a:fld id="{60545AAF-FB17-4303-8D92-7AF44C9EC92B}"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722313" y="4406901"/>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6" name="Platshållare för datum 3"/>
          <p:cNvSpPr>
            <a:spLocks noGrp="1"/>
          </p:cNvSpPr>
          <p:nvPr>
            <p:ph type="dt" sz="half" idx="10"/>
          </p:nvPr>
        </p:nvSpPr>
        <p:spPr/>
        <p:txBody>
          <a:bodyPr/>
          <a:lstStyle>
            <a:lvl1pPr>
              <a:defRPr/>
            </a:lvl1pPr>
          </a:lstStyle>
          <a:p>
            <a:pPr>
              <a:defRPr/>
            </a:pPr>
            <a:fld id="{5609C843-8498-47DD-9197-538754EF1D18}"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E6BDA118-604A-45BE-A2B2-96F3450019E1}"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cxnSp>
        <p:nvCxnSpPr>
          <p:cNvPr id="7" name="Rak 6"/>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Bildobjekt 11"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457200" y="274639"/>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5" name="Platshållare för text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9" name="Platshållare för datum 6"/>
          <p:cNvSpPr>
            <a:spLocks noGrp="1"/>
          </p:cNvSpPr>
          <p:nvPr>
            <p:ph type="dt" sz="half" idx="10"/>
          </p:nvPr>
        </p:nvSpPr>
        <p:spPr/>
        <p:txBody>
          <a:bodyPr/>
          <a:lstStyle>
            <a:lvl1pPr>
              <a:defRPr/>
            </a:lvl1pPr>
          </a:lstStyle>
          <a:p>
            <a:pPr>
              <a:defRPr/>
            </a:pPr>
            <a:fld id="{DFEA1AAB-261B-457A-881A-9C19ED05B2AB}" type="datetime1">
              <a:rPr lang="sv-SE" smtClean="0">
                <a:solidFill>
                  <a:prstClr val="black"/>
                </a:solidFill>
              </a:rPr>
              <a:pPr>
                <a:defRPr/>
              </a:pPr>
              <a:t>2023-11-23</a:t>
            </a:fld>
            <a:endParaRPr lang="sv-SE">
              <a:solidFill>
                <a:prstClr val="black"/>
              </a:solidFill>
            </a:endParaRPr>
          </a:p>
        </p:txBody>
      </p:sp>
      <p:sp>
        <p:nvSpPr>
          <p:cNvPr id="10" name="Platshållare för sidfot 7"/>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11" name="Platshållare för bildnummer 8"/>
          <p:cNvSpPr>
            <a:spLocks noGrp="1"/>
          </p:cNvSpPr>
          <p:nvPr>
            <p:ph type="sldNum" sz="quarter" idx="12"/>
          </p:nvPr>
        </p:nvSpPr>
        <p:spPr/>
        <p:txBody>
          <a:bodyPr/>
          <a:lstStyle>
            <a:lvl1pPr>
              <a:defRPr/>
            </a:lvl1pPr>
          </a:lstStyle>
          <a:p>
            <a:pPr>
              <a:defRPr/>
            </a:pPr>
            <a:fld id="{F60D310A-643F-4B31-ABE2-C8A36791E262}"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457204" y="273049"/>
            <a:ext cx="3008313" cy="1162051"/>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Platshållare för datum 4"/>
          <p:cNvSpPr>
            <a:spLocks noGrp="1"/>
          </p:cNvSpPr>
          <p:nvPr>
            <p:ph type="dt" sz="half" idx="10"/>
          </p:nvPr>
        </p:nvSpPr>
        <p:spPr/>
        <p:txBody>
          <a:bodyPr/>
          <a:lstStyle>
            <a:lvl1pPr>
              <a:defRPr/>
            </a:lvl1pPr>
          </a:lstStyle>
          <a:p>
            <a:pPr>
              <a:defRPr/>
            </a:pPr>
            <a:fld id="{3EC65E7A-DE4B-4678-8547-19FC1844BA9C}" type="datetime1">
              <a:rPr lang="sv-SE" smtClean="0">
                <a:solidFill>
                  <a:prstClr val="black"/>
                </a:solidFill>
              </a:rPr>
              <a:pPr>
                <a:defRPr/>
              </a:pPr>
              <a:t>2023-11-23</a:t>
            </a:fld>
            <a:endParaRPr lang="sv-SE">
              <a:solidFill>
                <a:prstClr val="black"/>
              </a:solidFill>
            </a:endParaRPr>
          </a:p>
        </p:txBody>
      </p:sp>
      <p:sp>
        <p:nvSpPr>
          <p:cNvPr id="8" name="Platshållare för sidfot 5"/>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7D032E22-7C23-4690-87B1-2357C4960512}"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lvl1pPr marL="182563" indent="-182563">
              <a:lnSpc>
                <a:spcPts val="2600"/>
              </a:lnSpc>
              <a:spcBef>
                <a:spcPts val="0"/>
              </a:spcBef>
              <a:spcAft>
                <a:spcPts val="600"/>
              </a:spcAft>
              <a:buFont typeface="Arial"/>
              <a:buChar char="•"/>
              <a:defRPr sz="2400"/>
            </a:lvl1pPr>
            <a:lvl2pPr>
              <a:defRPr sz="2000"/>
            </a:lvl2pPr>
            <a:lvl3pPr marL="324000">
              <a:lnSpc>
                <a:spcPts val="2200"/>
              </a:lnSpc>
              <a:spcBef>
                <a:spcPts val="0"/>
              </a:spcBef>
              <a:spcAft>
                <a:spcPts val="600"/>
              </a:spcAft>
              <a:defRPr/>
            </a:lvl3pPr>
            <a:lvl4pPr marL="534988" indent="-174625">
              <a:lnSpc>
                <a:spcPts val="2000"/>
              </a:lnSpc>
              <a:spcBef>
                <a:spcPts val="0"/>
              </a:spcBef>
              <a:spcAft>
                <a:spcPts val="600"/>
              </a:spcAft>
              <a:buFont typeface="Arial"/>
              <a:buChar char="•"/>
              <a:defRPr/>
            </a:lvl4pPr>
            <a:lvl5pPr marL="719138" indent="-184150">
              <a:lnSpc>
                <a:spcPts val="1800"/>
              </a:lnSpc>
              <a:spcBef>
                <a:spcPts val="0"/>
              </a:spcBef>
              <a:spcAft>
                <a:spcPts val="600"/>
              </a:spcAft>
              <a:buFont typeface="Arial"/>
              <a:buChar char="•"/>
              <a:defRPr/>
            </a:lvl5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6" name="Platshållare för datum 3"/>
          <p:cNvSpPr>
            <a:spLocks noGrp="1"/>
          </p:cNvSpPr>
          <p:nvPr>
            <p:ph type="dt" sz="half" idx="10"/>
          </p:nvPr>
        </p:nvSpPr>
        <p:spPr/>
        <p:txBody>
          <a:bodyPr/>
          <a:lstStyle>
            <a:lvl1pPr>
              <a:defRPr/>
            </a:lvl1pPr>
          </a:lstStyle>
          <a:p>
            <a:pPr>
              <a:defRPr/>
            </a:pPr>
            <a:fld id="{6621AF14-3696-4DF5-81B6-DA70538AE642}" type="datetime1">
              <a:rPr lang="sv-SE" smtClean="0"/>
              <a:pPr>
                <a:defRPr/>
              </a:pPr>
              <a:t>2023-11-23</a:t>
            </a:fld>
            <a:endParaRPr lang="sv-SE"/>
          </a:p>
        </p:txBody>
      </p:sp>
      <p:sp>
        <p:nvSpPr>
          <p:cNvPr id="7" name="Platshållare för sidfot 4"/>
          <p:cNvSpPr>
            <a:spLocks noGrp="1"/>
          </p:cNvSpPr>
          <p:nvPr>
            <p:ph type="ftr" sz="quarter" idx="11"/>
          </p:nvPr>
        </p:nvSpPr>
        <p:spPr/>
        <p:txBody>
          <a:bodyPr/>
          <a:lstStyle>
            <a:lvl1pPr>
              <a:defRPr/>
            </a:lvl1pPr>
          </a:lstStyle>
          <a:p>
            <a:pPr>
              <a:defRPr/>
            </a:pPr>
            <a:r>
              <a:rPr lang="sv-SE"/>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AB37993C-634C-4ADE-8E7C-9F0D87FDCC85}" type="slidenum">
              <a:rPr lang="sv-SE"/>
              <a:pPr>
                <a:defRPr/>
              </a:pPr>
              <a:t>‹#›</a:t>
            </a:fld>
            <a:endParaRPr lang="sv-SE"/>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1792288" y="4800600"/>
            <a:ext cx="5486400" cy="566739"/>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Dra bilden till platshållaren eller klicka på ikonen för att lägga till den</a:t>
            </a:r>
          </a:p>
        </p:txBody>
      </p:sp>
      <p:sp>
        <p:nvSpPr>
          <p:cNvPr id="4" name="Platshållare för text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Platshållare för datum 4"/>
          <p:cNvSpPr>
            <a:spLocks noGrp="1"/>
          </p:cNvSpPr>
          <p:nvPr>
            <p:ph type="dt" sz="half" idx="10"/>
          </p:nvPr>
        </p:nvSpPr>
        <p:spPr/>
        <p:txBody>
          <a:bodyPr/>
          <a:lstStyle>
            <a:lvl1pPr>
              <a:defRPr/>
            </a:lvl1pPr>
          </a:lstStyle>
          <a:p>
            <a:pPr>
              <a:defRPr/>
            </a:pPr>
            <a:fld id="{DB83B85D-13E9-494F-9840-4A0B13B5CFB4}" type="datetime1">
              <a:rPr lang="sv-SE" smtClean="0">
                <a:solidFill>
                  <a:prstClr val="black"/>
                </a:solidFill>
              </a:rPr>
              <a:pPr>
                <a:defRPr/>
              </a:pPr>
              <a:t>2023-11-23</a:t>
            </a:fld>
            <a:endParaRPr lang="sv-SE">
              <a:solidFill>
                <a:prstClr val="black"/>
              </a:solidFill>
            </a:endParaRPr>
          </a:p>
        </p:txBody>
      </p:sp>
      <p:sp>
        <p:nvSpPr>
          <p:cNvPr id="8" name="Platshållare för sidfot 5"/>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DA4DD22D-742E-47E9-B323-E3FAA1B3C330}"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datum 3"/>
          <p:cNvSpPr>
            <a:spLocks noGrp="1"/>
          </p:cNvSpPr>
          <p:nvPr>
            <p:ph type="dt" sz="half" idx="10"/>
          </p:nvPr>
        </p:nvSpPr>
        <p:spPr/>
        <p:txBody>
          <a:bodyPr/>
          <a:lstStyle>
            <a:lvl1pPr>
              <a:defRPr/>
            </a:lvl1pPr>
          </a:lstStyle>
          <a:p>
            <a:pPr>
              <a:defRPr/>
            </a:pPr>
            <a:fld id="{26A9D4C8-BA4B-4FC2-9047-EACC7E7F0401}"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8F4C3C52-75D4-439E-BB65-69EFAD642A48}"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Lodrät rubrik 1"/>
          <p:cNvSpPr>
            <a:spLocks noGrp="1"/>
          </p:cNvSpPr>
          <p:nvPr>
            <p:ph type="title" orient="vert"/>
          </p:nvPr>
        </p:nvSpPr>
        <p:spPr>
          <a:xfrm>
            <a:off x="6629400" y="206375"/>
            <a:ext cx="2057400" cy="4387851"/>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06375"/>
            <a:ext cx="6019800" cy="4387851"/>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datum 3"/>
          <p:cNvSpPr>
            <a:spLocks noGrp="1"/>
          </p:cNvSpPr>
          <p:nvPr>
            <p:ph type="dt" sz="half" idx="10"/>
          </p:nvPr>
        </p:nvSpPr>
        <p:spPr/>
        <p:txBody>
          <a:bodyPr/>
          <a:lstStyle>
            <a:lvl1pPr>
              <a:defRPr/>
            </a:lvl1pPr>
          </a:lstStyle>
          <a:p>
            <a:pPr>
              <a:defRPr/>
            </a:pPr>
            <a:fld id="{58A49967-E1F9-4AE0-A849-FD72C1D80C7C}"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1695506B-9ABC-46A6-B396-96BCC121569A}"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Innehåll och halvbild med rubrik">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4679950" y="441325"/>
            <a:ext cx="4032250" cy="5616575"/>
          </a:xfrm>
          <a:solidFill>
            <a:schemeClr val="bg1">
              <a:lumMod val="85000"/>
            </a:schemeClr>
          </a:solidFill>
        </p:spPr>
        <p:txBody>
          <a:bodyPr/>
          <a:lstStyle/>
          <a:p>
            <a:r>
              <a:rPr lang="sv-SE"/>
              <a:t>Klicka på ikonen för att lägga till en bild</a:t>
            </a:r>
          </a:p>
        </p:txBody>
      </p:sp>
      <p:sp>
        <p:nvSpPr>
          <p:cNvPr id="2" name="Rubrik 1"/>
          <p:cNvSpPr>
            <a:spLocks noGrp="1"/>
          </p:cNvSpPr>
          <p:nvPr>
            <p:ph type="title"/>
          </p:nvPr>
        </p:nvSpPr>
        <p:spPr>
          <a:xfrm>
            <a:off x="428949" y="332657"/>
            <a:ext cx="4032250" cy="1512018"/>
          </a:xfrm>
        </p:spPr>
        <p:txBody>
          <a:bodyPr/>
          <a:lstStyle/>
          <a:p>
            <a:r>
              <a:rPr lang="sv-SE"/>
              <a:t>Klicka här för att ändra format</a:t>
            </a:r>
            <a:endParaRPr lang="sv-SE" dirty="0"/>
          </a:p>
        </p:txBody>
      </p:sp>
      <p:sp>
        <p:nvSpPr>
          <p:cNvPr id="3" name="Platshållare för innehåll 2"/>
          <p:cNvSpPr>
            <a:spLocks noGrp="1"/>
          </p:cNvSpPr>
          <p:nvPr>
            <p:ph idx="1"/>
          </p:nvPr>
        </p:nvSpPr>
        <p:spPr>
          <a:xfrm>
            <a:off x="428949" y="1844675"/>
            <a:ext cx="4032250" cy="4213225"/>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Date Placeholder 6"/>
          <p:cNvSpPr>
            <a:spLocks noGrp="1"/>
          </p:cNvSpPr>
          <p:nvPr>
            <p:ph type="dt" sz="half" idx="14"/>
          </p:nvPr>
        </p:nvSpPr>
        <p:spPr/>
        <p:txBody>
          <a:bodyPr/>
          <a:lstStyle/>
          <a:p>
            <a:fld id="{026167A4-4443-4593-BD35-AB563C03F9DA}" type="datetimeFigureOut">
              <a:rPr lang="en-GB" smtClean="0">
                <a:solidFill>
                  <a:prstClr val="black"/>
                </a:solidFill>
              </a:rPr>
              <a:pPr/>
              <a:t>23/11/2023</a:t>
            </a:fld>
            <a:endParaRPr lang="en-GB">
              <a:solidFill>
                <a:prstClr val="black"/>
              </a:solidFill>
            </a:endParaRPr>
          </a:p>
        </p:txBody>
      </p:sp>
      <p:sp>
        <p:nvSpPr>
          <p:cNvPr id="8" name="Footer Placeholder 7"/>
          <p:cNvSpPr>
            <a:spLocks noGrp="1"/>
          </p:cNvSpPr>
          <p:nvPr>
            <p:ph type="ftr" sz="quarter" idx="15"/>
          </p:nvPr>
        </p:nvSpPr>
        <p:spPr/>
        <p:txBody>
          <a:bodyPr/>
          <a:lstStyle/>
          <a:p>
            <a:endParaRPr lang="en-GB" dirty="0">
              <a:solidFill>
                <a:prstClr val="black"/>
              </a:solidFill>
            </a:endParaRPr>
          </a:p>
        </p:txBody>
      </p:sp>
      <p:sp>
        <p:nvSpPr>
          <p:cNvPr id="10" name="Slide Number Placeholder 9"/>
          <p:cNvSpPr>
            <a:spLocks noGrp="1"/>
          </p:cNvSpPr>
          <p:nvPr>
            <p:ph type="sldNum" sz="quarter" idx="16"/>
          </p:nvPr>
        </p:nvSpPr>
        <p:spPr/>
        <p:txBody>
          <a:bodyPr/>
          <a:lstStyle/>
          <a:p>
            <a:fld id="{9C77FE8C-F1C2-4836-9107-962F8D87D201}" type="slidenum">
              <a:rPr lang="sv-SE" smtClean="0">
                <a:solidFill>
                  <a:prstClr val="black"/>
                </a:solidFill>
              </a:rPr>
              <a:pPr/>
              <a:t>‹#›</a:t>
            </a:fld>
            <a:endParaRPr lang="sv-SE">
              <a:solidFill>
                <a:prstClr val="black"/>
              </a:solidFill>
            </a:endParaRPr>
          </a:p>
        </p:txBody>
      </p:sp>
    </p:spTree>
    <p:extLst>
      <p:ext uri="{BB962C8B-B14F-4D97-AF65-F5344CB8AC3E}">
        <p14:creationId xmlns:p14="http://schemas.microsoft.com/office/powerpoint/2010/main" val="13768078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4" name="Bildobjekt 6" descr="Seko-ppt-startbild.png"/>
          <p:cNvPicPr>
            <a:picLocks noChangeAspect="1"/>
          </p:cNvPicPr>
          <p:nvPr userDrawn="1"/>
        </p:nvPicPr>
        <p:blipFill>
          <a:blip r:embed="rId2"/>
          <a:srcRect l="24564"/>
          <a:stretch>
            <a:fillRect/>
          </a:stretch>
        </p:blipFill>
        <p:spPr bwMode="auto">
          <a:xfrm>
            <a:off x="0" y="0"/>
            <a:ext cx="9180513" cy="6873875"/>
          </a:xfrm>
          <a:prstGeom prst="rect">
            <a:avLst/>
          </a:prstGeom>
          <a:noFill/>
          <a:ln w="9525">
            <a:noFill/>
            <a:miter lim="800000"/>
            <a:headEnd/>
            <a:tailEnd/>
          </a:ln>
        </p:spPr>
      </p:pic>
      <p:pic>
        <p:nvPicPr>
          <p:cNvPr id="5" name="Bildobjekt 8" descr="Seko Posten.pdf"/>
          <p:cNvPicPr>
            <a:picLocks/>
          </p:cNvPicPr>
          <p:nvPr userDrawn="1"/>
        </p:nvPicPr>
        <p:blipFill>
          <a:blip r:embed="rId3"/>
          <a:srcRect/>
          <a:stretch>
            <a:fillRect/>
          </a:stretch>
        </p:blipFill>
        <p:spPr bwMode="auto">
          <a:xfrm>
            <a:off x="358775" y="5011738"/>
            <a:ext cx="1198563" cy="488950"/>
          </a:xfrm>
          <a:prstGeom prst="rect">
            <a:avLst/>
          </a:prstGeom>
          <a:noFill/>
          <a:ln w="9525">
            <a:noFill/>
            <a:miter lim="800000"/>
            <a:headEnd/>
            <a:tailEnd/>
          </a:ln>
        </p:spPr>
      </p:pic>
      <p:sp>
        <p:nvSpPr>
          <p:cNvPr id="2" name="Rubrik 1"/>
          <p:cNvSpPr>
            <a:spLocks noGrp="1"/>
          </p:cNvSpPr>
          <p:nvPr>
            <p:ph type="ctrTitle"/>
          </p:nvPr>
        </p:nvSpPr>
        <p:spPr>
          <a:xfrm>
            <a:off x="640810" y="1006477"/>
            <a:ext cx="8045993" cy="1143001"/>
          </a:xfrm>
        </p:spPr>
        <p:txBody>
          <a:bodyPr/>
          <a:lstStyle>
            <a:lvl1pPr>
              <a:defRPr>
                <a:solidFill>
                  <a:schemeClr val="bg1"/>
                </a:solidFill>
              </a:defRPr>
            </a:lvl1pPr>
          </a:lstStyle>
          <a:p>
            <a:r>
              <a:rPr lang="sv-SE"/>
              <a:t>Klicka här för att ändra format</a:t>
            </a:r>
            <a:endParaRPr lang="sv-SE" dirty="0"/>
          </a:p>
        </p:txBody>
      </p:sp>
      <p:sp>
        <p:nvSpPr>
          <p:cNvPr id="3" name="Underrubrik 2"/>
          <p:cNvSpPr>
            <a:spLocks noGrp="1"/>
          </p:cNvSpPr>
          <p:nvPr>
            <p:ph type="subTitle" idx="1"/>
          </p:nvPr>
        </p:nvSpPr>
        <p:spPr>
          <a:xfrm>
            <a:off x="640810" y="2332038"/>
            <a:ext cx="8045993" cy="3850111"/>
          </a:xfrm>
        </p:spPr>
        <p:txBody>
          <a:bodyPr/>
          <a:lstStyle>
            <a:lvl1pPr marL="0" indent="0" algn="l">
              <a:spcBef>
                <a:spcPts val="50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6" name="Platshållare för datum 3"/>
          <p:cNvSpPr>
            <a:spLocks noGrp="1"/>
          </p:cNvSpPr>
          <p:nvPr>
            <p:ph type="dt" sz="half" idx="10"/>
          </p:nvPr>
        </p:nvSpPr>
        <p:spPr/>
        <p:txBody>
          <a:bodyPr/>
          <a:lstStyle>
            <a:lvl1pPr>
              <a:defRPr/>
            </a:lvl1pPr>
          </a:lstStyle>
          <a:p>
            <a:pPr>
              <a:defRPr/>
            </a:pPr>
            <a:fld id="{7CF8AE4C-F39B-4300-998A-3B217F899E44}" type="datetime1">
              <a:rPr lang="sv-SE" smtClean="0">
                <a:solidFill>
                  <a:prstClr val="black"/>
                </a:solidFill>
              </a:rPr>
              <a:pPr>
                <a:defRPr/>
              </a:pPr>
              <a:t>2023-11-23</a:t>
            </a:fld>
            <a:endParaRPr lang="sv-SE" dirty="0">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3BD789A5-3F68-41F1-A72E-651D6D603B9F}"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lvl1pPr marL="182563" indent="-182563">
              <a:lnSpc>
                <a:spcPts val="2600"/>
              </a:lnSpc>
              <a:spcBef>
                <a:spcPts val="0"/>
              </a:spcBef>
              <a:spcAft>
                <a:spcPts val="600"/>
              </a:spcAft>
              <a:buFont typeface="Arial"/>
              <a:buChar char="•"/>
              <a:defRPr sz="2400"/>
            </a:lvl1pPr>
            <a:lvl2pPr>
              <a:defRPr sz="2000"/>
            </a:lvl2pPr>
            <a:lvl3pPr marL="324000">
              <a:lnSpc>
                <a:spcPts val="2200"/>
              </a:lnSpc>
              <a:spcBef>
                <a:spcPts val="0"/>
              </a:spcBef>
              <a:spcAft>
                <a:spcPts val="600"/>
              </a:spcAft>
              <a:defRPr/>
            </a:lvl3pPr>
            <a:lvl4pPr marL="534988" indent="-174625">
              <a:lnSpc>
                <a:spcPts val="2000"/>
              </a:lnSpc>
              <a:spcBef>
                <a:spcPts val="0"/>
              </a:spcBef>
              <a:spcAft>
                <a:spcPts val="600"/>
              </a:spcAft>
              <a:buFont typeface="Arial"/>
              <a:buChar char="•"/>
              <a:defRPr/>
            </a:lvl4pPr>
            <a:lvl5pPr marL="719138" indent="-184150">
              <a:lnSpc>
                <a:spcPts val="1800"/>
              </a:lnSpc>
              <a:spcBef>
                <a:spcPts val="0"/>
              </a:spcBef>
              <a:spcAft>
                <a:spcPts val="600"/>
              </a:spcAft>
              <a:buFont typeface="Arial"/>
              <a:buChar char="•"/>
              <a:defRPr/>
            </a:lvl5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6" name="Platshållare för datum 3"/>
          <p:cNvSpPr>
            <a:spLocks noGrp="1"/>
          </p:cNvSpPr>
          <p:nvPr>
            <p:ph type="dt" sz="half" idx="10"/>
          </p:nvPr>
        </p:nvSpPr>
        <p:spPr/>
        <p:txBody>
          <a:bodyPr/>
          <a:lstStyle>
            <a:lvl1pPr>
              <a:defRPr/>
            </a:lvl1pPr>
          </a:lstStyle>
          <a:p>
            <a:pPr>
              <a:defRPr/>
            </a:pPr>
            <a:fld id="{6621AF14-3696-4DF5-81B6-DA70538AE642}"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AB37993C-634C-4ADE-8E7C-9F0D87FDCC85}"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40809" y="2332037"/>
            <a:ext cx="3854993" cy="3850111"/>
          </a:xfrm>
        </p:spPr>
        <p:txBody>
          <a:bodyPr/>
          <a:lstStyle>
            <a:lvl1pPr marL="0" indent="0">
              <a:buFontTx/>
              <a:buNone/>
              <a:defRPr sz="2000"/>
            </a:lvl1pPr>
            <a:lvl2pPr marL="360363" indent="-184150">
              <a:lnSpc>
                <a:spcPts val="2400"/>
              </a:lnSpc>
              <a:spcBef>
                <a:spcPts val="500"/>
              </a:spcBef>
              <a:buFont typeface="Arial"/>
              <a:buChar cha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4831809" y="2332036"/>
            <a:ext cx="3854993" cy="3850109"/>
          </a:xfrm>
        </p:spPr>
        <p:txBody>
          <a:bodyPr/>
          <a:lstStyle>
            <a:lvl1pPr marL="0" indent="0">
              <a:spcBef>
                <a:spcPts val="500"/>
              </a:spcBef>
              <a:buFontTx/>
              <a:buNone/>
              <a:defRPr sz="2000"/>
            </a:lvl1pPr>
            <a:lvl2pPr marL="360363" indent="-184150">
              <a:lnSpc>
                <a:spcPts val="2400"/>
              </a:lnSpc>
              <a:spcBef>
                <a:spcPts val="500"/>
              </a:spcBef>
              <a:buFont typeface="Arial"/>
              <a:buChar cha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4"/>
          <p:cNvSpPr>
            <a:spLocks noGrp="1"/>
          </p:cNvSpPr>
          <p:nvPr>
            <p:ph type="dt" sz="half" idx="10"/>
          </p:nvPr>
        </p:nvSpPr>
        <p:spPr/>
        <p:txBody>
          <a:bodyPr/>
          <a:lstStyle>
            <a:lvl1pPr>
              <a:defRPr/>
            </a:lvl1pPr>
          </a:lstStyle>
          <a:p>
            <a:pPr>
              <a:defRPr/>
            </a:pPr>
            <a:fld id="{9FAA7BB9-ED1E-4496-8D48-CEBCE6182357}" type="datetime1">
              <a:rPr lang="sv-SE" smtClean="0">
                <a:solidFill>
                  <a:prstClr val="black"/>
                </a:solidFill>
              </a:rPr>
              <a:pPr>
                <a:defRPr/>
              </a:pPr>
              <a:t>2023-11-23</a:t>
            </a:fld>
            <a:endParaRPr lang="sv-SE">
              <a:solidFill>
                <a:prstClr val="black"/>
              </a:solidFill>
            </a:endParaRPr>
          </a:p>
        </p:txBody>
      </p:sp>
      <p:sp>
        <p:nvSpPr>
          <p:cNvPr id="8" name="Platshållare för sidfot 5"/>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FB7861F4-ED3D-4693-87F3-CD577764E7DC}"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cxnSp>
        <p:nvCxnSpPr>
          <p:cNvPr id="3" name="Rak 2"/>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4" name="Bildobjekt 7"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5" name="Platshållare för datum 2"/>
          <p:cNvSpPr>
            <a:spLocks noGrp="1"/>
          </p:cNvSpPr>
          <p:nvPr>
            <p:ph type="dt" sz="half" idx="10"/>
          </p:nvPr>
        </p:nvSpPr>
        <p:spPr/>
        <p:txBody>
          <a:bodyPr/>
          <a:lstStyle>
            <a:lvl1pPr>
              <a:defRPr/>
            </a:lvl1pPr>
          </a:lstStyle>
          <a:p>
            <a:pPr>
              <a:defRPr/>
            </a:pPr>
            <a:fld id="{7CFE9FBC-D635-4C76-AD9A-531A7EBF9806}" type="datetime1">
              <a:rPr lang="sv-SE" smtClean="0">
                <a:solidFill>
                  <a:prstClr val="black"/>
                </a:solidFill>
              </a:rPr>
              <a:pPr>
                <a:defRPr/>
              </a:pPr>
              <a:t>2023-11-23</a:t>
            </a:fld>
            <a:endParaRPr lang="sv-SE">
              <a:solidFill>
                <a:prstClr val="black"/>
              </a:solidFill>
            </a:endParaRPr>
          </a:p>
        </p:txBody>
      </p:sp>
      <p:sp>
        <p:nvSpPr>
          <p:cNvPr id="6" name="Platshållare för sidfot 3"/>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7" name="Platshållare för bildnummer 4"/>
          <p:cNvSpPr>
            <a:spLocks noGrp="1"/>
          </p:cNvSpPr>
          <p:nvPr>
            <p:ph type="sldNum" sz="quarter" idx="12"/>
          </p:nvPr>
        </p:nvSpPr>
        <p:spPr/>
        <p:txBody>
          <a:bodyPr/>
          <a:lstStyle>
            <a:lvl1pPr>
              <a:defRPr/>
            </a:lvl1pPr>
          </a:lstStyle>
          <a:p>
            <a:pPr>
              <a:defRPr/>
            </a:pPr>
            <a:fld id="{72ED2CC7-540C-4ED0-B523-447DFE5DC4F0}"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2" name="Rak 1"/>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 name="Bildobjekt 6"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4" name="Platshållare för datum 1"/>
          <p:cNvSpPr>
            <a:spLocks noGrp="1"/>
          </p:cNvSpPr>
          <p:nvPr>
            <p:ph type="dt" sz="half" idx="10"/>
          </p:nvPr>
        </p:nvSpPr>
        <p:spPr/>
        <p:txBody>
          <a:bodyPr/>
          <a:lstStyle>
            <a:lvl1pPr>
              <a:defRPr/>
            </a:lvl1pPr>
          </a:lstStyle>
          <a:p>
            <a:pPr>
              <a:defRPr/>
            </a:pPr>
            <a:fld id="{C65BA6B1-D8B7-4377-990A-CFBB5955E20A}" type="datetime1">
              <a:rPr lang="sv-SE" smtClean="0">
                <a:solidFill>
                  <a:prstClr val="black"/>
                </a:solidFill>
              </a:rPr>
              <a:pPr>
                <a:defRPr/>
              </a:pPr>
              <a:t>2023-11-23</a:t>
            </a:fld>
            <a:endParaRPr lang="sv-SE">
              <a:solidFill>
                <a:prstClr val="black"/>
              </a:solidFill>
            </a:endParaRPr>
          </a:p>
        </p:txBody>
      </p:sp>
      <p:sp>
        <p:nvSpPr>
          <p:cNvPr id="5" name="Platshållare för sidfot 2"/>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6" name="Platshållare för bildnummer 3"/>
          <p:cNvSpPr>
            <a:spLocks noGrp="1"/>
          </p:cNvSpPr>
          <p:nvPr>
            <p:ph type="sldNum" sz="quarter" idx="12"/>
          </p:nvPr>
        </p:nvSpPr>
        <p:spPr/>
        <p:txBody>
          <a:bodyPr/>
          <a:lstStyle>
            <a:lvl1pPr>
              <a:defRPr/>
            </a:lvl1pPr>
          </a:lstStyle>
          <a:p>
            <a:pPr>
              <a:defRPr/>
            </a:pPr>
            <a:fld id="{60545AAF-FB17-4303-8D92-7AF44C9EC92B}"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722313" y="4406901"/>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6" name="Platshållare för datum 3"/>
          <p:cNvSpPr>
            <a:spLocks noGrp="1"/>
          </p:cNvSpPr>
          <p:nvPr>
            <p:ph type="dt" sz="half" idx="10"/>
          </p:nvPr>
        </p:nvSpPr>
        <p:spPr/>
        <p:txBody>
          <a:bodyPr/>
          <a:lstStyle>
            <a:lvl1pPr>
              <a:defRPr/>
            </a:lvl1pPr>
          </a:lstStyle>
          <a:p>
            <a:pPr>
              <a:defRPr/>
            </a:pPr>
            <a:fld id="{5609C843-8498-47DD-9197-538754EF1D18}"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E6BDA118-604A-45BE-A2B2-96F3450019E1}"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40809" y="2332037"/>
            <a:ext cx="3854993" cy="3850111"/>
          </a:xfrm>
        </p:spPr>
        <p:txBody>
          <a:bodyPr/>
          <a:lstStyle>
            <a:lvl1pPr marL="0" indent="0">
              <a:buFontTx/>
              <a:buNone/>
              <a:defRPr sz="2000"/>
            </a:lvl1pPr>
            <a:lvl2pPr marL="360363" indent="-184150">
              <a:lnSpc>
                <a:spcPts val="2400"/>
              </a:lnSpc>
              <a:spcBef>
                <a:spcPts val="500"/>
              </a:spcBef>
              <a:buFont typeface="Arial"/>
              <a:buChar cha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4831809" y="2332036"/>
            <a:ext cx="3854993" cy="3850109"/>
          </a:xfrm>
        </p:spPr>
        <p:txBody>
          <a:bodyPr/>
          <a:lstStyle>
            <a:lvl1pPr marL="0" indent="0">
              <a:spcBef>
                <a:spcPts val="500"/>
              </a:spcBef>
              <a:buFontTx/>
              <a:buNone/>
              <a:defRPr sz="2000"/>
            </a:lvl1pPr>
            <a:lvl2pPr marL="360363" indent="-184150">
              <a:lnSpc>
                <a:spcPts val="2400"/>
              </a:lnSpc>
              <a:spcBef>
                <a:spcPts val="500"/>
              </a:spcBef>
              <a:buFont typeface="Arial"/>
              <a:buChar cha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4"/>
          <p:cNvSpPr>
            <a:spLocks noGrp="1"/>
          </p:cNvSpPr>
          <p:nvPr>
            <p:ph type="dt" sz="half" idx="10"/>
          </p:nvPr>
        </p:nvSpPr>
        <p:spPr/>
        <p:txBody>
          <a:bodyPr/>
          <a:lstStyle>
            <a:lvl1pPr>
              <a:defRPr/>
            </a:lvl1pPr>
          </a:lstStyle>
          <a:p>
            <a:pPr>
              <a:defRPr/>
            </a:pPr>
            <a:fld id="{9FAA7BB9-ED1E-4496-8D48-CEBCE6182357}" type="datetime1">
              <a:rPr lang="sv-SE" smtClean="0"/>
              <a:pPr>
                <a:defRPr/>
              </a:pPr>
              <a:t>2023-11-23</a:t>
            </a:fld>
            <a:endParaRPr lang="sv-SE"/>
          </a:p>
        </p:txBody>
      </p:sp>
      <p:sp>
        <p:nvSpPr>
          <p:cNvPr id="8" name="Platshållare för sidfot 5"/>
          <p:cNvSpPr>
            <a:spLocks noGrp="1"/>
          </p:cNvSpPr>
          <p:nvPr>
            <p:ph type="ftr" sz="quarter" idx="11"/>
          </p:nvPr>
        </p:nvSpPr>
        <p:spPr/>
        <p:txBody>
          <a:bodyPr/>
          <a:lstStyle>
            <a:lvl1pPr>
              <a:defRPr/>
            </a:lvl1pPr>
          </a:lstStyle>
          <a:p>
            <a:pPr>
              <a:defRPr/>
            </a:pPr>
            <a:r>
              <a:rPr lang="sv-SE"/>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FB7861F4-ED3D-4693-87F3-CD577764E7DC}" type="slidenum">
              <a:rPr lang="sv-SE"/>
              <a:pPr>
                <a:defRPr/>
              </a:pPr>
              <a:t>‹#›</a:t>
            </a:fld>
            <a:endParaRPr lang="sv-SE"/>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cxnSp>
        <p:nvCxnSpPr>
          <p:cNvPr id="7" name="Rak 6"/>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Bildobjekt 11"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457200" y="274639"/>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5" name="Platshållare för text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9" name="Platshållare för datum 6"/>
          <p:cNvSpPr>
            <a:spLocks noGrp="1"/>
          </p:cNvSpPr>
          <p:nvPr>
            <p:ph type="dt" sz="half" idx="10"/>
          </p:nvPr>
        </p:nvSpPr>
        <p:spPr/>
        <p:txBody>
          <a:bodyPr/>
          <a:lstStyle>
            <a:lvl1pPr>
              <a:defRPr/>
            </a:lvl1pPr>
          </a:lstStyle>
          <a:p>
            <a:pPr>
              <a:defRPr/>
            </a:pPr>
            <a:fld id="{DFEA1AAB-261B-457A-881A-9C19ED05B2AB}" type="datetime1">
              <a:rPr lang="sv-SE" smtClean="0">
                <a:solidFill>
                  <a:prstClr val="black"/>
                </a:solidFill>
              </a:rPr>
              <a:pPr>
                <a:defRPr/>
              </a:pPr>
              <a:t>2023-11-23</a:t>
            </a:fld>
            <a:endParaRPr lang="sv-SE">
              <a:solidFill>
                <a:prstClr val="black"/>
              </a:solidFill>
            </a:endParaRPr>
          </a:p>
        </p:txBody>
      </p:sp>
      <p:sp>
        <p:nvSpPr>
          <p:cNvPr id="10" name="Platshållare för sidfot 7"/>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11" name="Platshållare för bildnummer 8"/>
          <p:cNvSpPr>
            <a:spLocks noGrp="1"/>
          </p:cNvSpPr>
          <p:nvPr>
            <p:ph type="sldNum" sz="quarter" idx="12"/>
          </p:nvPr>
        </p:nvSpPr>
        <p:spPr/>
        <p:txBody>
          <a:bodyPr/>
          <a:lstStyle>
            <a:lvl1pPr>
              <a:defRPr/>
            </a:lvl1pPr>
          </a:lstStyle>
          <a:p>
            <a:pPr>
              <a:defRPr/>
            </a:pPr>
            <a:fld id="{F60D310A-643F-4B31-ABE2-C8A36791E262}"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457204" y="273049"/>
            <a:ext cx="3008313" cy="1162051"/>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Platshållare för datum 4"/>
          <p:cNvSpPr>
            <a:spLocks noGrp="1"/>
          </p:cNvSpPr>
          <p:nvPr>
            <p:ph type="dt" sz="half" idx="10"/>
          </p:nvPr>
        </p:nvSpPr>
        <p:spPr/>
        <p:txBody>
          <a:bodyPr/>
          <a:lstStyle>
            <a:lvl1pPr>
              <a:defRPr/>
            </a:lvl1pPr>
          </a:lstStyle>
          <a:p>
            <a:pPr>
              <a:defRPr/>
            </a:pPr>
            <a:fld id="{3EC65E7A-DE4B-4678-8547-19FC1844BA9C}" type="datetime1">
              <a:rPr lang="sv-SE" smtClean="0">
                <a:solidFill>
                  <a:prstClr val="black"/>
                </a:solidFill>
              </a:rPr>
              <a:pPr>
                <a:defRPr/>
              </a:pPr>
              <a:t>2023-11-23</a:t>
            </a:fld>
            <a:endParaRPr lang="sv-SE">
              <a:solidFill>
                <a:prstClr val="black"/>
              </a:solidFill>
            </a:endParaRPr>
          </a:p>
        </p:txBody>
      </p:sp>
      <p:sp>
        <p:nvSpPr>
          <p:cNvPr id="8" name="Platshållare för sidfot 5"/>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7D032E22-7C23-4690-87B1-2357C4960512}"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1792288" y="4800600"/>
            <a:ext cx="5486400" cy="566739"/>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Dra bilden till platshållaren eller klicka på ikonen för att lägga till den</a:t>
            </a:r>
          </a:p>
        </p:txBody>
      </p:sp>
      <p:sp>
        <p:nvSpPr>
          <p:cNvPr id="4" name="Platshållare för text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Platshållare för datum 4"/>
          <p:cNvSpPr>
            <a:spLocks noGrp="1"/>
          </p:cNvSpPr>
          <p:nvPr>
            <p:ph type="dt" sz="half" idx="10"/>
          </p:nvPr>
        </p:nvSpPr>
        <p:spPr/>
        <p:txBody>
          <a:bodyPr/>
          <a:lstStyle>
            <a:lvl1pPr>
              <a:defRPr/>
            </a:lvl1pPr>
          </a:lstStyle>
          <a:p>
            <a:pPr>
              <a:defRPr/>
            </a:pPr>
            <a:fld id="{DB83B85D-13E9-494F-9840-4A0B13B5CFB4}" type="datetime1">
              <a:rPr lang="sv-SE" smtClean="0">
                <a:solidFill>
                  <a:prstClr val="black"/>
                </a:solidFill>
              </a:rPr>
              <a:pPr>
                <a:defRPr/>
              </a:pPr>
              <a:t>2023-11-23</a:t>
            </a:fld>
            <a:endParaRPr lang="sv-SE">
              <a:solidFill>
                <a:prstClr val="black"/>
              </a:solidFill>
            </a:endParaRPr>
          </a:p>
        </p:txBody>
      </p:sp>
      <p:sp>
        <p:nvSpPr>
          <p:cNvPr id="8" name="Platshållare för sidfot 5"/>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DA4DD22D-742E-47E9-B323-E3FAA1B3C330}"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datum 3"/>
          <p:cNvSpPr>
            <a:spLocks noGrp="1"/>
          </p:cNvSpPr>
          <p:nvPr>
            <p:ph type="dt" sz="half" idx="10"/>
          </p:nvPr>
        </p:nvSpPr>
        <p:spPr/>
        <p:txBody>
          <a:bodyPr/>
          <a:lstStyle>
            <a:lvl1pPr>
              <a:defRPr/>
            </a:lvl1pPr>
          </a:lstStyle>
          <a:p>
            <a:pPr>
              <a:defRPr/>
            </a:pPr>
            <a:fld id="{26A9D4C8-BA4B-4FC2-9047-EACC7E7F0401}"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8F4C3C52-75D4-439E-BB65-69EFAD642A48}"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Lodrät rubrik 1"/>
          <p:cNvSpPr>
            <a:spLocks noGrp="1"/>
          </p:cNvSpPr>
          <p:nvPr>
            <p:ph type="title" orient="vert"/>
          </p:nvPr>
        </p:nvSpPr>
        <p:spPr>
          <a:xfrm>
            <a:off x="6629400" y="206375"/>
            <a:ext cx="2057400" cy="4387851"/>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06375"/>
            <a:ext cx="6019800" cy="4387851"/>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datum 3"/>
          <p:cNvSpPr>
            <a:spLocks noGrp="1"/>
          </p:cNvSpPr>
          <p:nvPr>
            <p:ph type="dt" sz="half" idx="10"/>
          </p:nvPr>
        </p:nvSpPr>
        <p:spPr/>
        <p:txBody>
          <a:bodyPr/>
          <a:lstStyle>
            <a:lvl1pPr>
              <a:defRPr/>
            </a:lvl1pPr>
          </a:lstStyle>
          <a:p>
            <a:pPr>
              <a:defRPr/>
            </a:pPr>
            <a:fld id="{58A49967-E1F9-4AE0-A849-FD72C1D80C7C}" type="datetime1">
              <a:rPr lang="sv-SE" smtClean="0">
                <a:solidFill>
                  <a:prstClr val="black"/>
                </a:solidFill>
              </a:rPr>
              <a:pPr>
                <a:defRPr/>
              </a:pPr>
              <a:t>2023-11-23</a:t>
            </a:fld>
            <a:endParaRPr lang="sv-SE">
              <a:solidFill>
                <a:prstClr val="black"/>
              </a:solidFill>
            </a:endParaRPr>
          </a:p>
        </p:txBody>
      </p:sp>
      <p:sp>
        <p:nvSpPr>
          <p:cNvPr id="7" name="Platshållare för sidfot 4"/>
          <p:cNvSpPr>
            <a:spLocks noGrp="1"/>
          </p:cNvSpPr>
          <p:nvPr>
            <p:ph type="ftr" sz="quarter" idx="11"/>
          </p:nvPr>
        </p:nvSpPr>
        <p:spPr/>
        <p:txBody>
          <a:bodyPr/>
          <a:lstStyle>
            <a:lvl1pPr>
              <a:defRPr/>
            </a:lvl1pPr>
          </a:lstStyle>
          <a:p>
            <a:pPr>
              <a:defRPr/>
            </a:pPr>
            <a:r>
              <a:rPr lang="sv-SE">
                <a:solidFill>
                  <a:prstClr val="black"/>
                </a:solidFill>
              </a:rPr>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1695506B-9ABC-46A6-B396-96BCC121569A}" type="slidenum">
              <a:rPr lang="sv-SE">
                <a:solidFill>
                  <a:prstClr val="black"/>
                </a:solidFill>
              </a:rPr>
              <a:pPr>
                <a:defRPr/>
              </a:pPr>
              <a:t>‹#›</a:t>
            </a:fld>
            <a:endParaRPr lang="sv-SE">
              <a:solidFill>
                <a:prstClr val="black"/>
              </a:solidFill>
            </a:endParaRP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Rubrik, underrubrik, text/bild">
    <p:spTree>
      <p:nvGrpSpPr>
        <p:cNvPr id="1" name=""/>
        <p:cNvGrpSpPr/>
        <p:nvPr/>
      </p:nvGrpSpPr>
      <p:grpSpPr>
        <a:xfrm>
          <a:off x="0" y="0"/>
          <a:ext cx="0" cy="0"/>
          <a:chOff x="0" y="0"/>
          <a:chExt cx="0" cy="0"/>
        </a:xfrm>
      </p:grpSpPr>
      <p:sp>
        <p:nvSpPr>
          <p:cNvPr id="4" name="Content Placeholder 2"/>
          <p:cNvSpPr>
            <a:spLocks noGrp="1"/>
          </p:cNvSpPr>
          <p:nvPr>
            <p:ph idx="11"/>
          </p:nvPr>
        </p:nvSpPr>
        <p:spPr>
          <a:xfrm>
            <a:off x="628650" y="1932160"/>
            <a:ext cx="7886700" cy="3962014"/>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Content Placeholder 2"/>
          <p:cNvSpPr>
            <a:spLocks noGrp="1"/>
          </p:cNvSpPr>
          <p:nvPr>
            <p:ph idx="1"/>
          </p:nvPr>
        </p:nvSpPr>
        <p:spPr>
          <a:xfrm>
            <a:off x="628650" y="1346231"/>
            <a:ext cx="7886700" cy="500325"/>
          </a:xfrm>
        </p:spPr>
        <p:txBody>
          <a:bodyPr>
            <a:normAutofit/>
          </a:bodyPr>
          <a:lstStyle>
            <a:lvl1pPr marL="0" indent="0" algn="ctr">
              <a:buNone/>
              <a:defRPr sz="2800" b="1"/>
            </a:lvl1pPr>
          </a:lstStyle>
          <a:p>
            <a:pPr lvl="0"/>
            <a:r>
              <a:rPr lang="sv-SE" dirty="0"/>
              <a:t>Klicka här för att ändra</a:t>
            </a:r>
          </a:p>
        </p:txBody>
      </p:sp>
      <p:sp>
        <p:nvSpPr>
          <p:cNvPr id="2" name="Platshållare för bildnummer 1"/>
          <p:cNvSpPr>
            <a:spLocks noGrp="1"/>
          </p:cNvSpPr>
          <p:nvPr>
            <p:ph type="sldNum" sz="quarter" idx="12"/>
          </p:nvPr>
        </p:nvSpPr>
        <p:spPr/>
        <p:txBody>
          <a:bodyPr/>
          <a:lstStyle/>
          <a:p>
            <a:r>
              <a:rPr lang="sv-SE">
                <a:solidFill>
                  <a:prstClr val="black"/>
                </a:solidFill>
              </a:rPr>
              <a:t>- </a:t>
            </a:r>
            <a:fld id="{7B9D758B-1615-4FC0-BF69-84333E8BCEA5}" type="slidenum">
              <a:rPr lang="sv-SE" smtClean="0">
                <a:solidFill>
                  <a:prstClr val="black"/>
                </a:solidFill>
              </a:rPr>
              <a:pPr/>
              <a:t>‹#›</a:t>
            </a:fld>
            <a:r>
              <a:rPr lang="sv-SE">
                <a:solidFill>
                  <a:prstClr val="black"/>
                </a:solidFill>
              </a:rPr>
              <a:t> -</a:t>
            </a:r>
            <a:endParaRPr lang="sv-SE" dirty="0">
              <a:solidFill>
                <a:prstClr val="black"/>
              </a:solidFill>
            </a:endParaRPr>
          </a:p>
        </p:txBody>
      </p:sp>
    </p:spTree>
    <p:extLst>
      <p:ext uri="{BB962C8B-B14F-4D97-AF65-F5344CB8AC3E}">
        <p14:creationId xmlns:p14="http://schemas.microsoft.com/office/powerpoint/2010/main" val="24291006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Innehåll och halvbild med rubrik">
    <p:spTree>
      <p:nvGrpSpPr>
        <p:cNvPr id="1" name=""/>
        <p:cNvGrpSpPr/>
        <p:nvPr/>
      </p:nvGrpSpPr>
      <p:grpSpPr>
        <a:xfrm>
          <a:off x="0" y="0"/>
          <a:ext cx="0" cy="0"/>
          <a:chOff x="0" y="0"/>
          <a:chExt cx="0" cy="0"/>
        </a:xfrm>
      </p:grpSpPr>
      <p:sp>
        <p:nvSpPr>
          <p:cNvPr id="5" name="Platshållare för bild 4"/>
          <p:cNvSpPr>
            <a:spLocks noGrp="1"/>
          </p:cNvSpPr>
          <p:nvPr>
            <p:ph type="pic" sz="quarter" idx="13"/>
          </p:nvPr>
        </p:nvSpPr>
        <p:spPr>
          <a:xfrm>
            <a:off x="4679950" y="441325"/>
            <a:ext cx="4032250" cy="5616575"/>
          </a:xfrm>
          <a:solidFill>
            <a:schemeClr val="bg1">
              <a:lumMod val="85000"/>
            </a:schemeClr>
          </a:solidFill>
        </p:spPr>
        <p:txBody>
          <a:bodyPr/>
          <a:lstStyle/>
          <a:p>
            <a:r>
              <a:rPr lang="sv-SE"/>
              <a:t>Klicka på ikonen för att lägga till en bild</a:t>
            </a:r>
          </a:p>
        </p:txBody>
      </p:sp>
      <p:sp>
        <p:nvSpPr>
          <p:cNvPr id="2" name="Rubrik 1"/>
          <p:cNvSpPr>
            <a:spLocks noGrp="1"/>
          </p:cNvSpPr>
          <p:nvPr>
            <p:ph type="title"/>
          </p:nvPr>
        </p:nvSpPr>
        <p:spPr>
          <a:xfrm>
            <a:off x="428949" y="332657"/>
            <a:ext cx="4032250" cy="1512018"/>
          </a:xfrm>
        </p:spPr>
        <p:txBody>
          <a:bodyPr/>
          <a:lstStyle/>
          <a:p>
            <a:r>
              <a:rPr lang="sv-SE"/>
              <a:t>Klicka här för att ändra format</a:t>
            </a:r>
            <a:endParaRPr lang="sv-SE" dirty="0"/>
          </a:p>
        </p:txBody>
      </p:sp>
      <p:sp>
        <p:nvSpPr>
          <p:cNvPr id="3" name="Platshållare för innehåll 2"/>
          <p:cNvSpPr>
            <a:spLocks noGrp="1"/>
          </p:cNvSpPr>
          <p:nvPr>
            <p:ph idx="1"/>
          </p:nvPr>
        </p:nvSpPr>
        <p:spPr>
          <a:xfrm>
            <a:off x="428949" y="1844675"/>
            <a:ext cx="4032250" cy="4213225"/>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Date Placeholder 6"/>
          <p:cNvSpPr>
            <a:spLocks noGrp="1"/>
          </p:cNvSpPr>
          <p:nvPr>
            <p:ph type="dt" sz="half" idx="14"/>
          </p:nvPr>
        </p:nvSpPr>
        <p:spPr/>
        <p:txBody>
          <a:bodyPr/>
          <a:lstStyle/>
          <a:p>
            <a:fld id="{026167A4-4443-4593-BD35-AB563C03F9DA}" type="datetimeFigureOut">
              <a:rPr lang="en-GB" smtClean="0">
                <a:solidFill>
                  <a:prstClr val="black"/>
                </a:solidFill>
              </a:rPr>
              <a:pPr/>
              <a:t>23/11/2023</a:t>
            </a:fld>
            <a:endParaRPr lang="en-GB">
              <a:solidFill>
                <a:prstClr val="black"/>
              </a:solidFill>
            </a:endParaRPr>
          </a:p>
        </p:txBody>
      </p:sp>
      <p:sp>
        <p:nvSpPr>
          <p:cNvPr id="8" name="Footer Placeholder 7"/>
          <p:cNvSpPr>
            <a:spLocks noGrp="1"/>
          </p:cNvSpPr>
          <p:nvPr>
            <p:ph type="ftr" sz="quarter" idx="15"/>
          </p:nvPr>
        </p:nvSpPr>
        <p:spPr/>
        <p:txBody>
          <a:bodyPr/>
          <a:lstStyle/>
          <a:p>
            <a:endParaRPr lang="en-GB" dirty="0">
              <a:solidFill>
                <a:prstClr val="black"/>
              </a:solidFill>
            </a:endParaRPr>
          </a:p>
        </p:txBody>
      </p:sp>
      <p:sp>
        <p:nvSpPr>
          <p:cNvPr id="10" name="Slide Number Placeholder 9"/>
          <p:cNvSpPr>
            <a:spLocks noGrp="1"/>
          </p:cNvSpPr>
          <p:nvPr>
            <p:ph type="sldNum" sz="quarter" idx="16"/>
          </p:nvPr>
        </p:nvSpPr>
        <p:spPr/>
        <p:txBody>
          <a:bodyPr/>
          <a:lstStyle/>
          <a:p>
            <a:fld id="{9C77FE8C-F1C2-4836-9107-962F8D87D201}" type="slidenum">
              <a:rPr lang="sv-SE" smtClean="0">
                <a:solidFill>
                  <a:prstClr val="black"/>
                </a:solidFill>
              </a:rPr>
              <a:pPr/>
              <a:t>‹#›</a:t>
            </a:fld>
            <a:endParaRPr lang="sv-SE">
              <a:solidFill>
                <a:prstClr val="black"/>
              </a:solidFill>
            </a:endParaRPr>
          </a:p>
        </p:txBody>
      </p:sp>
    </p:spTree>
    <p:extLst>
      <p:ext uri="{BB962C8B-B14F-4D97-AF65-F5344CB8AC3E}">
        <p14:creationId xmlns:p14="http://schemas.microsoft.com/office/powerpoint/2010/main" val="1376807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cxnSp>
        <p:nvCxnSpPr>
          <p:cNvPr id="3" name="Rak 2"/>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4" name="Bildobjekt 7"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p:txBody>
          <a:bodyPr/>
          <a:lstStyle/>
          <a:p>
            <a:r>
              <a:rPr lang="sv-SE"/>
              <a:t>Klicka här för att ändra format</a:t>
            </a:r>
          </a:p>
        </p:txBody>
      </p:sp>
      <p:sp>
        <p:nvSpPr>
          <p:cNvPr id="5" name="Platshållare för datum 2"/>
          <p:cNvSpPr>
            <a:spLocks noGrp="1"/>
          </p:cNvSpPr>
          <p:nvPr>
            <p:ph type="dt" sz="half" idx="10"/>
          </p:nvPr>
        </p:nvSpPr>
        <p:spPr/>
        <p:txBody>
          <a:bodyPr/>
          <a:lstStyle>
            <a:lvl1pPr>
              <a:defRPr/>
            </a:lvl1pPr>
          </a:lstStyle>
          <a:p>
            <a:pPr>
              <a:defRPr/>
            </a:pPr>
            <a:fld id="{7CFE9FBC-D635-4C76-AD9A-531A7EBF9806}" type="datetime1">
              <a:rPr lang="sv-SE" smtClean="0"/>
              <a:pPr>
                <a:defRPr/>
              </a:pPr>
              <a:t>2023-11-23</a:t>
            </a:fld>
            <a:endParaRPr lang="sv-SE"/>
          </a:p>
        </p:txBody>
      </p:sp>
      <p:sp>
        <p:nvSpPr>
          <p:cNvPr id="6" name="Platshållare för sidfot 3"/>
          <p:cNvSpPr>
            <a:spLocks noGrp="1"/>
          </p:cNvSpPr>
          <p:nvPr>
            <p:ph type="ftr" sz="quarter" idx="11"/>
          </p:nvPr>
        </p:nvSpPr>
        <p:spPr/>
        <p:txBody>
          <a:bodyPr/>
          <a:lstStyle>
            <a:lvl1pPr>
              <a:defRPr/>
            </a:lvl1pPr>
          </a:lstStyle>
          <a:p>
            <a:pPr>
              <a:defRPr/>
            </a:pPr>
            <a:r>
              <a:rPr lang="sv-SE"/>
              <a:t>Seko Postens turné</a:t>
            </a:r>
          </a:p>
        </p:txBody>
      </p:sp>
      <p:sp>
        <p:nvSpPr>
          <p:cNvPr id="7" name="Platshållare för bildnummer 4"/>
          <p:cNvSpPr>
            <a:spLocks noGrp="1"/>
          </p:cNvSpPr>
          <p:nvPr>
            <p:ph type="sldNum" sz="quarter" idx="12"/>
          </p:nvPr>
        </p:nvSpPr>
        <p:spPr/>
        <p:txBody>
          <a:bodyPr/>
          <a:lstStyle>
            <a:lvl1pPr>
              <a:defRPr/>
            </a:lvl1pPr>
          </a:lstStyle>
          <a:p>
            <a:pPr>
              <a:defRPr/>
            </a:pPr>
            <a:fld id="{72ED2CC7-540C-4ED0-B523-447DFE5DC4F0}" type="slidenum">
              <a:rPr lang="sv-SE"/>
              <a:pPr>
                <a:defRPr/>
              </a:pPr>
              <a:t>‹#›</a:t>
            </a:fld>
            <a:endParaRPr lang="sv-S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2" name="Rak 1"/>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 name="Bildobjekt 6"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4" name="Platshållare för datum 1"/>
          <p:cNvSpPr>
            <a:spLocks noGrp="1"/>
          </p:cNvSpPr>
          <p:nvPr>
            <p:ph type="dt" sz="half" idx="10"/>
          </p:nvPr>
        </p:nvSpPr>
        <p:spPr/>
        <p:txBody>
          <a:bodyPr/>
          <a:lstStyle>
            <a:lvl1pPr>
              <a:defRPr/>
            </a:lvl1pPr>
          </a:lstStyle>
          <a:p>
            <a:pPr>
              <a:defRPr/>
            </a:pPr>
            <a:fld id="{C65BA6B1-D8B7-4377-990A-CFBB5955E20A}" type="datetime1">
              <a:rPr lang="sv-SE" smtClean="0"/>
              <a:pPr>
                <a:defRPr/>
              </a:pPr>
              <a:t>2023-11-23</a:t>
            </a:fld>
            <a:endParaRPr lang="sv-SE"/>
          </a:p>
        </p:txBody>
      </p:sp>
      <p:sp>
        <p:nvSpPr>
          <p:cNvPr id="5" name="Platshållare för sidfot 2"/>
          <p:cNvSpPr>
            <a:spLocks noGrp="1"/>
          </p:cNvSpPr>
          <p:nvPr>
            <p:ph type="ftr" sz="quarter" idx="11"/>
          </p:nvPr>
        </p:nvSpPr>
        <p:spPr/>
        <p:txBody>
          <a:bodyPr/>
          <a:lstStyle>
            <a:lvl1pPr>
              <a:defRPr/>
            </a:lvl1pPr>
          </a:lstStyle>
          <a:p>
            <a:pPr>
              <a:defRPr/>
            </a:pPr>
            <a:r>
              <a:rPr lang="sv-SE"/>
              <a:t>Seko Postens turné</a:t>
            </a:r>
          </a:p>
        </p:txBody>
      </p:sp>
      <p:sp>
        <p:nvSpPr>
          <p:cNvPr id="6" name="Platshållare för bildnummer 3"/>
          <p:cNvSpPr>
            <a:spLocks noGrp="1"/>
          </p:cNvSpPr>
          <p:nvPr>
            <p:ph type="sldNum" sz="quarter" idx="12"/>
          </p:nvPr>
        </p:nvSpPr>
        <p:spPr/>
        <p:txBody>
          <a:bodyPr/>
          <a:lstStyle>
            <a:lvl1pPr>
              <a:defRPr/>
            </a:lvl1pPr>
          </a:lstStyle>
          <a:p>
            <a:pPr>
              <a:defRPr/>
            </a:pPr>
            <a:fld id="{60545AAF-FB17-4303-8D92-7AF44C9EC92B}" type="slidenum">
              <a:rPr lang="sv-SE"/>
              <a:pPr>
                <a:defRPr/>
              </a:pPr>
              <a:t>‹#›</a:t>
            </a:fld>
            <a:endParaRPr lang="sv-S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cxnSp>
        <p:nvCxnSpPr>
          <p:cNvPr id="4" name="Rak 3"/>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5" name="Bildobjekt 8"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722313" y="4406901"/>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6" name="Platshållare för datum 3"/>
          <p:cNvSpPr>
            <a:spLocks noGrp="1"/>
          </p:cNvSpPr>
          <p:nvPr>
            <p:ph type="dt" sz="half" idx="10"/>
          </p:nvPr>
        </p:nvSpPr>
        <p:spPr/>
        <p:txBody>
          <a:bodyPr/>
          <a:lstStyle>
            <a:lvl1pPr>
              <a:defRPr/>
            </a:lvl1pPr>
          </a:lstStyle>
          <a:p>
            <a:pPr>
              <a:defRPr/>
            </a:pPr>
            <a:fld id="{5609C843-8498-47DD-9197-538754EF1D18}" type="datetime1">
              <a:rPr lang="sv-SE" smtClean="0"/>
              <a:pPr>
                <a:defRPr/>
              </a:pPr>
              <a:t>2023-11-23</a:t>
            </a:fld>
            <a:endParaRPr lang="sv-SE"/>
          </a:p>
        </p:txBody>
      </p:sp>
      <p:sp>
        <p:nvSpPr>
          <p:cNvPr id="7" name="Platshållare för sidfot 4"/>
          <p:cNvSpPr>
            <a:spLocks noGrp="1"/>
          </p:cNvSpPr>
          <p:nvPr>
            <p:ph type="ftr" sz="quarter" idx="11"/>
          </p:nvPr>
        </p:nvSpPr>
        <p:spPr/>
        <p:txBody>
          <a:bodyPr/>
          <a:lstStyle>
            <a:lvl1pPr>
              <a:defRPr/>
            </a:lvl1pPr>
          </a:lstStyle>
          <a:p>
            <a:pPr>
              <a:defRPr/>
            </a:pPr>
            <a:r>
              <a:rPr lang="sv-SE"/>
              <a:t>Seko Postens turné</a:t>
            </a:r>
          </a:p>
        </p:txBody>
      </p:sp>
      <p:sp>
        <p:nvSpPr>
          <p:cNvPr id="8" name="Platshållare för bildnummer 5"/>
          <p:cNvSpPr>
            <a:spLocks noGrp="1"/>
          </p:cNvSpPr>
          <p:nvPr>
            <p:ph type="sldNum" sz="quarter" idx="12"/>
          </p:nvPr>
        </p:nvSpPr>
        <p:spPr/>
        <p:txBody>
          <a:bodyPr/>
          <a:lstStyle>
            <a:lvl1pPr>
              <a:defRPr/>
            </a:lvl1pPr>
          </a:lstStyle>
          <a:p>
            <a:pPr>
              <a:defRPr/>
            </a:pPr>
            <a:fld id="{E6BDA118-604A-45BE-A2B2-96F3450019E1}" type="slidenum">
              <a:rPr lang="sv-SE"/>
              <a:pPr>
                <a:defRPr/>
              </a:pPr>
              <a:t>‹#›</a:t>
            </a:fld>
            <a:endParaRPr lang="sv-S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cxnSp>
        <p:nvCxnSpPr>
          <p:cNvPr id="7" name="Rak 6"/>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Bildobjekt 11"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457200" y="274639"/>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5" name="Platshållare för text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Klicka här för att ändra format på bakgrundstexten</a:t>
            </a:r>
          </a:p>
          <a:p>
            <a:pPr lvl="2"/>
            <a:r>
              <a:rPr lang="sv-SE" dirty="0"/>
              <a:t>Nivå två</a:t>
            </a:r>
          </a:p>
          <a:p>
            <a:pPr lvl="3"/>
            <a:r>
              <a:rPr lang="sv-SE" dirty="0"/>
              <a:t>Nivå tre</a:t>
            </a:r>
          </a:p>
          <a:p>
            <a:pPr lvl="4"/>
            <a:r>
              <a:rPr lang="sv-SE" dirty="0"/>
              <a:t>Nivå fyra</a:t>
            </a:r>
          </a:p>
        </p:txBody>
      </p:sp>
      <p:sp>
        <p:nvSpPr>
          <p:cNvPr id="9" name="Platshållare för datum 6"/>
          <p:cNvSpPr>
            <a:spLocks noGrp="1"/>
          </p:cNvSpPr>
          <p:nvPr>
            <p:ph type="dt" sz="half" idx="10"/>
          </p:nvPr>
        </p:nvSpPr>
        <p:spPr/>
        <p:txBody>
          <a:bodyPr/>
          <a:lstStyle>
            <a:lvl1pPr>
              <a:defRPr/>
            </a:lvl1pPr>
          </a:lstStyle>
          <a:p>
            <a:pPr>
              <a:defRPr/>
            </a:pPr>
            <a:fld id="{DFEA1AAB-261B-457A-881A-9C19ED05B2AB}" type="datetime1">
              <a:rPr lang="sv-SE" smtClean="0"/>
              <a:pPr>
                <a:defRPr/>
              </a:pPr>
              <a:t>2023-11-23</a:t>
            </a:fld>
            <a:endParaRPr lang="sv-SE"/>
          </a:p>
        </p:txBody>
      </p:sp>
      <p:sp>
        <p:nvSpPr>
          <p:cNvPr id="10" name="Platshållare för sidfot 7"/>
          <p:cNvSpPr>
            <a:spLocks noGrp="1"/>
          </p:cNvSpPr>
          <p:nvPr>
            <p:ph type="ftr" sz="quarter" idx="11"/>
          </p:nvPr>
        </p:nvSpPr>
        <p:spPr/>
        <p:txBody>
          <a:bodyPr/>
          <a:lstStyle>
            <a:lvl1pPr>
              <a:defRPr/>
            </a:lvl1pPr>
          </a:lstStyle>
          <a:p>
            <a:pPr>
              <a:defRPr/>
            </a:pPr>
            <a:r>
              <a:rPr lang="sv-SE"/>
              <a:t>Seko Postens turné</a:t>
            </a:r>
          </a:p>
        </p:txBody>
      </p:sp>
      <p:sp>
        <p:nvSpPr>
          <p:cNvPr id="11" name="Platshållare för bildnummer 8"/>
          <p:cNvSpPr>
            <a:spLocks noGrp="1"/>
          </p:cNvSpPr>
          <p:nvPr>
            <p:ph type="sldNum" sz="quarter" idx="12"/>
          </p:nvPr>
        </p:nvSpPr>
        <p:spPr/>
        <p:txBody>
          <a:bodyPr/>
          <a:lstStyle>
            <a:lvl1pPr>
              <a:defRPr/>
            </a:lvl1pPr>
          </a:lstStyle>
          <a:p>
            <a:pPr>
              <a:defRPr/>
            </a:pPr>
            <a:fld id="{F60D310A-643F-4B31-ABE2-C8A36791E262}" type="slidenum">
              <a:rPr lang="sv-SE"/>
              <a:pPr>
                <a:defRPr/>
              </a:pPr>
              <a:t>‹#›</a:t>
            </a:fld>
            <a:endParaRPr lang="sv-S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457204" y="273049"/>
            <a:ext cx="3008313" cy="1162051"/>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Platshållare för datum 4"/>
          <p:cNvSpPr>
            <a:spLocks noGrp="1"/>
          </p:cNvSpPr>
          <p:nvPr>
            <p:ph type="dt" sz="half" idx="10"/>
          </p:nvPr>
        </p:nvSpPr>
        <p:spPr/>
        <p:txBody>
          <a:bodyPr/>
          <a:lstStyle>
            <a:lvl1pPr>
              <a:defRPr/>
            </a:lvl1pPr>
          </a:lstStyle>
          <a:p>
            <a:pPr>
              <a:defRPr/>
            </a:pPr>
            <a:fld id="{3EC65E7A-DE4B-4678-8547-19FC1844BA9C}" type="datetime1">
              <a:rPr lang="sv-SE" smtClean="0"/>
              <a:pPr>
                <a:defRPr/>
              </a:pPr>
              <a:t>2023-11-23</a:t>
            </a:fld>
            <a:endParaRPr lang="sv-SE"/>
          </a:p>
        </p:txBody>
      </p:sp>
      <p:sp>
        <p:nvSpPr>
          <p:cNvPr id="8" name="Platshållare för sidfot 5"/>
          <p:cNvSpPr>
            <a:spLocks noGrp="1"/>
          </p:cNvSpPr>
          <p:nvPr>
            <p:ph type="ftr" sz="quarter" idx="11"/>
          </p:nvPr>
        </p:nvSpPr>
        <p:spPr/>
        <p:txBody>
          <a:bodyPr/>
          <a:lstStyle>
            <a:lvl1pPr>
              <a:defRPr/>
            </a:lvl1pPr>
          </a:lstStyle>
          <a:p>
            <a:pPr>
              <a:defRPr/>
            </a:pPr>
            <a:r>
              <a:rPr lang="sv-SE"/>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7D032E22-7C23-4690-87B1-2357C4960512}" type="slidenum">
              <a:rPr lang="sv-SE"/>
              <a:pPr>
                <a:defRPr/>
              </a:pPr>
              <a:t>‹#›</a:t>
            </a:fld>
            <a:endParaRPr lang="sv-S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cxnSp>
        <p:nvCxnSpPr>
          <p:cNvPr id="5" name="Rak 4"/>
          <p:cNvCxnSpPr/>
          <p:nvPr/>
        </p:nvCxnSpPr>
        <p:spPr>
          <a:xfrm>
            <a:off x="457200" y="6457950"/>
            <a:ext cx="82296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6" name="Bildobjekt 9" descr="Seko Posten.pdf"/>
          <p:cNvPicPr>
            <a:picLocks/>
          </p:cNvPicPr>
          <p:nvPr userDrawn="1"/>
        </p:nvPicPr>
        <p:blipFill>
          <a:blip r:embed="rId2"/>
          <a:srcRect/>
          <a:stretch>
            <a:fillRect/>
          </a:stretch>
        </p:blipFill>
        <p:spPr bwMode="auto">
          <a:xfrm>
            <a:off x="358775" y="274638"/>
            <a:ext cx="1198563" cy="490537"/>
          </a:xfrm>
          <a:prstGeom prst="rect">
            <a:avLst/>
          </a:prstGeom>
          <a:noFill/>
          <a:ln w="9525">
            <a:noFill/>
            <a:miter lim="800000"/>
            <a:headEnd/>
            <a:tailEnd/>
          </a:ln>
        </p:spPr>
      </p:pic>
      <p:sp>
        <p:nvSpPr>
          <p:cNvPr id="2" name="Rubrik 1"/>
          <p:cNvSpPr>
            <a:spLocks noGrp="1"/>
          </p:cNvSpPr>
          <p:nvPr>
            <p:ph type="title"/>
          </p:nvPr>
        </p:nvSpPr>
        <p:spPr>
          <a:xfrm>
            <a:off x="1792288" y="4800600"/>
            <a:ext cx="5486400" cy="566739"/>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Dra bilden till platshållaren eller klicka på ikonen för att lägga till den</a:t>
            </a:r>
          </a:p>
        </p:txBody>
      </p:sp>
      <p:sp>
        <p:nvSpPr>
          <p:cNvPr id="4" name="Platshållare för text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Platshållare för datum 4"/>
          <p:cNvSpPr>
            <a:spLocks noGrp="1"/>
          </p:cNvSpPr>
          <p:nvPr>
            <p:ph type="dt" sz="half" idx="10"/>
          </p:nvPr>
        </p:nvSpPr>
        <p:spPr/>
        <p:txBody>
          <a:bodyPr/>
          <a:lstStyle>
            <a:lvl1pPr>
              <a:defRPr/>
            </a:lvl1pPr>
          </a:lstStyle>
          <a:p>
            <a:pPr>
              <a:defRPr/>
            </a:pPr>
            <a:fld id="{DB83B85D-13E9-494F-9840-4A0B13B5CFB4}" type="datetime1">
              <a:rPr lang="sv-SE" smtClean="0"/>
              <a:pPr>
                <a:defRPr/>
              </a:pPr>
              <a:t>2023-11-23</a:t>
            </a:fld>
            <a:endParaRPr lang="sv-SE"/>
          </a:p>
        </p:txBody>
      </p:sp>
      <p:sp>
        <p:nvSpPr>
          <p:cNvPr id="8" name="Platshållare för sidfot 5"/>
          <p:cNvSpPr>
            <a:spLocks noGrp="1"/>
          </p:cNvSpPr>
          <p:nvPr>
            <p:ph type="ftr" sz="quarter" idx="11"/>
          </p:nvPr>
        </p:nvSpPr>
        <p:spPr/>
        <p:txBody>
          <a:bodyPr/>
          <a:lstStyle>
            <a:lvl1pPr>
              <a:defRPr/>
            </a:lvl1pPr>
          </a:lstStyle>
          <a:p>
            <a:pPr>
              <a:defRPr/>
            </a:pPr>
            <a:r>
              <a:rPr lang="sv-SE"/>
              <a:t>Seko Postens turné</a:t>
            </a:r>
          </a:p>
        </p:txBody>
      </p:sp>
      <p:sp>
        <p:nvSpPr>
          <p:cNvPr id="9" name="Platshållare för bildnummer 6"/>
          <p:cNvSpPr>
            <a:spLocks noGrp="1"/>
          </p:cNvSpPr>
          <p:nvPr>
            <p:ph type="sldNum" sz="quarter" idx="12"/>
          </p:nvPr>
        </p:nvSpPr>
        <p:spPr/>
        <p:txBody>
          <a:bodyPr/>
          <a:lstStyle>
            <a:lvl1pPr>
              <a:defRPr/>
            </a:lvl1pPr>
          </a:lstStyle>
          <a:p>
            <a:pPr>
              <a:defRPr/>
            </a:pPr>
            <a:fld id="{DA4DD22D-742E-47E9-B323-E3FAA1B3C330}" type="slidenum">
              <a:rPr lang="sv-SE"/>
              <a:pPr>
                <a:defRPr/>
              </a:pPr>
              <a:t>‹#›</a:t>
            </a:fld>
            <a:endParaRPr lang="sv-SE"/>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641350" y="1004888"/>
            <a:ext cx="80454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a:t>Klicka här för att ändra format</a:t>
            </a:r>
          </a:p>
        </p:txBody>
      </p:sp>
      <p:sp>
        <p:nvSpPr>
          <p:cNvPr id="1027" name="Platshållare för text 2"/>
          <p:cNvSpPr>
            <a:spLocks noGrp="1"/>
          </p:cNvSpPr>
          <p:nvPr>
            <p:ph type="body" idx="1"/>
          </p:nvPr>
        </p:nvSpPr>
        <p:spPr bwMode="auto">
          <a:xfrm>
            <a:off x="641350" y="2332038"/>
            <a:ext cx="8045450" cy="3851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2"/>
            <a:r>
              <a:rPr lang="sv-SE"/>
              <a:t>Nivå två</a:t>
            </a:r>
          </a:p>
          <a:p>
            <a:pPr lvl="3"/>
            <a:r>
              <a:rPr lang="sv-SE"/>
              <a:t>Nivå tre</a:t>
            </a:r>
          </a:p>
          <a:p>
            <a:pPr lvl="4"/>
            <a:r>
              <a:rPr lang="sv-SE"/>
              <a:t>Nivå fyra</a:t>
            </a:r>
          </a:p>
        </p:txBody>
      </p:sp>
      <p:sp>
        <p:nvSpPr>
          <p:cNvPr id="4" name="Platshållare för datum 3"/>
          <p:cNvSpPr>
            <a:spLocks noGrp="1"/>
          </p:cNvSpPr>
          <p:nvPr>
            <p:ph type="dt" sz="half" idx="2"/>
          </p:nvPr>
        </p:nvSpPr>
        <p:spPr>
          <a:xfrm>
            <a:off x="457200" y="6457950"/>
            <a:ext cx="874713" cy="261938"/>
          </a:xfrm>
          <a:prstGeom prst="rect">
            <a:avLst/>
          </a:prstGeom>
        </p:spPr>
        <p:txBody>
          <a:bodyPr vert="horz" lIns="91440" tIns="45720" rIns="91440" bIns="45720" rtlCol="0" anchor="ctr"/>
          <a:lstStyle>
            <a:lvl1pPr algn="l" fontAlgn="auto">
              <a:spcBef>
                <a:spcPts val="0"/>
              </a:spcBef>
              <a:spcAft>
                <a:spcPts val="0"/>
              </a:spcAft>
              <a:defRPr sz="700">
                <a:solidFill>
                  <a:schemeClr val="tx1"/>
                </a:solidFill>
                <a:latin typeface="+mn-lt"/>
                <a:ea typeface="+mn-ea"/>
                <a:cs typeface="+mn-cs"/>
              </a:defRPr>
            </a:lvl1pPr>
          </a:lstStyle>
          <a:p>
            <a:pPr>
              <a:defRPr/>
            </a:pPr>
            <a:fld id="{E9159B8D-6211-4428-991B-0D079E0B7725}" type="datetime1">
              <a:rPr lang="sv-SE" smtClean="0"/>
              <a:pPr>
                <a:defRPr/>
              </a:pPr>
              <a:t>2023-11-23</a:t>
            </a:fld>
            <a:endParaRPr lang="sv-SE" dirty="0"/>
          </a:p>
        </p:txBody>
      </p:sp>
      <p:sp>
        <p:nvSpPr>
          <p:cNvPr id="5" name="Platshållare för sidfot 4"/>
          <p:cNvSpPr>
            <a:spLocks noGrp="1"/>
          </p:cNvSpPr>
          <p:nvPr>
            <p:ph type="ftr" sz="quarter" idx="3"/>
          </p:nvPr>
        </p:nvSpPr>
        <p:spPr>
          <a:xfrm>
            <a:off x="1514475" y="6457950"/>
            <a:ext cx="6119813" cy="261938"/>
          </a:xfrm>
          <a:prstGeom prst="rect">
            <a:avLst/>
          </a:prstGeom>
        </p:spPr>
        <p:txBody>
          <a:bodyPr vert="horz" lIns="91440" tIns="45720" rIns="91440" bIns="45720" rtlCol="0" anchor="ctr"/>
          <a:lstStyle>
            <a:lvl1pPr algn="l" fontAlgn="auto">
              <a:spcBef>
                <a:spcPts val="0"/>
              </a:spcBef>
              <a:spcAft>
                <a:spcPts val="0"/>
              </a:spcAft>
              <a:defRPr sz="700">
                <a:solidFill>
                  <a:schemeClr val="tx1"/>
                </a:solidFill>
                <a:latin typeface="+mn-lt"/>
                <a:ea typeface="+mn-ea"/>
                <a:cs typeface="+mn-cs"/>
              </a:defRPr>
            </a:lvl1pPr>
          </a:lstStyle>
          <a:p>
            <a:pPr>
              <a:defRPr/>
            </a:pPr>
            <a:r>
              <a:rPr lang="sv-SE"/>
              <a:t>Seko Postens turné</a:t>
            </a:r>
          </a:p>
        </p:txBody>
      </p:sp>
      <p:sp>
        <p:nvSpPr>
          <p:cNvPr id="6" name="Platshållare för bildnummer 5"/>
          <p:cNvSpPr>
            <a:spLocks noGrp="1"/>
          </p:cNvSpPr>
          <p:nvPr>
            <p:ph type="sldNum" sz="quarter" idx="4"/>
          </p:nvPr>
        </p:nvSpPr>
        <p:spPr>
          <a:xfrm>
            <a:off x="7818438" y="6457950"/>
            <a:ext cx="868362" cy="261938"/>
          </a:xfrm>
          <a:prstGeom prst="rect">
            <a:avLst/>
          </a:prstGeom>
        </p:spPr>
        <p:txBody>
          <a:bodyPr vert="horz" lIns="91440" tIns="45720" rIns="91440" bIns="45720" rtlCol="0" anchor="ctr"/>
          <a:lstStyle>
            <a:lvl1pPr algn="r" fontAlgn="auto">
              <a:spcBef>
                <a:spcPts val="0"/>
              </a:spcBef>
              <a:spcAft>
                <a:spcPts val="0"/>
              </a:spcAft>
              <a:defRPr sz="700">
                <a:solidFill>
                  <a:schemeClr val="tx1"/>
                </a:solidFill>
                <a:latin typeface="+mn-lt"/>
                <a:ea typeface="+mn-ea"/>
                <a:cs typeface="+mn-cs"/>
              </a:defRPr>
            </a:lvl1pPr>
          </a:lstStyle>
          <a:p>
            <a:pPr>
              <a:defRPr/>
            </a:pPr>
            <a:fld id="{2C554611-D633-4DE7-94C3-3E6EF3314944}"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hf hdr="0"/>
  <p:txStyles>
    <p:titleStyle>
      <a:lvl1pPr algn="l" defTabSz="457200" rtl="0" eaLnBrk="0" fontAlgn="base" hangingPunct="0">
        <a:lnSpc>
          <a:spcPts val="3200"/>
        </a:lnSpc>
        <a:spcBef>
          <a:spcPct val="0"/>
        </a:spcBef>
        <a:spcAft>
          <a:spcPct val="0"/>
        </a:spcAft>
        <a:defRPr sz="3600" b="1" kern="1200">
          <a:solidFill>
            <a:schemeClr val="tx1"/>
          </a:solidFill>
          <a:latin typeface="+mj-lt"/>
          <a:ea typeface="ヒラギノ角ゴ Pro W3" charset="0"/>
          <a:cs typeface="ヒラギノ角ゴ Pro W3" charset="0"/>
        </a:defRPr>
      </a:lvl1pPr>
      <a:lvl2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2pPr>
      <a:lvl3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3pPr>
      <a:lvl4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4pPr>
      <a:lvl5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5pPr>
      <a:lvl6pPr marL="4572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6pPr>
      <a:lvl7pPr marL="9144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7pPr>
      <a:lvl8pPr marL="13716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8pPr>
      <a:lvl9pPr marL="18288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9pPr>
    </p:titleStyle>
    <p:bodyStyle>
      <a:lvl1pPr marL="176213" indent="-176213" algn="l" defTabSz="457200" rtl="0" eaLnBrk="0" fontAlgn="base" hangingPunct="0">
        <a:lnSpc>
          <a:spcPts val="2600"/>
        </a:lnSpc>
        <a:spcBef>
          <a:spcPct val="0"/>
        </a:spcBef>
        <a:spcAft>
          <a:spcPts val="600"/>
        </a:spcAft>
        <a:buClr>
          <a:srgbClr val="CC3333"/>
        </a:buClr>
        <a:buFont typeface="Arial" charset="0"/>
        <a:buChar char="•"/>
        <a:defRPr sz="2400" kern="1200">
          <a:solidFill>
            <a:schemeClr val="tx1"/>
          </a:solidFill>
          <a:latin typeface="+mn-lt"/>
          <a:ea typeface="ヒラギノ角ゴ Pro W3" charset="0"/>
          <a:cs typeface="ヒラギノ角ゴ Pro W3" charset="0"/>
        </a:defRPr>
      </a:lvl1pPr>
      <a:lvl2pPr marL="360363" indent="-184150" algn="l" defTabSz="457200" rtl="0" eaLnBrk="0" fontAlgn="base" hangingPunct="0">
        <a:spcBef>
          <a:spcPct val="20000"/>
        </a:spcBef>
        <a:spcAft>
          <a:spcPct val="0"/>
        </a:spcAft>
        <a:buClr>
          <a:srgbClr val="CC3333"/>
        </a:buClr>
        <a:buFont typeface="Arial" charset="0"/>
        <a:buChar char="–"/>
        <a:defRPr sz="1600" kern="1200">
          <a:solidFill>
            <a:schemeClr val="tx1"/>
          </a:solidFill>
          <a:latin typeface="+mn-lt"/>
          <a:ea typeface="ヒラギノ角ゴ Pro W3" charset="0"/>
          <a:cs typeface="ヒラギノ角ゴ Pro W3" charset="0"/>
        </a:defRPr>
      </a:lvl2pPr>
      <a:lvl3pPr marL="360363" indent="-184150" algn="l" defTabSz="457200" rtl="0" eaLnBrk="0" fontAlgn="base" hangingPunct="0">
        <a:lnSpc>
          <a:spcPts val="2200"/>
        </a:lnSpc>
        <a:spcBef>
          <a:spcPct val="0"/>
        </a:spcBef>
        <a:spcAft>
          <a:spcPts val="600"/>
        </a:spcAft>
        <a:buClr>
          <a:srgbClr val="CC3333"/>
        </a:buClr>
        <a:buFont typeface="Arial" charset="0"/>
        <a:buChar char="•"/>
        <a:defRPr sz="2000" kern="1200">
          <a:solidFill>
            <a:schemeClr val="tx1"/>
          </a:solidFill>
          <a:latin typeface="+mn-lt"/>
          <a:ea typeface="ヒラギノ角ゴ Pro W3" charset="0"/>
          <a:cs typeface="ヒラギノ角ゴ Pro W3" charset="0"/>
        </a:defRPr>
      </a:lvl3pPr>
      <a:lvl4pPr marL="534988" indent="-174625" algn="l" defTabSz="457200" rtl="0" eaLnBrk="0" fontAlgn="base" hangingPunct="0">
        <a:lnSpc>
          <a:spcPts val="2000"/>
        </a:lnSpc>
        <a:spcBef>
          <a:spcPct val="0"/>
        </a:spcBef>
        <a:spcAft>
          <a:spcPts val="600"/>
        </a:spcAft>
        <a:buClr>
          <a:srgbClr val="CC3333"/>
        </a:buClr>
        <a:buFont typeface="Arial" charset="0"/>
        <a:buChar char="•"/>
        <a:defRPr sz="2000" kern="1200">
          <a:solidFill>
            <a:schemeClr val="tx1"/>
          </a:solidFill>
          <a:latin typeface="+mn-lt"/>
          <a:ea typeface="ヒラギノ角ゴ Pro W3" charset="0"/>
          <a:cs typeface="ヒラギノ角ゴ Pro W3" charset="0"/>
        </a:defRPr>
      </a:lvl4pPr>
      <a:lvl5pPr marL="719138" indent="-184150" algn="l" defTabSz="457200" rtl="0" eaLnBrk="0" fontAlgn="base" hangingPunct="0">
        <a:lnSpc>
          <a:spcPts val="1800"/>
        </a:lnSpc>
        <a:spcBef>
          <a:spcPct val="0"/>
        </a:spcBef>
        <a:spcAft>
          <a:spcPts val="600"/>
        </a:spcAft>
        <a:buClr>
          <a:srgbClr val="CC3333"/>
        </a:buClr>
        <a:buFont typeface="Arial" charset="0"/>
        <a:buChar char="•"/>
        <a:defRPr sz="1600" kern="1200">
          <a:solidFill>
            <a:schemeClr val="tx1"/>
          </a:solidFill>
          <a:latin typeface="+mn-lt"/>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641350" y="1004888"/>
            <a:ext cx="80454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a:t>Klicka här för att ändra format</a:t>
            </a:r>
          </a:p>
        </p:txBody>
      </p:sp>
      <p:sp>
        <p:nvSpPr>
          <p:cNvPr id="1027" name="Platshållare för text 2"/>
          <p:cNvSpPr>
            <a:spLocks noGrp="1"/>
          </p:cNvSpPr>
          <p:nvPr>
            <p:ph type="body" idx="1"/>
          </p:nvPr>
        </p:nvSpPr>
        <p:spPr bwMode="auto">
          <a:xfrm>
            <a:off x="641350" y="2332038"/>
            <a:ext cx="8045450" cy="3851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2"/>
            <a:r>
              <a:rPr lang="sv-SE"/>
              <a:t>Nivå två</a:t>
            </a:r>
          </a:p>
          <a:p>
            <a:pPr lvl="3"/>
            <a:r>
              <a:rPr lang="sv-SE"/>
              <a:t>Nivå tre</a:t>
            </a:r>
          </a:p>
          <a:p>
            <a:pPr lvl="4"/>
            <a:r>
              <a:rPr lang="sv-SE"/>
              <a:t>Nivå fyra</a:t>
            </a:r>
          </a:p>
        </p:txBody>
      </p:sp>
      <p:sp>
        <p:nvSpPr>
          <p:cNvPr id="4" name="Platshållare för datum 3"/>
          <p:cNvSpPr>
            <a:spLocks noGrp="1"/>
          </p:cNvSpPr>
          <p:nvPr>
            <p:ph type="dt" sz="half" idx="2"/>
          </p:nvPr>
        </p:nvSpPr>
        <p:spPr>
          <a:xfrm>
            <a:off x="457200" y="6457950"/>
            <a:ext cx="874713" cy="261938"/>
          </a:xfrm>
          <a:prstGeom prst="rect">
            <a:avLst/>
          </a:prstGeom>
        </p:spPr>
        <p:txBody>
          <a:bodyPr vert="horz" lIns="91440" tIns="45720" rIns="91440" bIns="45720" rtlCol="0" anchor="ctr"/>
          <a:lstStyle>
            <a:lvl1pPr algn="l" fontAlgn="auto">
              <a:spcBef>
                <a:spcPts val="0"/>
              </a:spcBef>
              <a:spcAft>
                <a:spcPts val="0"/>
              </a:spcAft>
              <a:defRPr sz="700">
                <a:solidFill>
                  <a:schemeClr val="tx1"/>
                </a:solidFill>
                <a:latin typeface="+mn-lt"/>
                <a:ea typeface="+mn-ea"/>
                <a:cs typeface="+mn-cs"/>
              </a:defRPr>
            </a:lvl1pPr>
          </a:lstStyle>
          <a:p>
            <a:pPr>
              <a:defRPr/>
            </a:pPr>
            <a:fld id="{E9159B8D-6211-4428-991B-0D079E0B7725}" type="datetime1">
              <a:rPr lang="sv-SE" smtClean="0">
                <a:solidFill>
                  <a:prstClr val="black"/>
                </a:solidFill>
              </a:rPr>
              <a:pPr>
                <a:defRPr/>
              </a:pPr>
              <a:t>2023-11-23</a:t>
            </a:fld>
            <a:endParaRPr lang="sv-SE" dirty="0">
              <a:solidFill>
                <a:prstClr val="black"/>
              </a:solidFill>
            </a:endParaRPr>
          </a:p>
        </p:txBody>
      </p:sp>
      <p:sp>
        <p:nvSpPr>
          <p:cNvPr id="5" name="Platshållare för sidfot 4"/>
          <p:cNvSpPr>
            <a:spLocks noGrp="1"/>
          </p:cNvSpPr>
          <p:nvPr>
            <p:ph type="ftr" sz="quarter" idx="3"/>
          </p:nvPr>
        </p:nvSpPr>
        <p:spPr>
          <a:xfrm>
            <a:off x="1514475" y="6457950"/>
            <a:ext cx="6119813" cy="261938"/>
          </a:xfrm>
          <a:prstGeom prst="rect">
            <a:avLst/>
          </a:prstGeom>
        </p:spPr>
        <p:txBody>
          <a:bodyPr vert="horz" lIns="91440" tIns="45720" rIns="91440" bIns="45720" rtlCol="0" anchor="ctr"/>
          <a:lstStyle>
            <a:lvl1pPr algn="l" fontAlgn="auto">
              <a:spcBef>
                <a:spcPts val="0"/>
              </a:spcBef>
              <a:spcAft>
                <a:spcPts val="0"/>
              </a:spcAft>
              <a:defRPr sz="700">
                <a:solidFill>
                  <a:schemeClr val="tx1"/>
                </a:solidFill>
                <a:latin typeface="+mn-lt"/>
                <a:ea typeface="+mn-ea"/>
                <a:cs typeface="+mn-cs"/>
              </a:defRPr>
            </a:lvl1pPr>
          </a:lstStyle>
          <a:p>
            <a:pPr>
              <a:defRPr/>
            </a:pPr>
            <a:r>
              <a:rPr lang="sv-SE">
                <a:solidFill>
                  <a:prstClr val="black"/>
                </a:solidFill>
              </a:rPr>
              <a:t>Seko Postens turné</a:t>
            </a:r>
          </a:p>
        </p:txBody>
      </p:sp>
      <p:sp>
        <p:nvSpPr>
          <p:cNvPr id="6" name="Platshållare för bildnummer 5"/>
          <p:cNvSpPr>
            <a:spLocks noGrp="1"/>
          </p:cNvSpPr>
          <p:nvPr>
            <p:ph type="sldNum" sz="quarter" idx="4"/>
          </p:nvPr>
        </p:nvSpPr>
        <p:spPr>
          <a:xfrm>
            <a:off x="7818438" y="6457950"/>
            <a:ext cx="868362" cy="261938"/>
          </a:xfrm>
          <a:prstGeom prst="rect">
            <a:avLst/>
          </a:prstGeom>
        </p:spPr>
        <p:txBody>
          <a:bodyPr vert="horz" lIns="91440" tIns="45720" rIns="91440" bIns="45720" rtlCol="0" anchor="ctr"/>
          <a:lstStyle>
            <a:lvl1pPr algn="r" fontAlgn="auto">
              <a:spcBef>
                <a:spcPts val="0"/>
              </a:spcBef>
              <a:spcAft>
                <a:spcPts val="0"/>
              </a:spcAft>
              <a:defRPr sz="700">
                <a:solidFill>
                  <a:schemeClr val="tx1"/>
                </a:solidFill>
                <a:latin typeface="+mn-lt"/>
                <a:ea typeface="+mn-ea"/>
                <a:cs typeface="+mn-cs"/>
              </a:defRPr>
            </a:lvl1pPr>
          </a:lstStyle>
          <a:p>
            <a:pPr>
              <a:defRPr/>
            </a:pPr>
            <a:fld id="{2C554611-D633-4DE7-94C3-3E6EF3314944}" type="slidenum">
              <a:rPr lang="sv-SE">
                <a:solidFill>
                  <a:prstClr val="black"/>
                </a:solidFill>
              </a:rPr>
              <a:pPr>
                <a:defRPr/>
              </a:pPr>
              <a:t>‹#›</a:t>
            </a:fld>
            <a:endParaRPr lang="sv-SE">
              <a:solidFill>
                <a:prstClr val="black"/>
              </a:solidFill>
            </a:endParaRP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10" r:id="rId12"/>
  </p:sldLayoutIdLst>
  <p:transition/>
  <p:hf hdr="0"/>
  <p:txStyles>
    <p:titleStyle>
      <a:lvl1pPr algn="l" defTabSz="457200" rtl="0" eaLnBrk="0" fontAlgn="base" hangingPunct="0">
        <a:lnSpc>
          <a:spcPts val="3200"/>
        </a:lnSpc>
        <a:spcBef>
          <a:spcPct val="0"/>
        </a:spcBef>
        <a:spcAft>
          <a:spcPct val="0"/>
        </a:spcAft>
        <a:defRPr sz="3600" b="1" kern="1200">
          <a:solidFill>
            <a:schemeClr val="tx1"/>
          </a:solidFill>
          <a:latin typeface="+mj-lt"/>
          <a:ea typeface="ヒラギノ角ゴ Pro W3" charset="0"/>
          <a:cs typeface="ヒラギノ角ゴ Pro W3" charset="0"/>
        </a:defRPr>
      </a:lvl1pPr>
      <a:lvl2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2pPr>
      <a:lvl3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3pPr>
      <a:lvl4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4pPr>
      <a:lvl5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5pPr>
      <a:lvl6pPr marL="4572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6pPr>
      <a:lvl7pPr marL="9144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7pPr>
      <a:lvl8pPr marL="13716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8pPr>
      <a:lvl9pPr marL="18288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9pPr>
    </p:titleStyle>
    <p:bodyStyle>
      <a:lvl1pPr marL="176213" indent="-176213" algn="l" defTabSz="457200" rtl="0" eaLnBrk="0" fontAlgn="base" hangingPunct="0">
        <a:lnSpc>
          <a:spcPts val="2600"/>
        </a:lnSpc>
        <a:spcBef>
          <a:spcPct val="0"/>
        </a:spcBef>
        <a:spcAft>
          <a:spcPts val="600"/>
        </a:spcAft>
        <a:buClr>
          <a:srgbClr val="CC3333"/>
        </a:buClr>
        <a:buFont typeface="Arial" charset="0"/>
        <a:buChar char="•"/>
        <a:defRPr sz="2400" kern="1200">
          <a:solidFill>
            <a:schemeClr val="tx1"/>
          </a:solidFill>
          <a:latin typeface="+mn-lt"/>
          <a:ea typeface="ヒラギノ角ゴ Pro W3" charset="0"/>
          <a:cs typeface="ヒラギノ角ゴ Pro W3" charset="0"/>
        </a:defRPr>
      </a:lvl1pPr>
      <a:lvl2pPr marL="360363" indent="-184150" algn="l" defTabSz="457200" rtl="0" eaLnBrk="0" fontAlgn="base" hangingPunct="0">
        <a:spcBef>
          <a:spcPct val="20000"/>
        </a:spcBef>
        <a:spcAft>
          <a:spcPct val="0"/>
        </a:spcAft>
        <a:buClr>
          <a:srgbClr val="CC3333"/>
        </a:buClr>
        <a:buFont typeface="Arial" charset="0"/>
        <a:buChar char="–"/>
        <a:defRPr sz="1600" kern="1200">
          <a:solidFill>
            <a:schemeClr val="tx1"/>
          </a:solidFill>
          <a:latin typeface="+mn-lt"/>
          <a:ea typeface="ヒラギノ角ゴ Pro W3" charset="0"/>
          <a:cs typeface="ヒラギノ角ゴ Pro W3" charset="0"/>
        </a:defRPr>
      </a:lvl2pPr>
      <a:lvl3pPr marL="360363" indent="-184150" algn="l" defTabSz="457200" rtl="0" eaLnBrk="0" fontAlgn="base" hangingPunct="0">
        <a:lnSpc>
          <a:spcPts val="2200"/>
        </a:lnSpc>
        <a:spcBef>
          <a:spcPct val="0"/>
        </a:spcBef>
        <a:spcAft>
          <a:spcPts val="600"/>
        </a:spcAft>
        <a:buClr>
          <a:srgbClr val="CC3333"/>
        </a:buClr>
        <a:buFont typeface="Arial" charset="0"/>
        <a:buChar char="•"/>
        <a:defRPr sz="2000" kern="1200">
          <a:solidFill>
            <a:schemeClr val="tx1"/>
          </a:solidFill>
          <a:latin typeface="+mn-lt"/>
          <a:ea typeface="ヒラギノ角ゴ Pro W3" charset="0"/>
          <a:cs typeface="ヒラギノ角ゴ Pro W3" charset="0"/>
        </a:defRPr>
      </a:lvl3pPr>
      <a:lvl4pPr marL="534988" indent="-174625" algn="l" defTabSz="457200" rtl="0" eaLnBrk="0" fontAlgn="base" hangingPunct="0">
        <a:lnSpc>
          <a:spcPts val="2000"/>
        </a:lnSpc>
        <a:spcBef>
          <a:spcPct val="0"/>
        </a:spcBef>
        <a:spcAft>
          <a:spcPts val="600"/>
        </a:spcAft>
        <a:buClr>
          <a:srgbClr val="CC3333"/>
        </a:buClr>
        <a:buFont typeface="Arial" charset="0"/>
        <a:buChar char="•"/>
        <a:defRPr sz="2000" kern="1200">
          <a:solidFill>
            <a:schemeClr val="tx1"/>
          </a:solidFill>
          <a:latin typeface="+mn-lt"/>
          <a:ea typeface="ヒラギノ角ゴ Pro W3" charset="0"/>
          <a:cs typeface="ヒラギノ角ゴ Pro W3" charset="0"/>
        </a:defRPr>
      </a:lvl4pPr>
      <a:lvl5pPr marL="719138" indent="-184150" algn="l" defTabSz="457200" rtl="0" eaLnBrk="0" fontAlgn="base" hangingPunct="0">
        <a:lnSpc>
          <a:spcPts val="1800"/>
        </a:lnSpc>
        <a:spcBef>
          <a:spcPct val="0"/>
        </a:spcBef>
        <a:spcAft>
          <a:spcPts val="600"/>
        </a:spcAft>
        <a:buClr>
          <a:srgbClr val="CC3333"/>
        </a:buClr>
        <a:buFont typeface="Arial" charset="0"/>
        <a:buChar char="•"/>
        <a:defRPr sz="1600" kern="1200">
          <a:solidFill>
            <a:schemeClr val="tx1"/>
          </a:solidFill>
          <a:latin typeface="+mn-lt"/>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641350" y="1004888"/>
            <a:ext cx="80454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a:t>Klicka här för att ändra format</a:t>
            </a:r>
          </a:p>
        </p:txBody>
      </p:sp>
      <p:sp>
        <p:nvSpPr>
          <p:cNvPr id="1027" name="Platshållare för text 2"/>
          <p:cNvSpPr>
            <a:spLocks noGrp="1"/>
          </p:cNvSpPr>
          <p:nvPr>
            <p:ph type="body" idx="1"/>
          </p:nvPr>
        </p:nvSpPr>
        <p:spPr bwMode="auto">
          <a:xfrm>
            <a:off x="641350" y="2332038"/>
            <a:ext cx="8045450" cy="3851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2"/>
            <a:r>
              <a:rPr lang="sv-SE"/>
              <a:t>Nivå två</a:t>
            </a:r>
          </a:p>
          <a:p>
            <a:pPr lvl="3"/>
            <a:r>
              <a:rPr lang="sv-SE"/>
              <a:t>Nivå tre</a:t>
            </a:r>
          </a:p>
          <a:p>
            <a:pPr lvl="4"/>
            <a:r>
              <a:rPr lang="sv-SE"/>
              <a:t>Nivå fyra</a:t>
            </a:r>
          </a:p>
        </p:txBody>
      </p:sp>
      <p:sp>
        <p:nvSpPr>
          <p:cNvPr id="4" name="Platshållare för datum 3"/>
          <p:cNvSpPr>
            <a:spLocks noGrp="1"/>
          </p:cNvSpPr>
          <p:nvPr>
            <p:ph type="dt" sz="half" idx="2"/>
          </p:nvPr>
        </p:nvSpPr>
        <p:spPr>
          <a:xfrm>
            <a:off x="457200" y="6457950"/>
            <a:ext cx="874713" cy="261938"/>
          </a:xfrm>
          <a:prstGeom prst="rect">
            <a:avLst/>
          </a:prstGeom>
        </p:spPr>
        <p:txBody>
          <a:bodyPr vert="horz" lIns="91440" tIns="45720" rIns="91440" bIns="45720" rtlCol="0" anchor="ctr"/>
          <a:lstStyle>
            <a:lvl1pPr algn="l" fontAlgn="auto">
              <a:spcBef>
                <a:spcPts val="0"/>
              </a:spcBef>
              <a:spcAft>
                <a:spcPts val="0"/>
              </a:spcAft>
              <a:defRPr sz="700">
                <a:solidFill>
                  <a:schemeClr val="tx1"/>
                </a:solidFill>
                <a:latin typeface="+mn-lt"/>
                <a:ea typeface="+mn-ea"/>
                <a:cs typeface="+mn-cs"/>
              </a:defRPr>
            </a:lvl1pPr>
          </a:lstStyle>
          <a:p>
            <a:pPr>
              <a:defRPr/>
            </a:pPr>
            <a:fld id="{E9159B8D-6211-4428-991B-0D079E0B7725}" type="datetime1">
              <a:rPr lang="sv-SE" smtClean="0">
                <a:solidFill>
                  <a:prstClr val="black"/>
                </a:solidFill>
              </a:rPr>
              <a:pPr>
                <a:defRPr/>
              </a:pPr>
              <a:t>2023-11-23</a:t>
            </a:fld>
            <a:endParaRPr lang="sv-SE" dirty="0">
              <a:solidFill>
                <a:prstClr val="black"/>
              </a:solidFill>
            </a:endParaRPr>
          </a:p>
        </p:txBody>
      </p:sp>
      <p:sp>
        <p:nvSpPr>
          <p:cNvPr id="5" name="Platshållare för sidfot 4"/>
          <p:cNvSpPr>
            <a:spLocks noGrp="1"/>
          </p:cNvSpPr>
          <p:nvPr>
            <p:ph type="ftr" sz="quarter" idx="3"/>
          </p:nvPr>
        </p:nvSpPr>
        <p:spPr>
          <a:xfrm>
            <a:off x="1514475" y="6457950"/>
            <a:ext cx="6119813" cy="261938"/>
          </a:xfrm>
          <a:prstGeom prst="rect">
            <a:avLst/>
          </a:prstGeom>
        </p:spPr>
        <p:txBody>
          <a:bodyPr vert="horz" lIns="91440" tIns="45720" rIns="91440" bIns="45720" rtlCol="0" anchor="ctr"/>
          <a:lstStyle>
            <a:lvl1pPr algn="l" fontAlgn="auto">
              <a:spcBef>
                <a:spcPts val="0"/>
              </a:spcBef>
              <a:spcAft>
                <a:spcPts val="0"/>
              </a:spcAft>
              <a:defRPr sz="700">
                <a:solidFill>
                  <a:schemeClr val="tx1"/>
                </a:solidFill>
                <a:latin typeface="+mn-lt"/>
                <a:ea typeface="+mn-ea"/>
                <a:cs typeface="+mn-cs"/>
              </a:defRPr>
            </a:lvl1pPr>
          </a:lstStyle>
          <a:p>
            <a:pPr>
              <a:defRPr/>
            </a:pPr>
            <a:r>
              <a:rPr lang="sv-SE">
                <a:solidFill>
                  <a:prstClr val="black"/>
                </a:solidFill>
              </a:rPr>
              <a:t>Seko Postens turné</a:t>
            </a:r>
          </a:p>
        </p:txBody>
      </p:sp>
      <p:sp>
        <p:nvSpPr>
          <p:cNvPr id="6" name="Platshållare för bildnummer 5"/>
          <p:cNvSpPr>
            <a:spLocks noGrp="1"/>
          </p:cNvSpPr>
          <p:nvPr>
            <p:ph type="sldNum" sz="quarter" idx="4"/>
          </p:nvPr>
        </p:nvSpPr>
        <p:spPr>
          <a:xfrm>
            <a:off x="7818438" y="6457950"/>
            <a:ext cx="868362" cy="261938"/>
          </a:xfrm>
          <a:prstGeom prst="rect">
            <a:avLst/>
          </a:prstGeom>
        </p:spPr>
        <p:txBody>
          <a:bodyPr vert="horz" lIns="91440" tIns="45720" rIns="91440" bIns="45720" rtlCol="0" anchor="ctr"/>
          <a:lstStyle>
            <a:lvl1pPr algn="r" fontAlgn="auto">
              <a:spcBef>
                <a:spcPts val="0"/>
              </a:spcBef>
              <a:spcAft>
                <a:spcPts val="0"/>
              </a:spcAft>
              <a:defRPr sz="700">
                <a:solidFill>
                  <a:schemeClr val="tx1"/>
                </a:solidFill>
                <a:latin typeface="+mn-lt"/>
                <a:ea typeface="+mn-ea"/>
                <a:cs typeface="+mn-cs"/>
              </a:defRPr>
            </a:lvl1pPr>
          </a:lstStyle>
          <a:p>
            <a:pPr>
              <a:defRPr/>
            </a:pPr>
            <a:fld id="{2C554611-D633-4DE7-94C3-3E6EF3314944}" type="slidenum">
              <a:rPr lang="sv-SE">
                <a:solidFill>
                  <a:prstClr val="black"/>
                </a:solidFill>
              </a:rPr>
              <a:pPr>
                <a:defRPr/>
              </a:pPr>
              <a:t>‹#›</a:t>
            </a:fld>
            <a:endParaRPr lang="sv-SE">
              <a:solidFill>
                <a:prstClr val="black"/>
              </a:solidFill>
            </a:endParaRPr>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transition/>
  <p:hf hdr="0"/>
  <p:txStyles>
    <p:titleStyle>
      <a:lvl1pPr algn="l" defTabSz="457200" rtl="0" eaLnBrk="0" fontAlgn="base" hangingPunct="0">
        <a:lnSpc>
          <a:spcPts val="3200"/>
        </a:lnSpc>
        <a:spcBef>
          <a:spcPct val="0"/>
        </a:spcBef>
        <a:spcAft>
          <a:spcPct val="0"/>
        </a:spcAft>
        <a:defRPr sz="3600" b="1" kern="1200">
          <a:solidFill>
            <a:schemeClr val="tx1"/>
          </a:solidFill>
          <a:latin typeface="+mj-lt"/>
          <a:ea typeface="ヒラギノ角ゴ Pro W3" charset="0"/>
          <a:cs typeface="ヒラギノ角ゴ Pro W3" charset="0"/>
        </a:defRPr>
      </a:lvl1pPr>
      <a:lvl2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2pPr>
      <a:lvl3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3pPr>
      <a:lvl4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4pPr>
      <a:lvl5pPr algn="l" defTabSz="457200" rtl="0" eaLnBrk="0" fontAlgn="base" hangingPunct="0">
        <a:lnSpc>
          <a:spcPts val="3200"/>
        </a:lnSpc>
        <a:spcBef>
          <a:spcPct val="0"/>
        </a:spcBef>
        <a:spcAft>
          <a:spcPct val="0"/>
        </a:spcAft>
        <a:defRPr sz="3600" b="1">
          <a:solidFill>
            <a:schemeClr val="tx1"/>
          </a:solidFill>
          <a:latin typeface="Calibri" charset="0"/>
          <a:ea typeface="ヒラギノ角ゴ Pro W3" charset="0"/>
          <a:cs typeface="ヒラギノ角ゴ Pro W3" charset="0"/>
        </a:defRPr>
      </a:lvl5pPr>
      <a:lvl6pPr marL="4572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6pPr>
      <a:lvl7pPr marL="9144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7pPr>
      <a:lvl8pPr marL="13716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8pPr>
      <a:lvl9pPr marL="1828800" algn="l" defTabSz="457200" rtl="0" eaLnBrk="1" fontAlgn="base" hangingPunct="1">
        <a:lnSpc>
          <a:spcPts val="3200"/>
        </a:lnSpc>
        <a:spcBef>
          <a:spcPct val="0"/>
        </a:spcBef>
        <a:spcAft>
          <a:spcPct val="0"/>
        </a:spcAft>
        <a:defRPr sz="3200" b="1">
          <a:solidFill>
            <a:schemeClr val="tx1"/>
          </a:solidFill>
          <a:latin typeface="Calibri" charset="0"/>
          <a:ea typeface="ヒラギノ角ゴ Pro W3" charset="0"/>
          <a:cs typeface="ヒラギノ角ゴ Pro W3" charset="0"/>
        </a:defRPr>
      </a:lvl9pPr>
    </p:titleStyle>
    <p:bodyStyle>
      <a:lvl1pPr marL="176213" indent="-176213" algn="l" defTabSz="457200" rtl="0" eaLnBrk="0" fontAlgn="base" hangingPunct="0">
        <a:lnSpc>
          <a:spcPts val="2600"/>
        </a:lnSpc>
        <a:spcBef>
          <a:spcPct val="0"/>
        </a:spcBef>
        <a:spcAft>
          <a:spcPts val="600"/>
        </a:spcAft>
        <a:buClr>
          <a:srgbClr val="CC3333"/>
        </a:buClr>
        <a:buFont typeface="Arial" charset="0"/>
        <a:buChar char="•"/>
        <a:defRPr sz="2400" kern="1200">
          <a:solidFill>
            <a:schemeClr val="tx1"/>
          </a:solidFill>
          <a:latin typeface="+mn-lt"/>
          <a:ea typeface="ヒラギノ角ゴ Pro W3" charset="0"/>
          <a:cs typeface="ヒラギノ角ゴ Pro W3" charset="0"/>
        </a:defRPr>
      </a:lvl1pPr>
      <a:lvl2pPr marL="360363" indent="-184150" algn="l" defTabSz="457200" rtl="0" eaLnBrk="0" fontAlgn="base" hangingPunct="0">
        <a:spcBef>
          <a:spcPct val="20000"/>
        </a:spcBef>
        <a:spcAft>
          <a:spcPct val="0"/>
        </a:spcAft>
        <a:buClr>
          <a:srgbClr val="CC3333"/>
        </a:buClr>
        <a:buFont typeface="Arial" charset="0"/>
        <a:buChar char="–"/>
        <a:defRPr sz="1600" kern="1200">
          <a:solidFill>
            <a:schemeClr val="tx1"/>
          </a:solidFill>
          <a:latin typeface="+mn-lt"/>
          <a:ea typeface="ヒラギノ角ゴ Pro W3" charset="0"/>
          <a:cs typeface="ヒラギノ角ゴ Pro W3" charset="0"/>
        </a:defRPr>
      </a:lvl2pPr>
      <a:lvl3pPr marL="360363" indent="-184150" algn="l" defTabSz="457200" rtl="0" eaLnBrk="0" fontAlgn="base" hangingPunct="0">
        <a:lnSpc>
          <a:spcPts val="2200"/>
        </a:lnSpc>
        <a:spcBef>
          <a:spcPct val="0"/>
        </a:spcBef>
        <a:spcAft>
          <a:spcPts val="600"/>
        </a:spcAft>
        <a:buClr>
          <a:srgbClr val="CC3333"/>
        </a:buClr>
        <a:buFont typeface="Arial" charset="0"/>
        <a:buChar char="•"/>
        <a:defRPr sz="2000" kern="1200">
          <a:solidFill>
            <a:schemeClr val="tx1"/>
          </a:solidFill>
          <a:latin typeface="+mn-lt"/>
          <a:ea typeface="ヒラギノ角ゴ Pro W3" charset="0"/>
          <a:cs typeface="ヒラギノ角ゴ Pro W3" charset="0"/>
        </a:defRPr>
      </a:lvl3pPr>
      <a:lvl4pPr marL="534988" indent="-174625" algn="l" defTabSz="457200" rtl="0" eaLnBrk="0" fontAlgn="base" hangingPunct="0">
        <a:lnSpc>
          <a:spcPts val="2000"/>
        </a:lnSpc>
        <a:spcBef>
          <a:spcPct val="0"/>
        </a:spcBef>
        <a:spcAft>
          <a:spcPts val="600"/>
        </a:spcAft>
        <a:buClr>
          <a:srgbClr val="CC3333"/>
        </a:buClr>
        <a:buFont typeface="Arial" charset="0"/>
        <a:buChar char="•"/>
        <a:defRPr sz="2000" kern="1200">
          <a:solidFill>
            <a:schemeClr val="tx1"/>
          </a:solidFill>
          <a:latin typeface="+mn-lt"/>
          <a:ea typeface="ヒラギノ角ゴ Pro W3" charset="0"/>
          <a:cs typeface="ヒラギノ角ゴ Pro W3" charset="0"/>
        </a:defRPr>
      </a:lvl4pPr>
      <a:lvl5pPr marL="719138" indent="-184150" algn="l" defTabSz="457200" rtl="0" eaLnBrk="0" fontAlgn="base" hangingPunct="0">
        <a:lnSpc>
          <a:spcPts val="1800"/>
        </a:lnSpc>
        <a:spcBef>
          <a:spcPct val="0"/>
        </a:spcBef>
        <a:spcAft>
          <a:spcPts val="600"/>
        </a:spcAft>
        <a:buClr>
          <a:srgbClr val="CC3333"/>
        </a:buClr>
        <a:buFont typeface="Arial" charset="0"/>
        <a:buChar char="•"/>
        <a:defRPr sz="1600" kern="1200">
          <a:solidFill>
            <a:schemeClr val="tx1"/>
          </a:solidFill>
          <a:latin typeface="+mn-lt"/>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hyperlink" Target="http://www.lo.se/start/facket_forsakrar/avtalspension/" TargetMode="External"/><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Har något land gått om Sverige i organisationsgrad?</a:t>
            </a:r>
          </a:p>
        </p:txBody>
      </p:sp>
      <p:sp>
        <p:nvSpPr>
          <p:cNvPr id="3" name="Platshållare för innehåll 2"/>
          <p:cNvSpPr>
            <a:spLocks noGrp="1"/>
          </p:cNvSpPr>
          <p:nvPr>
            <p:ph idx="1"/>
          </p:nvPr>
        </p:nvSpPr>
        <p:spPr>
          <a:xfrm>
            <a:off x="641350" y="2332038"/>
            <a:ext cx="8045450" cy="3860215"/>
          </a:xfrm>
        </p:spPr>
        <p:txBody>
          <a:bodyPr/>
          <a:lstStyle/>
          <a:p>
            <a:r>
              <a:rPr lang="sv-SE" dirty="0"/>
              <a:t>Nej, Sverige har fortfarande världens högsta organisationsgrad 69%. </a:t>
            </a:r>
          </a:p>
          <a:p>
            <a:endParaRPr lang="sv-SE" dirty="0"/>
          </a:p>
          <a:p>
            <a:r>
              <a:rPr lang="sv-SE" dirty="0"/>
              <a:t>Finland och Danmark ligger strax efter.</a:t>
            </a:r>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1</a:t>
            </a:fld>
            <a:endParaRPr lang="sv-S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ubrik 16"/>
          <p:cNvSpPr>
            <a:spLocks noGrp="1"/>
          </p:cNvSpPr>
          <p:nvPr>
            <p:ph type="title"/>
          </p:nvPr>
        </p:nvSpPr>
        <p:spPr>
          <a:xfrm>
            <a:off x="641350" y="802105"/>
            <a:ext cx="8045450" cy="1122949"/>
          </a:xfrm>
        </p:spPr>
        <p:txBody>
          <a:bodyPr/>
          <a:lstStyle/>
          <a:p>
            <a:pPr eaLnBrk="1" hangingPunct="1"/>
            <a:r>
              <a:rPr lang="sv-SE" dirty="0">
                <a:latin typeface="Calibri" charset="0"/>
              </a:rPr>
              <a:t>Varför är ett kollektivavtal så viktigt?</a:t>
            </a:r>
          </a:p>
        </p:txBody>
      </p:sp>
      <p:sp>
        <p:nvSpPr>
          <p:cNvPr id="3" name="Platshållare för innehåll 2"/>
          <p:cNvSpPr>
            <a:spLocks noGrp="1"/>
          </p:cNvSpPr>
          <p:nvPr>
            <p:ph idx="1"/>
          </p:nvPr>
        </p:nvSpPr>
        <p:spPr>
          <a:xfrm>
            <a:off x="641350" y="1668379"/>
            <a:ext cx="8045450" cy="4514935"/>
          </a:xfrm>
        </p:spPr>
        <p:txBody>
          <a:bodyPr/>
          <a:lstStyle/>
          <a:p>
            <a:r>
              <a:rPr lang="sv-SE" sz="2200" dirty="0">
                <a:latin typeface="Calibri" pitchFamily="34" charset="0"/>
              </a:rPr>
              <a:t>Genom att tillsammans ställa krav har vi fått till en överenskommelse med arbetsgivaren, rättigheter och högre löner.</a:t>
            </a:r>
          </a:p>
          <a:p>
            <a:endParaRPr lang="sv-SE" sz="2200" dirty="0">
              <a:latin typeface="Calibri" pitchFamily="34" charset="0"/>
            </a:endParaRPr>
          </a:p>
          <a:p>
            <a:r>
              <a:rPr lang="sv-SE" sz="2200" dirty="0">
                <a:latin typeface="Calibri" pitchFamily="34" charset="0"/>
              </a:rPr>
              <a:t>Kollektivavtalen har genom tiderna blivit ”något tjockare” – vi har fler rättigheter. Under avtalsperioden gäller fredsplikt, men utan strejkrätten inga avtal.</a:t>
            </a:r>
          </a:p>
          <a:p>
            <a:pPr marL="0" indent="0">
              <a:buNone/>
            </a:pPr>
            <a:endParaRPr lang="sv-SE" sz="2200" dirty="0">
              <a:latin typeface="Calibri" pitchFamily="34" charset="0"/>
            </a:endParaRPr>
          </a:p>
          <a:p>
            <a:r>
              <a:rPr lang="sv-SE" sz="2200" dirty="0">
                <a:latin typeface="Calibri" pitchFamily="34" charset="0"/>
              </a:rPr>
              <a:t>Grunden är dock fortfarande att vi som löntagare lovar att jobba i utbyte mot att vi får ett antal rättigheter. </a:t>
            </a:r>
          </a:p>
          <a:p>
            <a:pPr>
              <a:buNone/>
            </a:pPr>
            <a:endParaRPr lang="sv-SE" sz="2200" dirty="0">
              <a:latin typeface="Calibri" pitchFamily="34" charset="0"/>
            </a:endParaRPr>
          </a:p>
          <a:p>
            <a:r>
              <a:rPr lang="sv-SE" sz="2200" dirty="0">
                <a:latin typeface="Calibri" pitchFamily="34" charset="0"/>
              </a:rPr>
              <a:t>Och att hålla ihop är precis lika viktigt nu som förr.</a:t>
            </a:r>
          </a:p>
          <a:p>
            <a:endParaRPr lang="sv-SE" dirty="0"/>
          </a:p>
          <a:p>
            <a:pPr marL="0" indent="0">
              <a:buNone/>
            </a:pPr>
            <a:endParaRPr lang="sv-SE" dirty="0"/>
          </a:p>
          <a:p>
            <a:pPr marL="0" indent="0">
              <a:buNone/>
            </a:pPr>
            <a:endParaRPr lang="sv-SE" dirty="0"/>
          </a:p>
        </p:txBody>
      </p:sp>
      <p:sp>
        <p:nvSpPr>
          <p:cNvPr id="16388" name="Platshållare för sidfot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ヒラギノ角ゴ Pro W3" charset="0"/>
                <a:cs typeface="ヒラギノ角ゴ Pro W3" charset="0"/>
              </a:defRPr>
            </a:lvl1pPr>
            <a:lvl2pPr marL="742950" indent="-285750" eaLnBrk="0" hangingPunct="0">
              <a:defRPr sz="2400">
                <a:solidFill>
                  <a:schemeClr val="tx1"/>
                </a:solidFill>
                <a:latin typeface="Calibri" charset="0"/>
                <a:ea typeface="ヒラギノ角ゴ Pro W3" charset="0"/>
                <a:cs typeface="ヒラギノ角ゴ Pro W3" charset="0"/>
              </a:defRPr>
            </a:lvl2pPr>
            <a:lvl3pPr marL="1143000" indent="-228600" eaLnBrk="0" hangingPunct="0">
              <a:defRPr sz="2400">
                <a:solidFill>
                  <a:schemeClr val="tx1"/>
                </a:solidFill>
                <a:latin typeface="Calibri" charset="0"/>
                <a:ea typeface="ヒラギノ角ゴ Pro W3" charset="0"/>
                <a:cs typeface="ヒラギノ角ゴ Pro W3" charset="0"/>
              </a:defRPr>
            </a:lvl3pPr>
            <a:lvl4pPr marL="1600200" indent="-228600" eaLnBrk="0" hangingPunct="0">
              <a:defRPr sz="2400">
                <a:solidFill>
                  <a:schemeClr val="tx1"/>
                </a:solidFill>
                <a:latin typeface="Calibri" charset="0"/>
                <a:ea typeface="ヒラギノ角ゴ Pro W3" charset="0"/>
                <a:cs typeface="ヒラギノ角ゴ Pro W3" charset="0"/>
              </a:defRPr>
            </a:lvl4pPr>
            <a:lvl5pPr marL="2057400" indent="-228600" eaLnBrk="0" hangingPunct="0">
              <a:defRPr sz="2400">
                <a:solidFill>
                  <a:schemeClr val="tx1"/>
                </a:solidFill>
                <a:latin typeface="Calibri"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9pPr>
          </a:lstStyle>
          <a:p>
            <a:pPr eaLnBrk="1" fontAlgn="base" hangingPunct="1">
              <a:spcBef>
                <a:spcPct val="0"/>
              </a:spcBef>
              <a:spcAft>
                <a:spcPct val="0"/>
              </a:spcAft>
            </a:pPr>
            <a:endParaRPr lang="sv-SE" sz="700"/>
          </a:p>
        </p:txBody>
      </p:sp>
    </p:spTree>
    <p:extLst>
      <p:ext uri="{BB962C8B-B14F-4D97-AF65-F5344CB8AC3E}">
        <p14:creationId xmlns:p14="http://schemas.microsoft.com/office/powerpoint/2010/main" val="120341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latin typeface="Calibri" pitchFamily="34" charset="0"/>
              </a:rPr>
              <a:t>600 rikstäckande kollektivavtal</a:t>
            </a:r>
          </a:p>
        </p:txBody>
      </p:sp>
      <p:sp>
        <p:nvSpPr>
          <p:cNvPr id="3" name="Platshållare för innehåll 2"/>
          <p:cNvSpPr>
            <a:spLocks noGrp="1"/>
          </p:cNvSpPr>
          <p:nvPr>
            <p:ph idx="1"/>
          </p:nvPr>
        </p:nvSpPr>
        <p:spPr/>
        <p:txBody>
          <a:bodyPr/>
          <a:lstStyle/>
          <a:p>
            <a:pPr marL="0" indent="0">
              <a:buNone/>
            </a:pPr>
            <a:r>
              <a:rPr lang="sv-SE" dirty="0">
                <a:latin typeface="Calibri" pitchFamily="34" charset="0"/>
              </a:rPr>
              <a:t>Innehåller regler som är speciella för branscher och/eller företag, men några saker är gemensamma för många avtal:</a:t>
            </a:r>
          </a:p>
          <a:p>
            <a:pPr marL="0" indent="0">
              <a:buNone/>
            </a:pPr>
            <a:endParaRPr lang="sv-SE" dirty="0">
              <a:latin typeface="Calibri" pitchFamily="34" charset="0"/>
            </a:endParaRPr>
          </a:p>
          <a:p>
            <a:r>
              <a:rPr lang="sv-SE" dirty="0">
                <a:latin typeface="Calibri" pitchFamily="34" charset="0"/>
              </a:rPr>
              <a:t>Lön och lönetillägg</a:t>
            </a:r>
          </a:p>
          <a:p>
            <a:r>
              <a:rPr lang="sv-SE" dirty="0">
                <a:latin typeface="Calibri" pitchFamily="34" charset="0"/>
              </a:rPr>
              <a:t>OB</a:t>
            </a:r>
          </a:p>
          <a:p>
            <a:r>
              <a:rPr lang="sv-SE" dirty="0">
                <a:latin typeface="Calibri" pitchFamily="34" charset="0"/>
              </a:rPr>
              <a:t>Regler för arbetstid</a:t>
            </a:r>
          </a:p>
          <a:p>
            <a:r>
              <a:rPr lang="sv-SE" dirty="0">
                <a:latin typeface="Calibri" pitchFamily="34" charset="0"/>
              </a:rPr>
              <a:t>Ledighet och semester</a:t>
            </a:r>
          </a:p>
          <a:p>
            <a:r>
              <a:rPr lang="sv-SE" dirty="0">
                <a:latin typeface="Calibri" pitchFamily="34" charset="0"/>
              </a:rPr>
              <a:t>Semesterlön</a:t>
            </a:r>
          </a:p>
          <a:p>
            <a:r>
              <a:rPr lang="sv-SE" dirty="0">
                <a:latin typeface="Calibri" pitchFamily="34" charset="0"/>
              </a:rPr>
              <a:t>Försäkringar och pension</a:t>
            </a:r>
          </a:p>
          <a:p>
            <a:pPr marL="0" indent="0">
              <a:buNone/>
            </a:pPr>
            <a:endParaRPr lang="sv-SE" dirty="0"/>
          </a:p>
        </p:txBody>
      </p:sp>
      <p:sp>
        <p:nvSpPr>
          <p:cNvPr id="5" name="Platshållare för sidfot 4"/>
          <p:cNvSpPr>
            <a:spLocks noGrp="1"/>
          </p:cNvSpPr>
          <p:nvPr>
            <p:ph type="ftr" sz="quarter" idx="11"/>
          </p:nvPr>
        </p:nvSpPr>
        <p:spPr/>
        <p:txBody>
          <a:bodyPr/>
          <a:lstStyle/>
          <a:p>
            <a:pPr>
              <a:defRPr/>
            </a:pPr>
            <a:endParaRPr lang="sv-SE"/>
          </a:p>
        </p:txBody>
      </p:sp>
    </p:spTree>
    <p:extLst>
      <p:ext uri="{BB962C8B-B14F-4D97-AF65-F5344CB8AC3E}">
        <p14:creationId xmlns:p14="http://schemas.microsoft.com/office/powerpoint/2010/main" val="10484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9CE7D13F-C79F-4D08-A8D0-28A9E4C7D2EE}" type="slidenum">
              <a:rPr lang="sv-SE"/>
              <a:pPr/>
              <a:t>12</a:t>
            </a:fld>
            <a:endParaRPr lang="sv-SE"/>
          </a:p>
        </p:txBody>
      </p:sp>
      <p:sp>
        <p:nvSpPr>
          <p:cNvPr id="93186" name="Rectangle 2"/>
          <p:cNvSpPr>
            <a:spLocks noGrp="1"/>
          </p:cNvSpPr>
          <p:nvPr>
            <p:ph type="title" idx="4294967295"/>
          </p:nvPr>
        </p:nvSpPr>
        <p:spPr/>
        <p:txBody>
          <a:bodyPr/>
          <a:lstStyle/>
          <a:p>
            <a:r>
              <a:rPr lang="sv-SE" dirty="0">
                <a:latin typeface="Calibri" pitchFamily="34" charset="0"/>
                <a:ea typeface="ヒラギノ角ゴ Pro W3"/>
                <a:cs typeface="ヒラギノ角ゴ Pro W3"/>
              </a:rPr>
              <a:t>Vägen till ett avtal</a:t>
            </a:r>
          </a:p>
        </p:txBody>
      </p:sp>
      <p:sp>
        <p:nvSpPr>
          <p:cNvPr id="93187" name="Rectangle 3"/>
          <p:cNvSpPr>
            <a:spLocks noGrp="1"/>
          </p:cNvSpPr>
          <p:nvPr>
            <p:ph type="body" idx="4294967295"/>
          </p:nvPr>
        </p:nvSpPr>
        <p:spPr/>
        <p:txBody>
          <a:bodyPr/>
          <a:lstStyle/>
          <a:p>
            <a:r>
              <a:rPr lang="sv-SE" sz="2400" dirty="0">
                <a:latin typeface="Calibri" pitchFamily="34" charset="0"/>
                <a:ea typeface="ヒラギノ角ゴ Pro W3"/>
                <a:cs typeface="ヒラギノ角ゴ Pro W3"/>
              </a:rPr>
              <a:t>Samordning inom LO</a:t>
            </a:r>
          </a:p>
          <a:p>
            <a:r>
              <a:rPr lang="sv-SE" sz="2400" dirty="0">
                <a:latin typeface="Calibri" pitchFamily="34" charset="0"/>
                <a:ea typeface="ヒラギノ角ゴ Pro W3"/>
                <a:cs typeface="ヒラギノ角ゴ Pro W3"/>
              </a:rPr>
              <a:t>Avtalskonferenser</a:t>
            </a:r>
          </a:p>
          <a:p>
            <a:r>
              <a:rPr lang="sv-SE" dirty="0">
                <a:latin typeface="Calibri" pitchFamily="34" charset="0"/>
                <a:ea typeface="ヒラギノ角ゴ Pro W3"/>
                <a:cs typeface="ヒラギノ角ゴ Pro W3"/>
              </a:rPr>
              <a:t>Medlemsenkät</a:t>
            </a:r>
          </a:p>
          <a:p>
            <a:r>
              <a:rPr lang="sv-SE" sz="2400" dirty="0">
                <a:latin typeface="Calibri" pitchFamily="34" charset="0"/>
                <a:ea typeface="ヒラギノ角ゴ Pro W3"/>
                <a:cs typeface="ヒラギノ角ゴ Pro W3"/>
              </a:rPr>
              <a:t>Medlemsmöten</a:t>
            </a:r>
          </a:p>
          <a:p>
            <a:r>
              <a:rPr lang="sv-SE" sz="2400" dirty="0">
                <a:latin typeface="Calibri" pitchFamily="34" charset="0"/>
                <a:ea typeface="ヒラギノ角ゴ Pro W3"/>
                <a:cs typeface="ヒラギノ角ゴ Pro W3"/>
              </a:rPr>
              <a:t>Beslut om yrkanden</a:t>
            </a:r>
          </a:p>
          <a:p>
            <a:r>
              <a:rPr lang="sv-SE" sz="2400" dirty="0">
                <a:latin typeface="Calibri" pitchFamily="34" charset="0"/>
                <a:ea typeface="ヒラギノ角ゴ Pro W3"/>
                <a:cs typeface="ヒラギノ角ゴ Pro W3"/>
              </a:rPr>
              <a:t>Utse förhandlingsdelegation</a:t>
            </a:r>
          </a:p>
          <a:p>
            <a:r>
              <a:rPr lang="sv-SE" sz="2400" dirty="0">
                <a:latin typeface="Calibri" pitchFamily="34" charset="0"/>
                <a:ea typeface="ヒラギノ角ゴ Pro W3"/>
                <a:cs typeface="ヒラギノ角ゴ Pro W3"/>
              </a:rPr>
              <a:t>Förhandling</a:t>
            </a:r>
          </a:p>
          <a:p>
            <a:r>
              <a:rPr lang="sv-SE" sz="2400" dirty="0">
                <a:latin typeface="Calibri" pitchFamily="34" charset="0"/>
                <a:ea typeface="ヒラギノ角ゴ Pro W3"/>
                <a:cs typeface="ヒラギノ角ゴ Pro W3"/>
              </a:rPr>
              <a:t>Avtal</a:t>
            </a:r>
          </a:p>
          <a:p>
            <a:endParaRPr lang="sv-SE" sz="2400" dirty="0">
              <a:latin typeface="Calibri" pitchFamily="34" charset="0"/>
              <a:ea typeface="ヒラギノ角ゴ Pro W3"/>
              <a:cs typeface="ヒラギノ角ゴ Pro W3"/>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A5670039-B7CA-4B47-B63B-7B40FE945871}" type="slidenum">
              <a:rPr lang="sv-SE"/>
              <a:pPr/>
              <a:t>13</a:t>
            </a:fld>
            <a:endParaRPr lang="sv-SE"/>
          </a:p>
        </p:txBody>
      </p:sp>
      <p:sp>
        <p:nvSpPr>
          <p:cNvPr id="94210" name="Rectangle 2"/>
          <p:cNvSpPr>
            <a:spLocks noGrp="1"/>
          </p:cNvSpPr>
          <p:nvPr>
            <p:ph type="title" idx="4294967295"/>
          </p:nvPr>
        </p:nvSpPr>
        <p:spPr/>
        <p:txBody>
          <a:bodyPr/>
          <a:lstStyle/>
          <a:p>
            <a:r>
              <a:rPr lang="sv-SE">
                <a:latin typeface="Calibri" pitchFamily="34" charset="0"/>
                <a:ea typeface="ヒラギノ角ゴ Pro W3"/>
                <a:cs typeface="ヒラギノ角ゴ Pro W3"/>
              </a:rPr>
              <a:t>Konfliktåtgärder</a:t>
            </a:r>
          </a:p>
        </p:txBody>
      </p:sp>
      <p:sp>
        <p:nvSpPr>
          <p:cNvPr id="94211" name="Rectangle 3"/>
          <p:cNvSpPr>
            <a:spLocks noGrp="1"/>
          </p:cNvSpPr>
          <p:nvPr>
            <p:ph type="body" idx="4294967295"/>
          </p:nvPr>
        </p:nvSpPr>
        <p:spPr/>
        <p:txBody>
          <a:bodyPr/>
          <a:lstStyle/>
          <a:p>
            <a:r>
              <a:rPr lang="sv-SE" sz="2400" dirty="0">
                <a:latin typeface="Calibri" pitchFamily="34" charset="0"/>
                <a:ea typeface="ヒラギノ角ゴ Pro W3"/>
                <a:cs typeface="ヒラギノ角ゴ Pro W3"/>
              </a:rPr>
              <a:t>Avtalslöst tillstånd</a:t>
            </a:r>
          </a:p>
          <a:p>
            <a:r>
              <a:rPr lang="sv-SE" sz="2400" dirty="0">
                <a:latin typeface="Calibri" pitchFamily="34" charset="0"/>
                <a:ea typeface="ヒラギノ角ゴ Pro W3"/>
                <a:cs typeface="ヒラギノ角ゴ Pro W3"/>
              </a:rPr>
              <a:t>Beslutas av förbundsstyrelsen</a:t>
            </a:r>
          </a:p>
          <a:p>
            <a:r>
              <a:rPr lang="sv-SE" sz="2400" dirty="0">
                <a:latin typeface="Calibri" pitchFamily="34" charset="0"/>
                <a:ea typeface="ヒラギノ角ゴ Pro W3"/>
                <a:cs typeface="ヒラギノ角ゴ Pro W3"/>
              </a:rPr>
              <a:t>Varsel</a:t>
            </a:r>
          </a:p>
          <a:p>
            <a:r>
              <a:rPr lang="sv-SE" sz="2400" dirty="0">
                <a:latin typeface="Calibri" pitchFamily="34" charset="0"/>
              </a:rPr>
              <a:t>Medling</a:t>
            </a:r>
            <a:endParaRPr lang="sv-SE" sz="2400" dirty="0">
              <a:latin typeface="Calibri" pitchFamily="34" charset="0"/>
              <a:ea typeface="ヒラギノ角ゴ Pro W3"/>
              <a:cs typeface="ヒラギノ角ゴ Pro W3"/>
            </a:endParaRPr>
          </a:p>
          <a:p>
            <a:r>
              <a:rPr lang="sv-SE" sz="2400" dirty="0">
                <a:latin typeface="Calibri" pitchFamily="34" charset="0"/>
                <a:ea typeface="ヒラギノ角ゴ Pro W3"/>
                <a:cs typeface="ヒラギノ角ゴ Pro W3"/>
              </a:rPr>
              <a:t>Strejk</a:t>
            </a:r>
          </a:p>
          <a:p>
            <a:r>
              <a:rPr lang="sv-SE" sz="2400" dirty="0">
                <a:latin typeface="Calibri" pitchFamily="34" charset="0"/>
                <a:ea typeface="ヒラギノ角ゴ Pro W3"/>
                <a:cs typeface="ヒラギノ角ゴ Pro W3"/>
              </a:rPr>
              <a:t>Blockad</a:t>
            </a:r>
          </a:p>
          <a:p>
            <a:r>
              <a:rPr lang="sv-SE" sz="2400" dirty="0">
                <a:latin typeface="Calibri" pitchFamily="34" charset="0"/>
                <a:ea typeface="ヒラギノ角ゴ Pro W3"/>
                <a:cs typeface="ヒラギノ角ゴ Pro W3"/>
              </a:rPr>
              <a:t>Lockout</a:t>
            </a:r>
          </a:p>
          <a:p>
            <a:r>
              <a:rPr lang="sv-SE" sz="2400" dirty="0">
                <a:latin typeface="Calibri" pitchFamily="34" charset="0"/>
              </a:rPr>
              <a:t>Sympatiåtgärder</a:t>
            </a:r>
          </a:p>
          <a:p>
            <a:r>
              <a:rPr lang="sv-SE" sz="2400" dirty="0">
                <a:latin typeface="Calibri" pitchFamily="34" charset="0"/>
              </a:rPr>
              <a:t>Konfliktersättning</a:t>
            </a:r>
          </a:p>
          <a:p>
            <a:endParaRPr lang="sv-SE" sz="2400" dirty="0">
              <a:latin typeface="Calibri" pitchFamily="34" charset="0"/>
            </a:endParaRPr>
          </a:p>
          <a:p>
            <a:endParaRPr lang="sv-SE" sz="2400" dirty="0">
              <a:latin typeface="Calibri" pitchFamily="34" charset="0"/>
              <a:ea typeface="ヒラギノ角ゴ Pro W3"/>
              <a:cs typeface="ヒラギノ角ゴ Pro W3"/>
            </a:endParaRPr>
          </a:p>
          <a:p>
            <a:endParaRPr lang="sv-SE" sz="2400" dirty="0">
              <a:latin typeface="Calibri" pitchFamily="34" charset="0"/>
              <a:ea typeface="ヒラギノ角ゴ Pro W3"/>
              <a:cs typeface="ヒラギノ角ゴ Pro W3"/>
            </a:endParaRPr>
          </a:p>
          <a:p>
            <a:endParaRPr lang="sv-SE" sz="2400" dirty="0">
              <a:latin typeface="Calibri" pitchFamily="34" charset="0"/>
              <a:ea typeface="ヒラギノ角ゴ Pro W3"/>
              <a:cs typeface="ヒラギノ角ゴ Pro W3"/>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047749" y="1309133"/>
            <a:ext cx="3557501" cy="4193892"/>
          </a:xfrm>
        </p:spPr>
        <p:txBody>
          <a:bodyPr numCol="1" spcCol="324000"/>
          <a:lstStyle/>
          <a:p>
            <a:pPr marL="0" indent="0">
              <a:lnSpc>
                <a:spcPct val="100000"/>
              </a:lnSpc>
              <a:spcBef>
                <a:spcPts val="0"/>
              </a:spcBef>
              <a:buNone/>
            </a:pPr>
            <a:r>
              <a:rPr lang="sv-SE" sz="1600" b="1" dirty="0">
                <a:solidFill>
                  <a:srgbClr val="800000"/>
                </a:solidFill>
              </a:rPr>
              <a:t>Medlem med kollektivavtal</a:t>
            </a:r>
          </a:p>
          <a:p>
            <a:pPr marL="0" indent="0">
              <a:lnSpc>
                <a:spcPct val="100000"/>
              </a:lnSpc>
              <a:spcBef>
                <a:spcPts val="0"/>
              </a:spcBef>
              <a:spcAft>
                <a:spcPts val="0"/>
              </a:spcAft>
              <a:buNone/>
            </a:pPr>
            <a:r>
              <a:rPr lang="sv-SE" sz="1600" dirty="0"/>
              <a:t>1. Kan själv hävda avtalet</a:t>
            </a:r>
          </a:p>
          <a:p>
            <a:pPr marL="0" indent="0">
              <a:lnSpc>
                <a:spcPct val="100000"/>
              </a:lnSpc>
              <a:spcBef>
                <a:spcPts val="0"/>
              </a:spcBef>
              <a:spcAft>
                <a:spcPts val="0"/>
              </a:spcAft>
              <a:buNone/>
            </a:pPr>
            <a:r>
              <a:rPr lang="sv-SE" sz="1600" dirty="0"/>
              <a:t>2. Löneskydd</a:t>
            </a:r>
          </a:p>
          <a:p>
            <a:pPr marL="0" indent="0">
              <a:lnSpc>
                <a:spcPct val="100000"/>
              </a:lnSpc>
              <a:spcBef>
                <a:spcPts val="0"/>
              </a:spcBef>
              <a:spcAft>
                <a:spcPts val="0"/>
              </a:spcAft>
              <a:buNone/>
            </a:pPr>
            <a:r>
              <a:rPr lang="sv-SE" sz="1600" dirty="0"/>
              <a:t>3. </a:t>
            </a:r>
            <a:r>
              <a:rPr lang="sv-SE" sz="1600" dirty="0">
                <a:latin typeface="Calibri" pitchFamily="34" charset="0"/>
              </a:rPr>
              <a:t>Löneökning</a:t>
            </a:r>
          </a:p>
          <a:p>
            <a:pPr marL="0" indent="0">
              <a:lnSpc>
                <a:spcPct val="100000"/>
              </a:lnSpc>
              <a:spcBef>
                <a:spcPts val="0"/>
              </a:spcBef>
              <a:spcAft>
                <a:spcPts val="0"/>
              </a:spcAft>
              <a:buNone/>
            </a:pPr>
            <a:r>
              <a:rPr lang="sv-SE" sz="1600" dirty="0"/>
              <a:t>4. Förhandlingsstöd</a:t>
            </a:r>
          </a:p>
          <a:p>
            <a:pPr marL="0" indent="0">
              <a:lnSpc>
                <a:spcPct val="100000"/>
              </a:lnSpc>
              <a:spcBef>
                <a:spcPts val="0"/>
              </a:spcBef>
              <a:spcAft>
                <a:spcPts val="0"/>
              </a:spcAft>
              <a:buNone/>
            </a:pPr>
            <a:r>
              <a:rPr lang="sv-SE" sz="1600" dirty="0"/>
              <a:t>5. Medbestämmande</a:t>
            </a:r>
          </a:p>
          <a:p>
            <a:pPr marL="0" indent="0">
              <a:lnSpc>
                <a:spcPct val="100000"/>
              </a:lnSpc>
              <a:spcBef>
                <a:spcPts val="0"/>
              </a:spcBef>
              <a:spcAft>
                <a:spcPts val="0"/>
              </a:spcAft>
              <a:buNone/>
            </a:pPr>
            <a:r>
              <a:rPr lang="sv-SE" sz="1600" dirty="0"/>
              <a:t>6. Tolkningsföreträde</a:t>
            </a:r>
          </a:p>
          <a:p>
            <a:pPr marL="0" indent="0">
              <a:lnSpc>
                <a:spcPct val="100000"/>
              </a:lnSpc>
              <a:spcBef>
                <a:spcPts val="0"/>
              </a:spcBef>
              <a:spcAft>
                <a:spcPts val="0"/>
              </a:spcAft>
              <a:buNone/>
            </a:pPr>
            <a:r>
              <a:rPr lang="sv-SE" sz="1600" dirty="0"/>
              <a:t>7. Rättshjälp</a:t>
            </a:r>
          </a:p>
          <a:p>
            <a:pPr marL="0" indent="0">
              <a:lnSpc>
                <a:spcPct val="100000"/>
              </a:lnSpc>
              <a:spcBef>
                <a:spcPts val="0"/>
              </a:spcBef>
              <a:spcAft>
                <a:spcPts val="0"/>
              </a:spcAft>
              <a:buNone/>
            </a:pPr>
            <a:r>
              <a:rPr lang="sv-SE" sz="1600" dirty="0"/>
              <a:t>8. Skadestånd</a:t>
            </a:r>
          </a:p>
          <a:p>
            <a:pPr marL="0" indent="0">
              <a:lnSpc>
                <a:spcPct val="100000"/>
              </a:lnSpc>
              <a:spcBef>
                <a:spcPts val="0"/>
              </a:spcBef>
              <a:spcAft>
                <a:spcPts val="0"/>
              </a:spcAft>
              <a:buNone/>
            </a:pPr>
            <a:r>
              <a:rPr lang="sv-SE" sz="1600" dirty="0"/>
              <a:t>9. Kollektiva försäkringar</a:t>
            </a:r>
          </a:p>
          <a:p>
            <a:pPr marL="0" indent="0">
              <a:lnSpc>
                <a:spcPct val="100000"/>
              </a:lnSpc>
              <a:spcBef>
                <a:spcPts val="0"/>
              </a:spcBef>
              <a:spcAft>
                <a:spcPts val="0"/>
              </a:spcAft>
              <a:buNone/>
            </a:pPr>
            <a:r>
              <a:rPr lang="sv-SE" sz="1600" dirty="0"/>
              <a:t>10. Fackets försäkringar</a:t>
            </a:r>
          </a:p>
          <a:p>
            <a:pPr>
              <a:lnSpc>
                <a:spcPct val="100000"/>
              </a:lnSpc>
              <a:spcBef>
                <a:spcPts val="0"/>
              </a:spcBef>
              <a:spcAft>
                <a:spcPts val="0"/>
              </a:spcAft>
            </a:pPr>
            <a:endParaRPr lang="sv-SE" sz="1600" dirty="0"/>
          </a:p>
        </p:txBody>
      </p:sp>
      <p:sp>
        <p:nvSpPr>
          <p:cNvPr id="16388" name="Platshållare för sidfot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ヒラギノ角ゴ Pro W3" charset="0"/>
                <a:cs typeface="ヒラギノ角ゴ Pro W3" charset="0"/>
              </a:defRPr>
            </a:lvl1pPr>
            <a:lvl2pPr marL="742950" indent="-285750" eaLnBrk="0" hangingPunct="0">
              <a:defRPr sz="2400">
                <a:solidFill>
                  <a:schemeClr val="tx1"/>
                </a:solidFill>
                <a:latin typeface="Calibri" charset="0"/>
                <a:ea typeface="ヒラギノ角ゴ Pro W3" charset="0"/>
                <a:cs typeface="ヒラギノ角ゴ Pro W3" charset="0"/>
              </a:defRPr>
            </a:lvl2pPr>
            <a:lvl3pPr marL="1143000" indent="-228600" eaLnBrk="0" hangingPunct="0">
              <a:defRPr sz="2400">
                <a:solidFill>
                  <a:schemeClr val="tx1"/>
                </a:solidFill>
                <a:latin typeface="Calibri" charset="0"/>
                <a:ea typeface="ヒラギノ角ゴ Pro W3" charset="0"/>
                <a:cs typeface="ヒラギノ角ゴ Pro W3" charset="0"/>
              </a:defRPr>
            </a:lvl3pPr>
            <a:lvl4pPr marL="1600200" indent="-228600" eaLnBrk="0" hangingPunct="0">
              <a:defRPr sz="2400">
                <a:solidFill>
                  <a:schemeClr val="tx1"/>
                </a:solidFill>
                <a:latin typeface="Calibri" charset="0"/>
                <a:ea typeface="ヒラギノ角ゴ Pro W3" charset="0"/>
                <a:cs typeface="ヒラギノ角ゴ Pro W3" charset="0"/>
              </a:defRPr>
            </a:lvl4pPr>
            <a:lvl5pPr marL="2057400" indent="-228600" eaLnBrk="0" hangingPunct="0">
              <a:defRPr sz="2400">
                <a:solidFill>
                  <a:schemeClr val="tx1"/>
                </a:solidFill>
                <a:latin typeface="Calibri"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9pPr>
          </a:lstStyle>
          <a:p>
            <a:pPr eaLnBrk="1" fontAlgn="base" hangingPunct="1">
              <a:spcBef>
                <a:spcPct val="0"/>
              </a:spcBef>
              <a:spcAft>
                <a:spcPct val="0"/>
              </a:spcAft>
            </a:pPr>
            <a:endParaRPr lang="sv-SE" sz="700"/>
          </a:p>
        </p:txBody>
      </p:sp>
      <p:sp>
        <p:nvSpPr>
          <p:cNvPr id="2" name="textruta 1"/>
          <p:cNvSpPr txBox="1"/>
          <p:nvPr/>
        </p:nvSpPr>
        <p:spPr>
          <a:xfrm>
            <a:off x="-2400300" y="939800"/>
            <a:ext cx="184666" cy="369332"/>
          </a:xfrm>
          <a:prstGeom prst="rect">
            <a:avLst/>
          </a:prstGeom>
          <a:noFill/>
        </p:spPr>
        <p:txBody>
          <a:bodyPr wrap="none" rtlCol="0">
            <a:spAutoFit/>
          </a:bodyPr>
          <a:lstStyle/>
          <a:p>
            <a:endParaRPr lang="sv-SE" dirty="0"/>
          </a:p>
        </p:txBody>
      </p:sp>
      <p:sp>
        <p:nvSpPr>
          <p:cNvPr id="5" name="textruta 4"/>
          <p:cNvSpPr txBox="1"/>
          <p:nvPr/>
        </p:nvSpPr>
        <p:spPr>
          <a:xfrm>
            <a:off x="1047750" y="4584226"/>
            <a:ext cx="2705100" cy="1815882"/>
          </a:xfrm>
          <a:prstGeom prst="rect">
            <a:avLst/>
          </a:prstGeom>
          <a:noFill/>
        </p:spPr>
        <p:txBody>
          <a:bodyPr wrap="square" rtlCol="0">
            <a:spAutoFit/>
          </a:bodyPr>
          <a:lstStyle/>
          <a:p>
            <a:pPr marL="0" indent="0">
              <a:lnSpc>
                <a:spcPct val="100000"/>
              </a:lnSpc>
              <a:spcBef>
                <a:spcPts val="0"/>
              </a:spcBef>
              <a:buNone/>
            </a:pPr>
            <a:r>
              <a:rPr lang="sv-SE" sz="1600" b="1" dirty="0">
                <a:solidFill>
                  <a:srgbClr val="800000"/>
                </a:solidFill>
              </a:rPr>
              <a:t>Ej medlem med kollektivavtal</a:t>
            </a:r>
          </a:p>
          <a:p>
            <a:pPr>
              <a:lnSpc>
                <a:spcPct val="100000"/>
              </a:lnSpc>
              <a:spcBef>
                <a:spcPts val="0"/>
              </a:spcBef>
            </a:pPr>
            <a:r>
              <a:rPr lang="sv-SE" sz="1600" dirty="0"/>
              <a:t>9. Kollektivavtalade försäkringar gäller.</a:t>
            </a:r>
          </a:p>
          <a:p>
            <a:pPr marL="0" indent="0">
              <a:lnSpc>
                <a:spcPct val="100000"/>
              </a:lnSpc>
              <a:spcBef>
                <a:spcPts val="0"/>
              </a:spcBef>
              <a:buNone/>
            </a:pPr>
            <a:r>
              <a:rPr lang="sv-SE" sz="1600" i="1" dirty="0"/>
              <a:t>Den oorganiserade har inte rätt till 1, 2, 3, 4, 5, 6, 7, 8, 10.</a:t>
            </a:r>
          </a:p>
          <a:p>
            <a:pPr marL="0" indent="0">
              <a:lnSpc>
                <a:spcPct val="100000"/>
              </a:lnSpc>
              <a:spcBef>
                <a:spcPts val="0"/>
              </a:spcBef>
              <a:buNone/>
            </a:pPr>
            <a:r>
              <a:rPr lang="sv-SE" sz="1600" i="1" dirty="0"/>
              <a:t>Facket kan däremot välja att hävda avtalet.</a:t>
            </a:r>
          </a:p>
        </p:txBody>
      </p:sp>
      <p:sp>
        <p:nvSpPr>
          <p:cNvPr id="8" name="textruta 7"/>
          <p:cNvSpPr txBox="1"/>
          <p:nvPr/>
        </p:nvSpPr>
        <p:spPr>
          <a:xfrm>
            <a:off x="5551489" y="4577639"/>
            <a:ext cx="2641600" cy="1323439"/>
          </a:xfrm>
          <a:prstGeom prst="rect">
            <a:avLst/>
          </a:prstGeom>
          <a:noFill/>
        </p:spPr>
        <p:txBody>
          <a:bodyPr wrap="square" rtlCol="0">
            <a:spAutoFit/>
          </a:bodyPr>
          <a:lstStyle/>
          <a:p>
            <a:pPr marL="0" indent="0">
              <a:lnSpc>
                <a:spcPct val="100000"/>
              </a:lnSpc>
              <a:spcBef>
                <a:spcPts val="0"/>
              </a:spcBef>
              <a:buNone/>
            </a:pPr>
            <a:r>
              <a:rPr lang="sv-SE" sz="1600" b="1" dirty="0">
                <a:solidFill>
                  <a:srgbClr val="800000"/>
                </a:solidFill>
              </a:rPr>
              <a:t>Ej medlem utan kollektivavtal</a:t>
            </a:r>
          </a:p>
          <a:p>
            <a:pPr marL="0" indent="0">
              <a:lnSpc>
                <a:spcPct val="100000"/>
              </a:lnSpc>
              <a:spcBef>
                <a:spcPts val="0"/>
              </a:spcBef>
              <a:buNone/>
            </a:pPr>
            <a:r>
              <a:rPr lang="sv-SE" sz="1600" i="1" dirty="0"/>
              <a:t>Den oorganiserade med en arbetsgivare som inte tecknat kollektivavtal står naken.</a:t>
            </a:r>
          </a:p>
        </p:txBody>
      </p:sp>
      <p:sp>
        <p:nvSpPr>
          <p:cNvPr id="9" name="textruta 8"/>
          <p:cNvSpPr txBox="1"/>
          <p:nvPr/>
        </p:nvSpPr>
        <p:spPr>
          <a:xfrm>
            <a:off x="5551489" y="1334752"/>
            <a:ext cx="2641600" cy="1815882"/>
          </a:xfrm>
          <a:prstGeom prst="rect">
            <a:avLst/>
          </a:prstGeom>
          <a:noFill/>
        </p:spPr>
        <p:txBody>
          <a:bodyPr wrap="square" rtlCol="0">
            <a:spAutoFit/>
          </a:bodyPr>
          <a:lstStyle/>
          <a:p>
            <a:pPr marL="0" indent="0">
              <a:buNone/>
            </a:pPr>
            <a:r>
              <a:rPr lang="sv-SE" sz="1600" b="1" dirty="0">
                <a:solidFill>
                  <a:srgbClr val="800000"/>
                </a:solidFill>
              </a:rPr>
              <a:t>Medlem utan kollektivavtal</a:t>
            </a:r>
          </a:p>
          <a:p>
            <a:pPr marL="0" indent="0">
              <a:buNone/>
            </a:pPr>
            <a:r>
              <a:rPr lang="sv-SE" sz="1600" dirty="0"/>
              <a:t>4. Förhandlingsstöd</a:t>
            </a:r>
          </a:p>
          <a:p>
            <a:pPr marL="0" indent="0">
              <a:buNone/>
            </a:pPr>
            <a:r>
              <a:rPr lang="sv-SE" sz="1600" dirty="0"/>
              <a:t>7. Rättshjälp</a:t>
            </a:r>
          </a:p>
          <a:p>
            <a:pPr marL="0" indent="0">
              <a:buNone/>
            </a:pPr>
            <a:r>
              <a:rPr lang="sv-SE" sz="1600" dirty="0"/>
              <a:t>10. Fackets försäkringar</a:t>
            </a:r>
          </a:p>
          <a:p>
            <a:pPr marL="0" indent="0">
              <a:buNone/>
            </a:pPr>
            <a:r>
              <a:rPr lang="sv-SE" sz="1600" i="1" dirty="0"/>
              <a:t>Men avtalet gäller inte och därför har denna medlem inte rätt till 1, 2, 3, 5, 6, 8, 9.</a:t>
            </a:r>
          </a:p>
        </p:txBody>
      </p:sp>
      <p:cxnSp>
        <p:nvCxnSpPr>
          <p:cNvPr id="7" name="Rak 6"/>
          <p:cNvCxnSpPr/>
          <p:nvPr/>
        </p:nvCxnSpPr>
        <p:spPr>
          <a:xfrm>
            <a:off x="641350" y="4356100"/>
            <a:ext cx="8337550" cy="0"/>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15" name="Rak 14"/>
          <p:cNvCxnSpPr/>
          <p:nvPr/>
        </p:nvCxnSpPr>
        <p:spPr>
          <a:xfrm flipV="1">
            <a:off x="4965700" y="1309132"/>
            <a:ext cx="0" cy="5084389"/>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996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8">
                                            <p:txEl>
                                              <p:pRg st="0" end="0"/>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 Avtalets omfattning</a:t>
            </a:r>
          </a:p>
        </p:txBody>
      </p:sp>
      <p:sp>
        <p:nvSpPr>
          <p:cNvPr id="3" name="Platshållare för innehåll 2"/>
          <p:cNvSpPr>
            <a:spLocks noGrp="1"/>
          </p:cNvSpPr>
          <p:nvPr>
            <p:ph idx="1"/>
          </p:nvPr>
        </p:nvSpPr>
        <p:spPr/>
        <p:txBody>
          <a:bodyPr/>
          <a:lstStyle/>
          <a:p>
            <a:pPr eaLnBrk="1" hangingPunct="1"/>
            <a:r>
              <a:rPr lang="sv-SE" dirty="0"/>
              <a:t>Omfattar alla anställda </a:t>
            </a:r>
          </a:p>
          <a:p>
            <a:pPr eaLnBrk="1" hangingPunct="1"/>
            <a:r>
              <a:rPr lang="sv-SE" dirty="0"/>
              <a:t>Undantag:</a:t>
            </a:r>
          </a:p>
          <a:p>
            <a:pPr eaLnBrk="1" hangingPunct="1"/>
            <a:r>
              <a:rPr lang="sv-SE" dirty="0"/>
              <a:t>Beredskapsarbete</a:t>
            </a:r>
          </a:p>
          <a:p>
            <a:pPr eaLnBrk="1" hangingPunct="1"/>
            <a:r>
              <a:rPr lang="sv-SE" dirty="0"/>
              <a:t>Företagsledande ställning</a:t>
            </a:r>
          </a:p>
          <a:p>
            <a:pPr eaLnBrk="1" hangingPunct="1"/>
            <a:r>
              <a:rPr lang="sv-SE" dirty="0"/>
              <a:t>Praktikanter</a:t>
            </a:r>
          </a:p>
          <a:p>
            <a:pPr eaLnBrk="1" hangingPunct="1"/>
            <a:r>
              <a:rPr lang="sv-SE" dirty="0"/>
              <a:t>Pensionärer</a:t>
            </a:r>
          </a:p>
          <a:p>
            <a:pPr eaLnBrk="1" hangingPunct="1"/>
            <a:endParaRPr lang="sv-SE" dirty="0"/>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15</a:t>
            </a:fld>
            <a:endParaRPr lang="sv-SE"/>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2 Anställning</a:t>
            </a:r>
          </a:p>
        </p:txBody>
      </p:sp>
      <p:sp>
        <p:nvSpPr>
          <p:cNvPr id="3" name="Platshållare för innehåll 2"/>
          <p:cNvSpPr>
            <a:spLocks noGrp="1"/>
          </p:cNvSpPr>
          <p:nvPr>
            <p:ph idx="1"/>
          </p:nvPr>
        </p:nvSpPr>
        <p:spPr/>
        <p:txBody>
          <a:bodyPr/>
          <a:lstStyle/>
          <a:p>
            <a:pPr eaLnBrk="1" hangingPunct="1"/>
            <a:r>
              <a:rPr lang="sv-SE" dirty="0"/>
              <a:t>Anställning tillsvidare</a:t>
            </a:r>
          </a:p>
          <a:p>
            <a:pPr eaLnBrk="1" hangingPunct="1"/>
            <a:r>
              <a:rPr lang="sv-SE" dirty="0"/>
              <a:t>Tidsbegränsad anställning</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16</a:t>
            </a:fld>
            <a:endParaRPr lang="sv-SE"/>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3 Allmänna åligganden</a:t>
            </a:r>
          </a:p>
        </p:txBody>
      </p:sp>
      <p:sp>
        <p:nvSpPr>
          <p:cNvPr id="3" name="Platshållare för innehåll 2"/>
          <p:cNvSpPr>
            <a:spLocks noGrp="1"/>
          </p:cNvSpPr>
          <p:nvPr>
            <p:ph idx="1"/>
          </p:nvPr>
        </p:nvSpPr>
        <p:spPr/>
        <p:txBody>
          <a:bodyPr/>
          <a:lstStyle/>
          <a:p>
            <a:pPr eaLnBrk="1" hangingPunct="1"/>
            <a:r>
              <a:rPr lang="sv-SE" dirty="0"/>
              <a:t>Ömsesidig lojalitet och förtroende </a:t>
            </a:r>
          </a:p>
          <a:p>
            <a:pPr eaLnBrk="1" hangingPunct="1"/>
            <a:r>
              <a:rPr lang="sv-SE" dirty="0"/>
              <a:t>Främja arbetsgivarens intressen </a:t>
            </a:r>
          </a:p>
          <a:p>
            <a:pPr eaLnBrk="1" hangingPunct="1"/>
            <a:r>
              <a:rPr lang="sv-SE" dirty="0"/>
              <a:t>Diskretion i företagets angelägenheter</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17</a:t>
            </a:fld>
            <a:endParaRPr lang="sv-SE"/>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4 Bisyssla</a:t>
            </a:r>
          </a:p>
        </p:txBody>
      </p:sp>
      <p:sp>
        <p:nvSpPr>
          <p:cNvPr id="3" name="Platshållare för innehåll 2"/>
          <p:cNvSpPr>
            <a:spLocks noGrp="1"/>
          </p:cNvSpPr>
          <p:nvPr>
            <p:ph idx="1"/>
          </p:nvPr>
        </p:nvSpPr>
        <p:spPr/>
        <p:txBody>
          <a:bodyPr/>
          <a:lstStyle/>
          <a:p>
            <a:pPr eaLnBrk="1" hangingPunct="1"/>
            <a:r>
              <a:rPr lang="sv-SE" dirty="0"/>
              <a:t>Uppgiftsskyldighet</a:t>
            </a:r>
          </a:p>
          <a:p>
            <a:pPr eaLnBrk="1" hangingPunct="1"/>
            <a:r>
              <a:rPr lang="sv-SE" dirty="0"/>
              <a:t>Konkurrensbisyssla</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18</a:t>
            </a:fld>
            <a:endParaRPr lang="sv-SE"/>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5 Lön</a:t>
            </a:r>
          </a:p>
        </p:txBody>
      </p:sp>
      <p:sp>
        <p:nvSpPr>
          <p:cNvPr id="3" name="Platshållare för innehåll 2"/>
          <p:cNvSpPr>
            <a:spLocks noGrp="1"/>
          </p:cNvSpPr>
          <p:nvPr>
            <p:ph idx="1"/>
          </p:nvPr>
        </p:nvSpPr>
        <p:spPr/>
        <p:txBody>
          <a:bodyPr/>
          <a:lstStyle/>
          <a:p>
            <a:pPr eaLnBrk="1" hangingPunct="1"/>
            <a:r>
              <a:rPr lang="sv-SE" dirty="0"/>
              <a:t>Löneform</a:t>
            </a:r>
          </a:p>
          <a:p>
            <a:pPr eaLnBrk="1" hangingPunct="1"/>
            <a:r>
              <a:rPr lang="sv-SE" dirty="0"/>
              <a:t>Månadslön</a:t>
            </a:r>
          </a:p>
          <a:p>
            <a:pPr eaLnBrk="1" hangingPunct="1"/>
            <a:r>
              <a:rPr lang="sv-SE" dirty="0"/>
              <a:t>Timlön</a:t>
            </a:r>
          </a:p>
          <a:p>
            <a:pPr eaLnBrk="1" hangingPunct="1"/>
            <a:r>
              <a:rPr lang="sv-SE" dirty="0"/>
              <a:t>Utbetalning av lön </a:t>
            </a:r>
          </a:p>
          <a:p>
            <a:pPr eaLnBrk="1" hangingPunct="1"/>
            <a:r>
              <a:rPr lang="sv-SE" dirty="0"/>
              <a:t>Förhandling/Lönepott</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19</a:t>
            </a:fld>
            <a:endParaRPr lang="sv-SE"/>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dirty="0"/>
              <a:t>Hur många jobbar inom PostNord (Sverige)?</a:t>
            </a:r>
          </a:p>
        </p:txBody>
      </p:sp>
      <p:sp>
        <p:nvSpPr>
          <p:cNvPr id="3" name="Platshållare för innehåll 2"/>
          <p:cNvSpPr>
            <a:spLocks noGrp="1"/>
          </p:cNvSpPr>
          <p:nvPr>
            <p:ph idx="1"/>
          </p:nvPr>
        </p:nvSpPr>
        <p:spPr>
          <a:xfrm>
            <a:off x="641350" y="2332038"/>
            <a:ext cx="8045450" cy="3860215"/>
          </a:xfrm>
        </p:spPr>
        <p:txBody>
          <a:bodyPr/>
          <a:lstStyle/>
          <a:p>
            <a:r>
              <a:rPr lang="sv-SE" dirty="0"/>
              <a:t>Ca 16.000 är anställda i Sverige</a:t>
            </a:r>
          </a:p>
          <a:p>
            <a:endParaRPr lang="sv-SE" dirty="0"/>
          </a:p>
          <a:p>
            <a:r>
              <a:rPr lang="sv-SE" dirty="0"/>
              <a:t>Vi har ca 9.000 medlemmar</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a:t>
            </a:fld>
            <a:endParaRPr lang="sv-S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6 Arbetstid</a:t>
            </a:r>
          </a:p>
        </p:txBody>
      </p:sp>
      <p:sp>
        <p:nvSpPr>
          <p:cNvPr id="3" name="Platshållare för innehåll 2"/>
          <p:cNvSpPr>
            <a:spLocks noGrp="1"/>
          </p:cNvSpPr>
          <p:nvPr>
            <p:ph idx="1"/>
          </p:nvPr>
        </p:nvSpPr>
        <p:spPr/>
        <p:txBody>
          <a:bodyPr/>
          <a:lstStyle/>
          <a:p>
            <a:pPr eaLnBrk="1" hangingPunct="1"/>
            <a:r>
              <a:rPr lang="sv-SE" sz="3200" dirty="0"/>
              <a:t>Paragrafen uppdelad i 3 delar</a:t>
            </a:r>
          </a:p>
          <a:p>
            <a:pPr eaLnBrk="1" hangingPunct="1"/>
            <a:r>
              <a:rPr lang="sv-SE" dirty="0"/>
              <a:t>§ 6a</a:t>
            </a:r>
            <a:r>
              <a:rPr lang="sv-SE" sz="3200" dirty="0"/>
              <a:t> </a:t>
            </a:r>
            <a:r>
              <a:rPr lang="sv-SE" dirty="0"/>
              <a:t>Chefer, specialister, administratörer</a:t>
            </a:r>
          </a:p>
          <a:p>
            <a:pPr eaLnBrk="1" hangingPunct="1"/>
            <a:r>
              <a:rPr lang="sv-SE" dirty="0"/>
              <a:t>§ 6b Personal med schemalagd arbetstid</a:t>
            </a:r>
          </a:p>
          <a:p>
            <a:pPr eaLnBrk="1" hangingPunct="1"/>
            <a:r>
              <a:rPr lang="sv-SE" dirty="0"/>
              <a:t>§ 6c Mobila arbetstagare (Vägarbetstidslagen + EG 561/2006)</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20</a:t>
            </a:fld>
            <a:endParaRPr lang="sv-SE"/>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6 b Arbetstid</a:t>
            </a:r>
          </a:p>
        </p:txBody>
      </p:sp>
      <p:sp>
        <p:nvSpPr>
          <p:cNvPr id="3" name="Platshållare för innehåll 2"/>
          <p:cNvSpPr>
            <a:spLocks noGrp="1"/>
          </p:cNvSpPr>
          <p:nvPr>
            <p:ph idx="1"/>
          </p:nvPr>
        </p:nvSpPr>
        <p:spPr/>
        <p:txBody>
          <a:bodyPr/>
          <a:lstStyle/>
          <a:p>
            <a:pPr eaLnBrk="1" hangingPunct="1"/>
            <a:r>
              <a:rPr lang="sv-SE" dirty="0"/>
              <a:t>40 timmar/vecka (max 50)</a:t>
            </a:r>
          </a:p>
          <a:p>
            <a:pPr eaLnBrk="1" hangingPunct="1"/>
            <a:r>
              <a:rPr lang="sv-SE" dirty="0"/>
              <a:t>39 timmar/vecka</a:t>
            </a:r>
          </a:p>
          <a:p>
            <a:pPr eaLnBrk="1" hangingPunct="1"/>
            <a:r>
              <a:rPr lang="sv-SE" dirty="0"/>
              <a:t>38 timmar/vecka</a:t>
            </a:r>
          </a:p>
          <a:p>
            <a:pPr eaLnBrk="1" hangingPunct="1"/>
            <a:r>
              <a:rPr lang="sv-SE" dirty="0"/>
              <a:t>38 tim intermittent 3-skiftsarbete</a:t>
            </a:r>
          </a:p>
          <a:p>
            <a:pPr eaLnBrk="1" hangingPunct="1"/>
            <a:r>
              <a:rPr lang="sv-SE" dirty="0"/>
              <a:t>36 tim kontinuerligt 3-skiftsarbete</a:t>
            </a:r>
          </a:p>
          <a:p>
            <a:pPr eaLnBrk="1" hangingPunct="1"/>
            <a:r>
              <a:rPr lang="sv-SE" dirty="0"/>
              <a:t>Helgdag / 6:e juni</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21</a:t>
            </a:fld>
            <a:endParaRPr lang="sv-SE"/>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6  Arbetstid</a:t>
            </a:r>
          </a:p>
        </p:txBody>
      </p:sp>
      <p:sp>
        <p:nvSpPr>
          <p:cNvPr id="3" name="Platshållare för innehåll 2"/>
          <p:cNvSpPr>
            <a:spLocks noGrp="1"/>
          </p:cNvSpPr>
          <p:nvPr>
            <p:ph idx="1"/>
          </p:nvPr>
        </p:nvSpPr>
        <p:spPr/>
        <p:txBody>
          <a:bodyPr/>
          <a:lstStyle/>
          <a:p>
            <a:pPr eaLnBrk="1" hangingPunct="1"/>
            <a:r>
              <a:rPr lang="sv-SE" dirty="0"/>
              <a:t>Schema</a:t>
            </a:r>
          </a:p>
          <a:p>
            <a:pPr eaLnBrk="1" hangingPunct="1"/>
            <a:r>
              <a:rPr lang="sv-SE" dirty="0"/>
              <a:t>Semesterdag = Normaldag</a:t>
            </a:r>
          </a:p>
          <a:p>
            <a:pPr eaLnBrk="1" hangingPunct="1"/>
            <a:r>
              <a:rPr lang="sv-SE" dirty="0"/>
              <a:t>Schemaändringstillägg</a:t>
            </a:r>
          </a:p>
          <a:p>
            <a:pPr eaLnBrk="1" hangingPunct="1"/>
            <a:r>
              <a:rPr lang="sv-SE" dirty="0"/>
              <a:t>Avstämningsperiod</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22</a:t>
            </a:fld>
            <a:endParaRPr lang="sv-SE"/>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6 b  Arbetstid</a:t>
            </a:r>
          </a:p>
        </p:txBody>
      </p:sp>
      <p:sp>
        <p:nvSpPr>
          <p:cNvPr id="3" name="Platshållare för innehåll 2"/>
          <p:cNvSpPr>
            <a:spLocks noGrp="1"/>
          </p:cNvSpPr>
          <p:nvPr>
            <p:ph idx="1"/>
          </p:nvPr>
        </p:nvSpPr>
        <p:spPr/>
        <p:txBody>
          <a:bodyPr/>
          <a:lstStyle/>
          <a:p>
            <a:pPr eaLnBrk="1" hangingPunct="1">
              <a:lnSpc>
                <a:spcPct val="90000"/>
              </a:lnSpc>
            </a:pPr>
            <a:r>
              <a:rPr lang="sv-SE" dirty="0"/>
              <a:t>Dygnsvila</a:t>
            </a:r>
          </a:p>
          <a:p>
            <a:pPr eaLnBrk="1" hangingPunct="1">
              <a:lnSpc>
                <a:spcPct val="90000"/>
              </a:lnSpc>
            </a:pPr>
            <a:r>
              <a:rPr lang="sv-SE" dirty="0"/>
              <a:t>Veckovila</a:t>
            </a:r>
          </a:p>
          <a:p>
            <a:pPr eaLnBrk="1" hangingPunct="1">
              <a:lnSpc>
                <a:spcPct val="90000"/>
              </a:lnSpc>
            </a:pPr>
            <a:r>
              <a:rPr lang="sv-SE" dirty="0"/>
              <a:t>Arbetspassens längd 2-14 tim.</a:t>
            </a:r>
          </a:p>
          <a:p>
            <a:pPr eaLnBrk="1" hangingPunct="1">
              <a:lnSpc>
                <a:spcPct val="90000"/>
              </a:lnSpc>
            </a:pPr>
            <a:r>
              <a:rPr lang="sv-SE" dirty="0"/>
              <a:t>Rast/Måltidsuppehåll/Paus</a:t>
            </a:r>
          </a:p>
          <a:p>
            <a:pPr eaLnBrk="1" hangingPunct="1">
              <a:lnSpc>
                <a:spcPct val="90000"/>
              </a:lnSpc>
            </a:pPr>
            <a:r>
              <a:rPr lang="sv-SE" dirty="0"/>
              <a:t>104 lediga dag/år</a:t>
            </a:r>
          </a:p>
          <a:p>
            <a:pPr eaLnBrk="1" hangingPunct="1">
              <a:lnSpc>
                <a:spcPct val="90000"/>
              </a:lnSpc>
            </a:pPr>
            <a:r>
              <a:rPr lang="sv-SE" dirty="0"/>
              <a:t>Nattarbete</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23</a:t>
            </a:fld>
            <a:endParaRPr lang="sv-SE"/>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7 Övertid</a:t>
            </a:r>
          </a:p>
        </p:txBody>
      </p:sp>
      <p:sp>
        <p:nvSpPr>
          <p:cNvPr id="3" name="Platshållare för innehåll 2"/>
          <p:cNvSpPr>
            <a:spLocks noGrp="1"/>
          </p:cNvSpPr>
          <p:nvPr>
            <p:ph idx="1"/>
          </p:nvPr>
        </p:nvSpPr>
        <p:spPr/>
        <p:txBody>
          <a:bodyPr/>
          <a:lstStyle/>
          <a:p>
            <a:pPr eaLnBrk="1" hangingPunct="1"/>
            <a:r>
              <a:rPr lang="sv-SE" dirty="0"/>
              <a:t>Vad är övertid?</a:t>
            </a:r>
          </a:p>
          <a:p>
            <a:pPr eaLnBrk="1" hangingPunct="1"/>
            <a:r>
              <a:rPr lang="sv-SE" dirty="0"/>
              <a:t>Skyldighet att jobba övertid</a:t>
            </a:r>
          </a:p>
          <a:p>
            <a:pPr eaLnBrk="1" hangingPunct="1"/>
            <a:r>
              <a:rPr lang="sv-SE" dirty="0" err="1"/>
              <a:t>Nödfallsövertid</a:t>
            </a:r>
            <a:endParaRPr lang="sv-SE" dirty="0"/>
          </a:p>
          <a:p>
            <a:pPr eaLnBrk="1" hangingPunct="1"/>
            <a:r>
              <a:rPr lang="sv-SE" dirty="0"/>
              <a:t>Rätt till övertidskompensation</a:t>
            </a:r>
          </a:p>
          <a:p>
            <a:pPr eaLnBrk="1" hangingPunct="1"/>
            <a:r>
              <a:rPr lang="sv-SE" dirty="0"/>
              <a:t>Övertid utan direkt anslutning till ordinarie arbetstid</a:t>
            </a:r>
          </a:p>
          <a:p>
            <a:pPr eaLnBrk="1" hangingPunct="1"/>
            <a:r>
              <a:rPr lang="sv-SE" dirty="0"/>
              <a:t>Pengar/komp.</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24</a:t>
            </a:fld>
            <a:endParaRPr lang="sv-SE"/>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8 Mertid</a:t>
            </a:r>
          </a:p>
        </p:txBody>
      </p:sp>
      <p:sp>
        <p:nvSpPr>
          <p:cNvPr id="3" name="Platshållare för innehåll 2"/>
          <p:cNvSpPr>
            <a:spLocks noGrp="1"/>
          </p:cNvSpPr>
          <p:nvPr>
            <p:ph idx="1"/>
          </p:nvPr>
        </p:nvSpPr>
        <p:spPr/>
        <p:txBody>
          <a:bodyPr/>
          <a:lstStyle/>
          <a:p>
            <a:pPr eaLnBrk="1" hangingPunct="1"/>
            <a:r>
              <a:rPr lang="sv-SE" dirty="0"/>
              <a:t>Vad är mertid?</a:t>
            </a:r>
          </a:p>
          <a:p>
            <a:pPr eaLnBrk="1" hangingPunct="1"/>
            <a:r>
              <a:rPr lang="sv-SE" dirty="0"/>
              <a:t>Skyldighet att jobba mertid</a:t>
            </a:r>
          </a:p>
          <a:p>
            <a:pPr eaLnBrk="1" hangingPunct="1"/>
            <a:r>
              <a:rPr lang="sv-SE" dirty="0" err="1"/>
              <a:t>Nödfallsmertid</a:t>
            </a:r>
            <a:endParaRPr lang="sv-SE" dirty="0"/>
          </a:p>
          <a:p>
            <a:pPr eaLnBrk="1" hangingPunct="1"/>
            <a:r>
              <a:rPr lang="sv-SE" dirty="0"/>
              <a:t>Rätt till mertid</a:t>
            </a:r>
          </a:p>
          <a:p>
            <a:pPr eaLnBrk="1" hangingPunct="1"/>
            <a:r>
              <a:rPr lang="sv-SE" dirty="0"/>
              <a:t>Mertid utan direkt anslutning till ordinarie arbetstid </a:t>
            </a:r>
          </a:p>
          <a:p>
            <a:pPr eaLnBrk="1" hangingPunct="1"/>
            <a:r>
              <a:rPr lang="sv-SE" dirty="0"/>
              <a:t>Pengar/komp.</a:t>
            </a:r>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25</a:t>
            </a:fld>
            <a:endParaRPr lang="sv-SE"/>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9 Restidsersättning</a:t>
            </a:r>
          </a:p>
        </p:txBody>
      </p:sp>
      <p:sp>
        <p:nvSpPr>
          <p:cNvPr id="3" name="Platshållare för innehåll 2"/>
          <p:cNvSpPr>
            <a:spLocks noGrp="1"/>
          </p:cNvSpPr>
          <p:nvPr>
            <p:ph idx="1"/>
          </p:nvPr>
        </p:nvSpPr>
        <p:spPr/>
        <p:txBody>
          <a:bodyPr/>
          <a:lstStyle/>
          <a:p>
            <a:pPr eaLnBrk="1" hangingPunct="1"/>
            <a:r>
              <a:rPr lang="sv-SE" dirty="0"/>
              <a:t>Rätt till restidsersättning</a:t>
            </a:r>
          </a:p>
          <a:p>
            <a:pPr eaLnBrk="1" hangingPunct="1"/>
            <a:r>
              <a:rPr lang="sv-SE" dirty="0"/>
              <a:t>Restid</a:t>
            </a:r>
          </a:p>
          <a:p>
            <a:pPr eaLnBrk="1" hangingPunct="1"/>
            <a:r>
              <a:rPr lang="sv-SE" dirty="0"/>
              <a:t>Ersättning</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26</a:t>
            </a:fld>
            <a:endParaRPr lang="sv-SE"/>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10 Ersättning för </a:t>
            </a:r>
            <a:r>
              <a:rPr lang="sv-SE" dirty="0" err="1"/>
              <a:t>ob</a:t>
            </a:r>
            <a:r>
              <a:rPr lang="sv-SE" dirty="0"/>
              <a:t>, jour och beredskap</a:t>
            </a:r>
          </a:p>
        </p:txBody>
      </p:sp>
      <p:sp>
        <p:nvSpPr>
          <p:cNvPr id="3" name="Platshållare för innehåll 2"/>
          <p:cNvSpPr>
            <a:spLocks noGrp="1"/>
          </p:cNvSpPr>
          <p:nvPr>
            <p:ph idx="1"/>
          </p:nvPr>
        </p:nvSpPr>
        <p:spPr/>
        <p:txBody>
          <a:bodyPr/>
          <a:lstStyle/>
          <a:p>
            <a:pPr eaLnBrk="1" hangingPunct="1"/>
            <a:r>
              <a:rPr lang="sv-SE" dirty="0"/>
              <a:t>Obekväm arbetstid</a:t>
            </a:r>
          </a:p>
          <a:p>
            <a:pPr eaLnBrk="1" hangingPunct="1"/>
            <a:r>
              <a:rPr lang="sv-SE" dirty="0"/>
              <a:t>Enkel OB</a:t>
            </a:r>
          </a:p>
          <a:p>
            <a:pPr eaLnBrk="1" hangingPunct="1"/>
            <a:r>
              <a:rPr lang="sv-SE" dirty="0"/>
              <a:t>Kvalificerad OB</a:t>
            </a:r>
          </a:p>
          <a:p>
            <a:pPr eaLnBrk="1" hangingPunct="1"/>
            <a:r>
              <a:rPr lang="sv-SE" dirty="0"/>
              <a:t>”Super OB”</a:t>
            </a:r>
          </a:p>
          <a:p>
            <a:pPr eaLnBrk="1" hangingPunct="1"/>
            <a:r>
              <a:rPr lang="sv-SE" dirty="0"/>
              <a:t>Jour</a:t>
            </a:r>
          </a:p>
          <a:p>
            <a:pPr eaLnBrk="1" hangingPunct="1"/>
            <a:r>
              <a:rPr lang="sv-SE" dirty="0"/>
              <a:t>Beredskap</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27</a:t>
            </a:fld>
            <a:endParaRPr lang="sv-SE"/>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11 Semester</a:t>
            </a:r>
          </a:p>
        </p:txBody>
      </p:sp>
      <p:sp>
        <p:nvSpPr>
          <p:cNvPr id="3" name="Platshållare för innehåll 2"/>
          <p:cNvSpPr>
            <a:spLocks noGrp="1"/>
          </p:cNvSpPr>
          <p:nvPr>
            <p:ph idx="1"/>
          </p:nvPr>
        </p:nvSpPr>
        <p:spPr/>
        <p:txBody>
          <a:bodyPr/>
          <a:lstStyle/>
          <a:p>
            <a:pPr eaLnBrk="1" hangingPunct="1">
              <a:lnSpc>
                <a:spcPct val="90000"/>
              </a:lnSpc>
            </a:pPr>
            <a:r>
              <a:rPr lang="sv-SE" dirty="0" err="1"/>
              <a:t>Semesterår</a:t>
            </a:r>
            <a:endParaRPr lang="sv-SE" dirty="0"/>
          </a:p>
          <a:p>
            <a:pPr eaLnBrk="1" hangingPunct="1">
              <a:lnSpc>
                <a:spcPct val="90000"/>
              </a:lnSpc>
            </a:pPr>
            <a:r>
              <a:rPr lang="sv-SE" dirty="0"/>
              <a:t>Semesterlönegrundande frånvaro</a:t>
            </a:r>
          </a:p>
          <a:p>
            <a:pPr eaLnBrk="1" hangingPunct="1">
              <a:lnSpc>
                <a:spcPct val="90000"/>
              </a:lnSpc>
            </a:pPr>
            <a:r>
              <a:rPr lang="sv-SE" dirty="0"/>
              <a:t>Semesterförläggning</a:t>
            </a:r>
          </a:p>
          <a:p>
            <a:pPr eaLnBrk="1" hangingPunct="1">
              <a:lnSpc>
                <a:spcPct val="90000"/>
              </a:lnSpc>
            </a:pPr>
            <a:r>
              <a:rPr lang="sv-SE" dirty="0"/>
              <a:t>Semesterns längd</a:t>
            </a:r>
          </a:p>
          <a:p>
            <a:pPr eaLnBrk="1" hangingPunct="1">
              <a:lnSpc>
                <a:spcPct val="90000"/>
              </a:lnSpc>
            </a:pPr>
            <a:r>
              <a:rPr lang="sv-SE" dirty="0"/>
              <a:t>Semesterlön (månadslön)</a:t>
            </a:r>
          </a:p>
          <a:p>
            <a:pPr eaLnBrk="1" hangingPunct="1">
              <a:lnSpc>
                <a:spcPct val="90000"/>
              </a:lnSpc>
            </a:pPr>
            <a:r>
              <a:rPr lang="sv-SE" dirty="0"/>
              <a:t>Semestertillägg (rörliga lönedelar)</a:t>
            </a:r>
          </a:p>
          <a:p>
            <a:pPr eaLnBrk="1" hangingPunct="1">
              <a:lnSpc>
                <a:spcPct val="90000"/>
              </a:lnSpc>
            </a:pPr>
            <a:r>
              <a:rPr lang="sv-SE" dirty="0"/>
              <a:t>Semestertillägg</a:t>
            </a:r>
          </a:p>
          <a:p>
            <a:pPr eaLnBrk="1" hangingPunct="1">
              <a:lnSpc>
                <a:spcPct val="90000"/>
              </a:lnSpc>
            </a:pPr>
            <a:r>
              <a:rPr lang="sv-SE" dirty="0"/>
              <a:t>Semesterersättning ( 4,6 %)</a:t>
            </a:r>
          </a:p>
          <a:p>
            <a:pPr eaLnBrk="1" hangingPunct="1">
              <a:lnSpc>
                <a:spcPct val="90000"/>
              </a:lnSpc>
            </a:pPr>
            <a:r>
              <a:rPr lang="sv-SE" dirty="0"/>
              <a:t>Sparande av semester</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28</a:t>
            </a:fld>
            <a:endParaRPr lang="sv-SE"/>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12 Sjuklön m.m.</a:t>
            </a:r>
          </a:p>
        </p:txBody>
      </p:sp>
      <p:sp>
        <p:nvSpPr>
          <p:cNvPr id="3" name="Platshållare för innehåll 2"/>
          <p:cNvSpPr>
            <a:spLocks noGrp="1"/>
          </p:cNvSpPr>
          <p:nvPr>
            <p:ph idx="1"/>
          </p:nvPr>
        </p:nvSpPr>
        <p:spPr/>
        <p:txBody>
          <a:bodyPr/>
          <a:lstStyle/>
          <a:p>
            <a:pPr eaLnBrk="1" hangingPunct="1"/>
            <a:r>
              <a:rPr lang="sv-SE" dirty="0"/>
              <a:t>Sjukanmälan</a:t>
            </a:r>
          </a:p>
          <a:p>
            <a:pPr eaLnBrk="1" hangingPunct="1"/>
            <a:r>
              <a:rPr lang="sv-SE" dirty="0"/>
              <a:t>Läkarintyg</a:t>
            </a:r>
          </a:p>
          <a:p>
            <a:pPr eaLnBrk="1" hangingPunct="1"/>
            <a:r>
              <a:rPr lang="sv-SE" dirty="0"/>
              <a:t>Sjuklönens storlek</a:t>
            </a:r>
          </a:p>
          <a:p>
            <a:pPr eaLnBrk="1" hangingPunct="1"/>
            <a:r>
              <a:rPr lang="sv-SE" dirty="0"/>
              <a:t>Sjukdom efter 14 dagar</a:t>
            </a:r>
          </a:p>
          <a:p>
            <a:pPr eaLnBrk="1" hangingPunct="1"/>
            <a:r>
              <a:rPr lang="sv-SE" dirty="0"/>
              <a:t>Sjuklönetidens längd</a:t>
            </a:r>
          </a:p>
          <a:p>
            <a:pPr eaLnBrk="1" hangingPunct="1"/>
            <a:r>
              <a:rPr lang="sv-SE" dirty="0"/>
              <a:t>Smittbärarpenning</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29</a:t>
            </a:fld>
            <a:endParaRPr lang="sv-SE"/>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ubrik 16"/>
          <p:cNvSpPr>
            <a:spLocks noGrp="1"/>
          </p:cNvSpPr>
          <p:nvPr>
            <p:ph type="title"/>
          </p:nvPr>
        </p:nvSpPr>
        <p:spPr>
          <a:xfrm>
            <a:off x="641350" y="581892"/>
            <a:ext cx="8045450" cy="1086488"/>
          </a:xfrm>
        </p:spPr>
        <p:txBody>
          <a:bodyPr/>
          <a:lstStyle/>
          <a:p>
            <a:pPr eaLnBrk="1" hangingPunct="1"/>
            <a:r>
              <a:rPr lang="sv-SE" dirty="0">
                <a:latin typeface="Calibri" charset="0"/>
              </a:rPr>
              <a:t>Vart går mina pengar?</a:t>
            </a:r>
          </a:p>
        </p:txBody>
      </p:sp>
      <p:sp>
        <p:nvSpPr>
          <p:cNvPr id="3" name="Platshållare för innehåll 2"/>
          <p:cNvSpPr>
            <a:spLocks noGrp="1"/>
          </p:cNvSpPr>
          <p:nvPr>
            <p:ph idx="1"/>
          </p:nvPr>
        </p:nvSpPr>
        <p:spPr>
          <a:xfrm>
            <a:off x="641350" y="1396538"/>
            <a:ext cx="8045450" cy="5061411"/>
          </a:xfrm>
        </p:spPr>
        <p:txBody>
          <a:bodyPr/>
          <a:lstStyle/>
          <a:p>
            <a:r>
              <a:rPr lang="sv-SE" sz="1800" b="1" dirty="0">
                <a:latin typeface="Calibri" pitchFamily="34" charset="0"/>
              </a:rPr>
              <a:t>Förbundsavgiften </a:t>
            </a:r>
            <a:r>
              <a:rPr lang="sv-SE" sz="1800" dirty="0">
                <a:latin typeface="Calibri" pitchFamily="34" charset="0"/>
              </a:rPr>
              <a:t>går till att bekosta anställda inom förbundet. Dessa arbetar med att förhandla centrala avtal, hjälpa medlemmar i frågor som inte kan hanteras lokalt ex, stöd i juridiska frågor. Från 50-370 kr</a:t>
            </a:r>
          </a:p>
          <a:p>
            <a:r>
              <a:rPr lang="sv-SE" sz="1800" b="1" dirty="0">
                <a:latin typeface="Calibri" pitchFamily="34" charset="0"/>
              </a:rPr>
              <a:t>Klubbavgiften</a:t>
            </a:r>
            <a:r>
              <a:rPr lang="sv-SE" sz="1800" dirty="0">
                <a:latin typeface="Calibri" pitchFamily="34" charset="0"/>
              </a:rPr>
              <a:t> 0-50 kr, går till att finansiera klubbverksamheten. Den absolut största delen går till kostnader som medlemsaktiviteter osv.</a:t>
            </a:r>
          </a:p>
          <a:p>
            <a:r>
              <a:rPr lang="sv-SE" sz="1800" b="1" dirty="0">
                <a:latin typeface="Calibri" pitchFamily="34" charset="0"/>
              </a:rPr>
              <a:t>Försäkring som ingår i </a:t>
            </a:r>
            <a:r>
              <a:rPr lang="sv-SE" sz="1800" b="1" dirty="0" err="1">
                <a:latin typeface="Calibri" pitchFamily="34" charset="0"/>
              </a:rPr>
              <a:t>medlemsskapet</a:t>
            </a:r>
            <a:r>
              <a:rPr lang="sv-SE" sz="1800" dirty="0">
                <a:latin typeface="Calibri" pitchFamily="34" charset="0"/>
              </a:rPr>
              <a:t> I ditt medlemskap ingår ett försäkringsskydd vid personskada på fritid (medlemsolycksfall fritid)</a:t>
            </a:r>
          </a:p>
          <a:p>
            <a:r>
              <a:rPr lang="sv-SE" sz="1800" b="1" dirty="0">
                <a:latin typeface="Calibri" pitchFamily="34" charset="0"/>
              </a:rPr>
              <a:t>Försäkringar som ingår om du inte tackar nej </a:t>
            </a:r>
            <a:br>
              <a:rPr lang="sv-SE" sz="1800" b="1" dirty="0">
                <a:latin typeface="Calibri" pitchFamily="34" charset="0"/>
              </a:rPr>
            </a:br>
            <a:r>
              <a:rPr lang="sv-SE" sz="1800" dirty="0" err="1">
                <a:latin typeface="Calibri" pitchFamily="34" charset="0"/>
              </a:rPr>
              <a:t>Help</a:t>
            </a:r>
            <a:r>
              <a:rPr lang="sv-SE" sz="1800" dirty="0">
                <a:latin typeface="Calibri" pitchFamily="34" charset="0"/>
              </a:rPr>
              <a:t> juridikförsäkring. 32 kr. </a:t>
            </a:r>
            <a:br>
              <a:rPr lang="sv-SE" sz="1800" dirty="0">
                <a:latin typeface="Calibri" pitchFamily="34" charset="0"/>
              </a:rPr>
            </a:br>
            <a:r>
              <a:rPr lang="sv-SE" sz="1800" dirty="0"/>
              <a:t>Medlemsolycksfall fritid med höjd ersättning – 19 kr </a:t>
            </a:r>
            <a:br>
              <a:rPr lang="sv-SE" sz="1800" dirty="0"/>
            </a:br>
            <a:r>
              <a:rPr lang="sv-SE" sz="1800" dirty="0"/>
              <a:t>Medlemsolycksfall fritid för din partner -- 41 kr</a:t>
            </a:r>
            <a:br>
              <a:rPr lang="sv-SE" sz="1800" dirty="0"/>
            </a:br>
            <a:r>
              <a:rPr lang="sv-SE" sz="1800" dirty="0"/>
              <a:t>Sjuk- och efterlevande - make, maka, registrerad partner -- 62 till 93 kr</a:t>
            </a:r>
            <a:endParaRPr lang="sv-SE" sz="1800" dirty="0">
              <a:latin typeface="Calibri" pitchFamily="34" charset="0"/>
            </a:endParaRPr>
          </a:p>
          <a:p>
            <a:r>
              <a:rPr lang="sv-SE" sz="1800" b="1" dirty="0">
                <a:latin typeface="Calibri" pitchFamily="34" charset="0"/>
              </a:rPr>
              <a:t>A-kassa. </a:t>
            </a:r>
            <a:r>
              <a:rPr lang="sv-SE" sz="1800" dirty="0">
                <a:latin typeface="Calibri" pitchFamily="34" charset="0"/>
              </a:rPr>
              <a:t>Din avgift till a-kassa ligger i din avgift, men det är inga pengar som går till facket utan dessa går direkt till a-kassan. 148 kr</a:t>
            </a:r>
          </a:p>
          <a:p>
            <a:endParaRPr lang="sv-SE" sz="1800" dirty="0">
              <a:latin typeface="Calibri" pitchFamily="34" charset="0"/>
            </a:endParaRPr>
          </a:p>
          <a:p>
            <a:endParaRPr lang="sv-SE" dirty="0"/>
          </a:p>
          <a:p>
            <a:pPr marL="0" indent="0">
              <a:buNone/>
            </a:pPr>
            <a:endParaRPr lang="sv-SE" dirty="0"/>
          </a:p>
          <a:p>
            <a:pPr marL="0" indent="0">
              <a:buNone/>
            </a:pPr>
            <a:endParaRPr lang="sv-SE" dirty="0"/>
          </a:p>
        </p:txBody>
      </p:sp>
      <p:sp>
        <p:nvSpPr>
          <p:cNvPr id="16388" name="Platshållare för sidfot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ヒラギノ角ゴ Pro W3" charset="0"/>
                <a:cs typeface="ヒラギノ角ゴ Pro W3" charset="0"/>
              </a:defRPr>
            </a:lvl1pPr>
            <a:lvl2pPr marL="742950" indent="-285750" eaLnBrk="0" hangingPunct="0">
              <a:defRPr sz="2400">
                <a:solidFill>
                  <a:schemeClr val="tx1"/>
                </a:solidFill>
                <a:latin typeface="Calibri" charset="0"/>
                <a:ea typeface="ヒラギノ角ゴ Pro W3" charset="0"/>
                <a:cs typeface="ヒラギノ角ゴ Pro W3" charset="0"/>
              </a:defRPr>
            </a:lvl2pPr>
            <a:lvl3pPr marL="1143000" indent="-228600" eaLnBrk="0" hangingPunct="0">
              <a:defRPr sz="2400">
                <a:solidFill>
                  <a:schemeClr val="tx1"/>
                </a:solidFill>
                <a:latin typeface="Calibri" charset="0"/>
                <a:ea typeface="ヒラギノ角ゴ Pro W3" charset="0"/>
                <a:cs typeface="ヒラギノ角ゴ Pro W3" charset="0"/>
              </a:defRPr>
            </a:lvl3pPr>
            <a:lvl4pPr marL="1600200" indent="-228600" eaLnBrk="0" hangingPunct="0">
              <a:defRPr sz="2400">
                <a:solidFill>
                  <a:schemeClr val="tx1"/>
                </a:solidFill>
                <a:latin typeface="Calibri" charset="0"/>
                <a:ea typeface="ヒラギノ角ゴ Pro W3" charset="0"/>
                <a:cs typeface="ヒラギノ角ゴ Pro W3" charset="0"/>
              </a:defRPr>
            </a:lvl4pPr>
            <a:lvl5pPr marL="2057400" indent="-228600" eaLnBrk="0" hangingPunct="0">
              <a:defRPr sz="2400">
                <a:solidFill>
                  <a:schemeClr val="tx1"/>
                </a:solidFill>
                <a:latin typeface="Calibri"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9pPr>
          </a:lstStyle>
          <a:p>
            <a:pPr eaLnBrk="1" fontAlgn="base" hangingPunct="1">
              <a:spcBef>
                <a:spcPct val="0"/>
              </a:spcBef>
              <a:spcAft>
                <a:spcPct val="0"/>
              </a:spcAft>
            </a:pPr>
            <a:endParaRPr lang="sv-SE" sz="700"/>
          </a:p>
        </p:txBody>
      </p:sp>
    </p:spTree>
    <p:extLst>
      <p:ext uri="{BB962C8B-B14F-4D97-AF65-F5344CB8AC3E}">
        <p14:creationId xmlns:p14="http://schemas.microsoft.com/office/powerpoint/2010/main" val="120341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12 Sjuklön m.m.</a:t>
            </a:r>
          </a:p>
        </p:txBody>
      </p:sp>
      <p:sp>
        <p:nvSpPr>
          <p:cNvPr id="3" name="Platshållare för innehåll 2"/>
          <p:cNvSpPr>
            <a:spLocks noGrp="1"/>
          </p:cNvSpPr>
          <p:nvPr>
            <p:ph idx="1"/>
          </p:nvPr>
        </p:nvSpPr>
        <p:spPr/>
        <p:txBody>
          <a:bodyPr/>
          <a:lstStyle/>
          <a:p>
            <a:r>
              <a:rPr lang="sv-SE" dirty="0"/>
              <a:t>Ersättning för läkarvård</a:t>
            </a:r>
          </a:p>
          <a:p>
            <a:r>
              <a:rPr lang="sv-SE" dirty="0"/>
              <a:t>Annan sjukvårdande behandling</a:t>
            </a:r>
          </a:p>
          <a:p>
            <a:r>
              <a:rPr lang="sv-SE" dirty="0"/>
              <a:t>Sjukhusvård</a:t>
            </a:r>
          </a:p>
          <a:p>
            <a:r>
              <a:rPr lang="sv-SE" dirty="0"/>
              <a:t>Läkemedel</a:t>
            </a:r>
          </a:p>
          <a:p>
            <a:r>
              <a:rPr lang="sv-SE" dirty="0"/>
              <a:t>Undantag</a:t>
            </a:r>
          </a:p>
          <a:p>
            <a:r>
              <a:rPr lang="sv-SE" dirty="0"/>
              <a:t>Ersättning enligt andra grunder</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30</a:t>
            </a:fld>
            <a:endParaRPr lang="sv-SE"/>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13 Föräldraledighet</a:t>
            </a:r>
          </a:p>
        </p:txBody>
      </p:sp>
      <p:sp>
        <p:nvSpPr>
          <p:cNvPr id="3" name="Platshållare för innehåll 2"/>
          <p:cNvSpPr>
            <a:spLocks noGrp="1"/>
          </p:cNvSpPr>
          <p:nvPr>
            <p:ph idx="1"/>
          </p:nvPr>
        </p:nvSpPr>
        <p:spPr/>
        <p:txBody>
          <a:bodyPr/>
          <a:lstStyle/>
          <a:p>
            <a:pPr eaLnBrk="1" hangingPunct="1"/>
            <a:r>
              <a:rPr lang="sv-SE" dirty="0"/>
              <a:t>Löneavdrag </a:t>
            </a:r>
          </a:p>
          <a:p>
            <a:pPr eaLnBrk="1" hangingPunct="1"/>
            <a:r>
              <a:rPr lang="sv-SE" dirty="0"/>
              <a:t>Föräldraledighetstillägg</a:t>
            </a:r>
          </a:p>
          <a:p>
            <a:pPr eaLnBrk="1" hangingPunct="1"/>
            <a:r>
              <a:rPr lang="sv-SE" dirty="0"/>
              <a:t>Reducerat föräldraledighetstillägg</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31</a:t>
            </a:fld>
            <a:endParaRPr lang="sv-SE"/>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14 Ledighet</a:t>
            </a:r>
          </a:p>
        </p:txBody>
      </p:sp>
      <p:sp>
        <p:nvSpPr>
          <p:cNvPr id="3" name="Platshållare för innehåll 2"/>
          <p:cNvSpPr>
            <a:spLocks noGrp="1"/>
          </p:cNvSpPr>
          <p:nvPr>
            <p:ph idx="1"/>
          </p:nvPr>
        </p:nvSpPr>
        <p:spPr/>
        <p:txBody>
          <a:bodyPr/>
          <a:lstStyle/>
          <a:p>
            <a:pPr eaLnBrk="1" hangingPunct="1"/>
            <a:r>
              <a:rPr lang="sv-SE" dirty="0"/>
              <a:t>Ledighet med lön</a:t>
            </a:r>
          </a:p>
          <a:p>
            <a:pPr eaLnBrk="1" hangingPunct="1"/>
            <a:r>
              <a:rPr lang="sv-SE" dirty="0"/>
              <a:t>Familjeangelägenheter</a:t>
            </a:r>
          </a:p>
          <a:p>
            <a:pPr eaLnBrk="1" hangingPunct="1"/>
            <a:r>
              <a:rPr lang="sv-SE" dirty="0"/>
              <a:t>Flyttning</a:t>
            </a:r>
          </a:p>
          <a:p>
            <a:pPr eaLnBrk="1" hangingPunct="1"/>
            <a:r>
              <a:rPr lang="sv-SE" dirty="0"/>
              <a:t>Läkar- el. tandläkarbesök</a:t>
            </a:r>
          </a:p>
          <a:p>
            <a:pPr eaLnBrk="1" hangingPunct="1"/>
            <a:r>
              <a:rPr lang="sv-SE" dirty="0"/>
              <a:t>Ledighet utan lön (Tjänsteledighet)</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32</a:t>
            </a:fld>
            <a:endParaRPr lang="sv-SE"/>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15 Uppsägning</a:t>
            </a:r>
          </a:p>
        </p:txBody>
      </p:sp>
      <p:sp>
        <p:nvSpPr>
          <p:cNvPr id="3" name="Platshållare för innehåll 2"/>
          <p:cNvSpPr>
            <a:spLocks noGrp="1"/>
          </p:cNvSpPr>
          <p:nvPr>
            <p:ph idx="1"/>
          </p:nvPr>
        </p:nvSpPr>
        <p:spPr/>
        <p:txBody>
          <a:bodyPr/>
          <a:lstStyle/>
          <a:p>
            <a:pPr eaLnBrk="1" hangingPunct="1"/>
            <a:r>
              <a:rPr lang="sv-SE" dirty="0"/>
              <a:t>Formen för uppsägning</a:t>
            </a:r>
          </a:p>
          <a:p>
            <a:pPr eaLnBrk="1" hangingPunct="1"/>
            <a:r>
              <a:rPr lang="sv-SE" dirty="0"/>
              <a:t>Uppsägning från arbetstagarens sida </a:t>
            </a:r>
          </a:p>
          <a:p>
            <a:pPr eaLnBrk="1" hangingPunct="1"/>
            <a:r>
              <a:rPr lang="sv-SE" dirty="0"/>
              <a:t>Uppsägning från arbetsgivarens sida</a:t>
            </a:r>
          </a:p>
          <a:p>
            <a:pPr eaLnBrk="1" hangingPunct="1"/>
            <a:r>
              <a:rPr lang="sv-SE" dirty="0"/>
              <a:t>Överenskommelse om annat</a:t>
            </a:r>
          </a:p>
          <a:p>
            <a:pPr eaLnBrk="1" hangingPunct="1"/>
            <a:r>
              <a:rPr lang="sv-SE" dirty="0"/>
              <a:t>Provanställning</a:t>
            </a:r>
          </a:p>
          <a:p>
            <a:pPr eaLnBrk="1" hangingPunct="1"/>
            <a:r>
              <a:rPr lang="sv-SE" dirty="0"/>
              <a:t>Uppnådd pensionsålder</a:t>
            </a:r>
          </a:p>
          <a:p>
            <a:pPr eaLnBrk="1" hangingPunct="1"/>
            <a:r>
              <a:rPr lang="sv-SE" dirty="0"/>
              <a:t>Personalinskränkning</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33</a:t>
            </a:fld>
            <a:endParaRPr lang="sv-SE"/>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16 Giltighetstid</a:t>
            </a:r>
          </a:p>
        </p:txBody>
      </p:sp>
      <p:sp>
        <p:nvSpPr>
          <p:cNvPr id="3" name="Platshållare för innehåll 2"/>
          <p:cNvSpPr>
            <a:spLocks noGrp="1"/>
          </p:cNvSpPr>
          <p:nvPr>
            <p:ph idx="1"/>
          </p:nvPr>
        </p:nvSpPr>
        <p:spPr/>
        <p:txBody>
          <a:bodyPr/>
          <a:lstStyle/>
          <a:p>
            <a:pPr eaLnBrk="1" hangingPunct="1"/>
            <a:r>
              <a:rPr lang="sv-SE" dirty="0"/>
              <a:t>Från 1 augusti 2023</a:t>
            </a:r>
          </a:p>
          <a:p>
            <a:pPr eaLnBrk="1" hangingPunct="1"/>
            <a:r>
              <a:rPr lang="sv-SE" dirty="0"/>
              <a:t>T.o.m. 31 juli 2025</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34</a:t>
            </a:fld>
            <a:endParaRPr lang="sv-SE"/>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1945178"/>
            <a:ext cx="8045450" cy="4238136"/>
          </a:xfrm>
        </p:spPr>
        <p:txBody>
          <a:bodyPr/>
          <a:lstStyle/>
          <a:p>
            <a:pPr marL="0" indent="0">
              <a:buNone/>
            </a:pPr>
            <a:r>
              <a:rPr lang="sv-SE" dirty="0">
                <a:latin typeface="Calibri" pitchFamily="34" charset="0"/>
              </a:rPr>
              <a:t>Hur lång tid får man jobba i sträck?</a:t>
            </a:r>
          </a:p>
          <a:p>
            <a:pPr marL="0" indent="0">
              <a:buNone/>
            </a:pPr>
            <a:endParaRPr lang="sv-SE" dirty="0">
              <a:latin typeface="Calibri" pitchFamily="34" charset="0"/>
            </a:endParaRPr>
          </a:p>
          <a:p>
            <a:pPr marL="0" indent="0">
              <a:buNone/>
            </a:pPr>
            <a:r>
              <a:rPr lang="sv-SE" dirty="0">
                <a:latin typeface="Calibri" pitchFamily="34" charset="0"/>
              </a:rPr>
              <a:t>Får man jobba på ett annat jobb samtidigt som man har en anställning i PostNord?</a:t>
            </a:r>
          </a:p>
          <a:p>
            <a:pPr marL="0" indent="0">
              <a:buNone/>
            </a:pPr>
            <a:endParaRPr lang="sv-SE" dirty="0">
              <a:latin typeface="Calibri" pitchFamily="34" charset="0"/>
            </a:endParaRPr>
          </a:p>
          <a:p>
            <a:pPr marL="0" indent="0">
              <a:buNone/>
            </a:pPr>
            <a:r>
              <a:rPr lang="sv-SE" dirty="0">
                <a:latin typeface="Calibri" pitchFamily="34" charset="0"/>
              </a:rPr>
              <a:t>Vad är en rast? Hur lång eller kort ska den vara? Får arbetsgivaren skjuta på rasten?</a:t>
            </a:r>
          </a:p>
          <a:p>
            <a:pPr marL="0" indent="0">
              <a:buNone/>
            </a:pPr>
            <a:endParaRPr lang="sv-SE" dirty="0">
              <a:latin typeface="Calibri" pitchFamily="34" charset="0"/>
            </a:endParaRPr>
          </a:p>
          <a:p>
            <a:pPr marL="0" indent="0">
              <a:buNone/>
            </a:pPr>
            <a:r>
              <a:rPr lang="sv-SE" dirty="0">
                <a:latin typeface="Calibri" pitchFamily="34" charset="0"/>
              </a:rPr>
              <a:t>Vad är en paus?</a:t>
            </a:r>
          </a:p>
          <a:p>
            <a:pPr marL="0" indent="0">
              <a:buNone/>
            </a:pPr>
            <a:endParaRPr lang="sv-SE" dirty="0">
              <a:latin typeface="Calibri" pitchFamily="34" charset="0"/>
            </a:endParaRPr>
          </a:p>
          <a:p>
            <a:pPr marL="0" indent="0">
              <a:buNone/>
            </a:pPr>
            <a:r>
              <a:rPr lang="sv-SE" dirty="0">
                <a:latin typeface="Calibri" pitchFamily="34" charset="0"/>
              </a:rPr>
              <a:t>När är man skyldig att arbeta övertid?</a:t>
            </a:r>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35</a:t>
            </a:fld>
            <a:endParaRPr lang="sv-SE"/>
          </a:p>
        </p:txBody>
      </p:sp>
    </p:spTree>
    <p:extLst>
      <p:ext uri="{BB962C8B-B14F-4D97-AF65-F5344CB8AC3E}">
        <p14:creationId xmlns:p14="http://schemas.microsoft.com/office/powerpoint/2010/main" val="305017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p:txBody>
          <a:bodyPr/>
          <a:lstStyle/>
          <a:p>
            <a:pPr marL="457200" indent="-457200">
              <a:spcAft>
                <a:spcPts val="0"/>
              </a:spcAft>
              <a:buClrTx/>
              <a:buFont typeface="+mj-lt"/>
              <a:buAutoNum type="arabicPeriod"/>
            </a:pPr>
            <a:r>
              <a:rPr lang="sv-SE" dirty="0"/>
              <a:t>Kan man vägra att arbeta övertid?</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t>Om den ordinarie arbetstiden slutar 14.00 och man arbetar övertid mellan 16.00 – 18.30. Hur mycket övertid utgår då? </a:t>
            </a:r>
          </a:p>
          <a:p>
            <a:pPr marL="457200" indent="-457200">
              <a:spcAft>
                <a:spcPts val="0"/>
              </a:spcAft>
              <a:buClrTx/>
              <a:buFont typeface="+mj-lt"/>
              <a:buAutoNum type="arabicPeriod"/>
            </a:pPr>
            <a:endParaRPr lang="sv-SE" dirty="0"/>
          </a:p>
          <a:p>
            <a:pPr marL="457200" indent="-457200">
              <a:spcAft>
                <a:spcPts val="0"/>
              </a:spcAft>
              <a:buClrTx/>
              <a:buFont typeface="+mj-lt"/>
              <a:buAutoNum type="arabicPeriod"/>
            </a:pPr>
            <a:r>
              <a:rPr lang="sv-SE" dirty="0"/>
              <a:t>Hur många timmar övertid kan man jobba per kalenderår?</a:t>
            </a:r>
          </a:p>
          <a:p>
            <a:pPr marL="457200" indent="-457200">
              <a:spcAft>
                <a:spcPts val="0"/>
              </a:spcAft>
              <a:buClrTx/>
              <a:buFont typeface="+mj-lt"/>
              <a:buAutoNum type="arabicPeriod"/>
            </a:pPr>
            <a:endParaRPr lang="sv-SE" dirty="0"/>
          </a:p>
          <a:p>
            <a:pPr marL="457200" indent="-457200">
              <a:spcAft>
                <a:spcPts val="0"/>
              </a:spcAft>
              <a:buClrTx/>
              <a:buFont typeface="+mj-lt"/>
              <a:buAutoNum type="arabicPeriod"/>
            </a:pPr>
            <a:r>
              <a:rPr lang="sv-SE" dirty="0"/>
              <a:t>Vad krävs för att få mertidsersättning?</a:t>
            </a:r>
          </a:p>
          <a:p>
            <a:pPr marL="457200" indent="-457200">
              <a:spcAft>
                <a:spcPts val="0"/>
              </a:spcAft>
              <a:buClrTx/>
              <a:buFont typeface="+mj-lt"/>
              <a:buAutoNum type="arabicPeriod"/>
            </a:pPr>
            <a:endParaRPr lang="sv-SE" dirty="0"/>
          </a:p>
          <a:p>
            <a:pPr marL="457200" indent="-457200">
              <a:spcAft>
                <a:spcPts val="0"/>
              </a:spcAft>
              <a:buClrTx/>
              <a:buFont typeface="+mj-lt"/>
              <a:buAutoNum type="arabicPeriod"/>
            </a:pPr>
            <a:r>
              <a:rPr lang="sv-SE" dirty="0"/>
              <a:t>Hur många timmar mertid kan man jobba per kalenderår?</a:t>
            </a:r>
          </a:p>
          <a:p>
            <a:pPr marL="0" indent="0">
              <a:buNone/>
            </a:pPr>
            <a:endParaRPr lang="sv-SE" b="1" dirty="0"/>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36</a:t>
            </a:fld>
            <a:endParaRPr lang="sv-SE"/>
          </a:p>
        </p:txBody>
      </p:sp>
    </p:spTree>
    <p:extLst>
      <p:ext uri="{BB962C8B-B14F-4D97-AF65-F5344CB8AC3E}">
        <p14:creationId xmlns:p14="http://schemas.microsoft.com/office/powerpoint/2010/main" val="120380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p:txBody>
          <a:bodyPr/>
          <a:lstStyle/>
          <a:p>
            <a:pPr marL="457200" indent="-457200">
              <a:spcAft>
                <a:spcPts val="0"/>
              </a:spcAft>
              <a:buClrTx/>
              <a:buFont typeface="+mj-lt"/>
              <a:buAutoNum type="arabicPeriod"/>
            </a:pPr>
            <a:r>
              <a:rPr lang="sv-SE" dirty="0">
                <a:latin typeface="Calibri" pitchFamily="34" charset="0"/>
              </a:rPr>
              <a:t>När får man enkel </a:t>
            </a:r>
            <a:r>
              <a:rPr lang="sv-SE" dirty="0" err="1">
                <a:latin typeface="Calibri" pitchFamily="34" charset="0"/>
              </a:rPr>
              <a:t>OB-ersättning</a:t>
            </a:r>
            <a:r>
              <a:rPr lang="sv-SE" dirty="0">
                <a:latin typeface="Calibri" pitchFamily="34" charset="0"/>
              </a:rPr>
              <a:t>?</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Hur många semesterdagar får man när man blir månadsanställd?</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Hur många sparade semesterdagar får man ha?</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Vad är ingångslönen 1 augusti 2024? Hur stor är ökningen från året innan?</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Hur lång semester har man rätt till under sommaren? (juni-augusti)</a:t>
            </a:r>
          </a:p>
          <a:p>
            <a:pPr marL="0" indent="0">
              <a:buNone/>
            </a:pPr>
            <a:endParaRPr lang="sv-SE" b="1" dirty="0"/>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37</a:t>
            </a:fld>
            <a:endParaRPr lang="sv-SE"/>
          </a:p>
        </p:txBody>
      </p:sp>
    </p:spTree>
    <p:extLst>
      <p:ext uri="{BB962C8B-B14F-4D97-AF65-F5344CB8AC3E}">
        <p14:creationId xmlns:p14="http://schemas.microsoft.com/office/powerpoint/2010/main" val="1005839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2044700"/>
            <a:ext cx="8045450" cy="4138085"/>
          </a:xfrm>
        </p:spPr>
        <p:txBody>
          <a:bodyPr/>
          <a:lstStyle/>
          <a:p>
            <a:pPr marL="457200" indent="-457200">
              <a:spcAft>
                <a:spcPts val="0"/>
              </a:spcAft>
              <a:buClrTx/>
              <a:buFont typeface="+mj-lt"/>
              <a:buAutoNum type="arabicPeriod"/>
            </a:pPr>
            <a:r>
              <a:rPr lang="sv-SE" dirty="0">
                <a:latin typeface="Calibri" pitchFamily="34" charset="0"/>
              </a:rPr>
              <a:t>Vad händer när du är sjuk längre än 7 dagar? (om sjukperioden är längre än 7 dagar)</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Har du rätt till ersättning för läkarvård/läkemedel med mera? I så fall hur mycket?</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Kan arbetsgivaren säga upp dig muntligt?</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Hur lång tid innan (i förväg) ska du få ut ditt schema?</a:t>
            </a:r>
          </a:p>
          <a:p>
            <a:pPr marL="457200" indent="-457200">
              <a:spcAft>
                <a:spcPts val="0"/>
              </a:spcAft>
              <a:buClrTx/>
              <a:buFont typeface="+mj-lt"/>
              <a:buAutoNum type="arabicPeriod"/>
            </a:pPr>
            <a:endParaRPr lang="sv-SE" dirty="0">
              <a:latin typeface="Calibri" pitchFamily="34" charset="0"/>
            </a:endParaRPr>
          </a:p>
          <a:p>
            <a:pPr marL="457200" indent="-457200">
              <a:spcAft>
                <a:spcPts val="0"/>
              </a:spcAft>
              <a:buClrTx/>
              <a:buFont typeface="+mj-lt"/>
              <a:buAutoNum type="arabicPeriod"/>
            </a:pPr>
            <a:r>
              <a:rPr lang="sv-SE" dirty="0">
                <a:latin typeface="Calibri" pitchFamily="34" charset="0"/>
              </a:rPr>
              <a:t>Hur lång är en arbetsperiod? Hur många raster kan en arbetsgivare lägga ut om en period är 9 timmar?</a:t>
            </a:r>
          </a:p>
          <a:p>
            <a:pPr marL="0" indent="0">
              <a:buNone/>
            </a:pPr>
            <a:endParaRPr lang="sv-SE" b="1" dirty="0"/>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38</a:t>
            </a:fld>
            <a:endParaRPr lang="sv-SE"/>
          </a:p>
        </p:txBody>
      </p:sp>
    </p:spTree>
    <p:extLst>
      <p:ext uri="{BB962C8B-B14F-4D97-AF65-F5344CB8AC3E}">
        <p14:creationId xmlns:p14="http://schemas.microsoft.com/office/powerpoint/2010/main" val="322116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Övriga avtal</a:t>
            </a:r>
          </a:p>
        </p:txBody>
      </p:sp>
      <p:sp>
        <p:nvSpPr>
          <p:cNvPr id="3" name="Platshållare för innehåll 2"/>
          <p:cNvSpPr>
            <a:spLocks noGrp="1"/>
          </p:cNvSpPr>
          <p:nvPr>
            <p:ph idx="1"/>
          </p:nvPr>
        </p:nvSpPr>
        <p:spPr/>
        <p:txBody>
          <a:bodyPr/>
          <a:lstStyle/>
          <a:p>
            <a:pPr eaLnBrk="1" hangingPunct="1">
              <a:lnSpc>
                <a:spcPct val="90000"/>
              </a:lnSpc>
            </a:pPr>
            <a:r>
              <a:rPr lang="sv-SE" dirty="0"/>
              <a:t>Personalomställningsavtal</a:t>
            </a:r>
          </a:p>
          <a:p>
            <a:pPr eaLnBrk="1" hangingPunct="1">
              <a:lnSpc>
                <a:spcPct val="90000"/>
              </a:lnSpc>
            </a:pPr>
            <a:r>
              <a:rPr lang="sv-SE" dirty="0" err="1"/>
              <a:t>ÖB-rätten</a:t>
            </a:r>
            <a:endParaRPr lang="sv-SE" dirty="0"/>
          </a:p>
          <a:p>
            <a:pPr eaLnBrk="1" hangingPunct="1">
              <a:lnSpc>
                <a:spcPct val="90000"/>
              </a:lnSpc>
            </a:pPr>
            <a:r>
              <a:rPr lang="sv-SE" dirty="0" err="1"/>
              <a:t>Novum</a:t>
            </a:r>
            <a:endParaRPr lang="sv-SE" dirty="0"/>
          </a:p>
          <a:p>
            <a:pPr eaLnBrk="1" hangingPunct="1">
              <a:lnSpc>
                <a:spcPct val="90000"/>
              </a:lnSpc>
            </a:pPr>
            <a:r>
              <a:rPr lang="sv-SE" dirty="0"/>
              <a:t>Omstart</a:t>
            </a:r>
          </a:p>
          <a:p>
            <a:pPr eaLnBrk="1" hangingPunct="1">
              <a:lnSpc>
                <a:spcPct val="90000"/>
              </a:lnSpc>
            </a:pPr>
            <a:r>
              <a:rPr lang="sv-SE" dirty="0"/>
              <a:t>80-90-100</a:t>
            </a:r>
          </a:p>
          <a:p>
            <a:pPr eaLnBrk="1" hangingPunct="1">
              <a:lnSpc>
                <a:spcPct val="90000"/>
              </a:lnSpc>
            </a:pPr>
            <a:r>
              <a:rPr lang="sv-SE" dirty="0"/>
              <a:t>Timbank</a:t>
            </a:r>
          </a:p>
          <a:p>
            <a:pPr eaLnBrk="1" hangingPunct="1">
              <a:lnSpc>
                <a:spcPct val="90000"/>
              </a:lnSpc>
            </a:pPr>
            <a:r>
              <a:rPr lang="sv-SE" dirty="0"/>
              <a:t>Reseavtal</a:t>
            </a:r>
          </a:p>
          <a:p>
            <a:endParaRPr lang="sv-SE" dirty="0"/>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39</a:t>
            </a:fld>
            <a:endParaRPr lang="sv-SE"/>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15362" name="Rubrik 1"/>
          <p:cNvSpPr>
            <a:spLocks noGrp="1"/>
          </p:cNvSpPr>
          <p:nvPr>
            <p:ph type="ctrTitle"/>
          </p:nvPr>
        </p:nvSpPr>
        <p:spPr>
          <a:xfrm>
            <a:off x="641350" y="1006475"/>
            <a:ext cx="8045450" cy="1143000"/>
          </a:xfrm>
        </p:spPr>
        <p:txBody>
          <a:bodyPr/>
          <a:lstStyle/>
          <a:p>
            <a:pPr eaLnBrk="1" hangingPunct="1">
              <a:lnSpc>
                <a:spcPct val="100000"/>
              </a:lnSpc>
            </a:pPr>
            <a:r>
              <a:rPr lang="sv-SE" dirty="0">
                <a:ea typeface="ヒラギノ角ゴ Pro W3"/>
                <a:cs typeface="ヒラギノ角ゴ Pro W3"/>
              </a:rPr>
              <a:t>Seko Posten</a:t>
            </a:r>
          </a:p>
        </p:txBody>
      </p:sp>
      <p:sp>
        <p:nvSpPr>
          <p:cNvPr id="15363" name="Underrubrik 2"/>
          <p:cNvSpPr>
            <a:spLocks noGrp="1"/>
          </p:cNvSpPr>
          <p:nvPr>
            <p:ph type="subTitle" idx="1"/>
          </p:nvPr>
        </p:nvSpPr>
        <p:spPr>
          <a:xfrm>
            <a:off x="641350" y="2880360"/>
            <a:ext cx="8045450" cy="3301365"/>
          </a:xfrm>
        </p:spPr>
        <p:txBody>
          <a:bodyPr/>
          <a:lstStyle/>
          <a:p>
            <a:pPr eaLnBrk="1" hangingPunct="1"/>
            <a:r>
              <a:rPr lang="en-US" sz="7200" dirty="0">
                <a:ea typeface="ヒラギノ角ゴ Pro W3"/>
                <a:cs typeface="ヒラギノ角ゴ Pro W3"/>
              </a:rPr>
              <a:t>Medlemsutbildning</a:t>
            </a:r>
          </a:p>
        </p:txBody>
      </p:sp>
    </p:spTree>
    <p:extLst>
      <p:ext uri="{BB962C8B-B14F-4D97-AF65-F5344CB8AC3E}">
        <p14:creationId xmlns:p14="http://schemas.microsoft.com/office/powerpoint/2010/main" val="393987578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Övriga avtal</a:t>
            </a:r>
          </a:p>
        </p:txBody>
      </p:sp>
      <p:sp>
        <p:nvSpPr>
          <p:cNvPr id="3" name="Platshållare för innehåll 2"/>
          <p:cNvSpPr>
            <a:spLocks noGrp="1"/>
          </p:cNvSpPr>
          <p:nvPr>
            <p:ph idx="1"/>
          </p:nvPr>
        </p:nvSpPr>
        <p:spPr/>
        <p:txBody>
          <a:bodyPr/>
          <a:lstStyle/>
          <a:p>
            <a:pPr eaLnBrk="1" hangingPunct="1"/>
            <a:r>
              <a:rPr lang="sv-SE" dirty="0"/>
              <a:t>Omstationering</a:t>
            </a:r>
          </a:p>
          <a:p>
            <a:pPr eaLnBrk="1" hangingPunct="1"/>
            <a:r>
              <a:rPr lang="sv-SE" dirty="0"/>
              <a:t>Reseavtal</a:t>
            </a:r>
          </a:p>
          <a:p>
            <a:pPr eaLnBrk="1" hangingPunct="1"/>
            <a:r>
              <a:rPr lang="sv-SE" dirty="0"/>
              <a:t>Medinflytandeavtal</a:t>
            </a:r>
          </a:p>
          <a:p>
            <a:pPr eaLnBrk="1" hangingPunct="1"/>
            <a:r>
              <a:rPr lang="sv-SE" dirty="0"/>
              <a:t>Kollektivavtal om bemanning</a:t>
            </a:r>
          </a:p>
          <a:p>
            <a:r>
              <a:rPr lang="sv-SE" dirty="0"/>
              <a:t>Facklig förtroendeman</a:t>
            </a:r>
          </a:p>
          <a:p>
            <a:r>
              <a:rPr lang="sv-SE" dirty="0"/>
              <a:t>Arbetsmiljöavtal</a:t>
            </a:r>
          </a:p>
          <a:p>
            <a:r>
              <a:rPr lang="sv-SE" dirty="0"/>
              <a:t>Förhandlingsordning</a:t>
            </a:r>
          </a:p>
          <a:p>
            <a:r>
              <a:rPr lang="sv-SE" dirty="0"/>
              <a:t>TGL</a:t>
            </a:r>
          </a:p>
          <a:p>
            <a:r>
              <a:rPr lang="sv-SE" dirty="0"/>
              <a:t>TFA</a:t>
            </a:r>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40</a:t>
            </a:fld>
            <a:endParaRPr lang="sv-SE"/>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dirty="0"/>
              <a:t>En ”rätt viktig” anledning att vara medlem </a:t>
            </a:r>
          </a:p>
        </p:txBody>
      </p:sp>
      <p:sp>
        <p:nvSpPr>
          <p:cNvPr id="3" name="Platshållare för innehåll 2"/>
          <p:cNvSpPr>
            <a:spLocks noGrp="1"/>
          </p:cNvSpPr>
          <p:nvPr>
            <p:ph idx="1"/>
          </p:nvPr>
        </p:nvSpPr>
        <p:spPr>
          <a:xfrm>
            <a:off x="641350" y="2147888"/>
            <a:ext cx="8045450" cy="4035425"/>
          </a:xfrm>
        </p:spPr>
        <p:txBody>
          <a:bodyPr/>
          <a:lstStyle/>
          <a:p>
            <a:pPr eaLnBrk="1" hangingPunct="1"/>
            <a:r>
              <a:rPr lang="sv-SE" sz="2000" dirty="0"/>
              <a:t>En enda sak hindrar arbetsgivaren att ta in någon annan istället för dig, någon som är beredd att göra jobbet för ett lägre pris än du gör det. Den enda saken är att vår förening är stark nog att kunna sluta ett avtal med arbetsgivaren om vilka löner som gäller här.</a:t>
            </a:r>
          </a:p>
          <a:p>
            <a:pPr eaLnBrk="1" hangingPunct="1"/>
            <a:r>
              <a:rPr lang="sv-SE" sz="2000" dirty="0"/>
              <a:t>Att kunna sluta sådana avtal, hindrar att vi bjuder under varandra och pressar ner lönerna. Det är anledningen till att fackföreningarna en gång bildades. Det är den absolut främsta anledningen till att vi fortfarande inte klarar oss utan kollektivavtal en enda dag.</a:t>
            </a:r>
          </a:p>
          <a:p>
            <a:pPr eaLnBrk="1" hangingPunct="1"/>
            <a:r>
              <a:rPr lang="sv-SE" sz="2000" dirty="0"/>
              <a:t>Utan medlemmar, inga kollektivavtal och utan kollektivavtal inga drägliga arbetsvillkor, för någon.</a:t>
            </a:r>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41</a:t>
            </a:fld>
            <a:endParaRPr lang="sv-SE"/>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p:txBody>
          <a:bodyPr/>
          <a:lstStyle/>
          <a:p>
            <a:pPr eaLnBrk="1" hangingPunct="1"/>
            <a:r>
              <a:rPr lang="en-US" dirty="0" err="1">
                <a:latin typeface="Calibri" charset="0"/>
              </a:rPr>
              <a:t>Vad</a:t>
            </a:r>
            <a:r>
              <a:rPr lang="en-US" dirty="0">
                <a:latin typeface="Calibri" charset="0"/>
              </a:rPr>
              <a:t> </a:t>
            </a:r>
            <a:r>
              <a:rPr lang="en-US" dirty="0" err="1">
                <a:latin typeface="Calibri" charset="0"/>
              </a:rPr>
              <a:t>har</a:t>
            </a:r>
            <a:r>
              <a:rPr lang="en-US" dirty="0">
                <a:latin typeface="Calibri" charset="0"/>
              </a:rPr>
              <a:t> vi </a:t>
            </a:r>
            <a:r>
              <a:rPr lang="en-US" dirty="0" err="1">
                <a:latin typeface="Calibri" charset="0"/>
              </a:rPr>
              <a:t>gått</a:t>
            </a:r>
            <a:r>
              <a:rPr lang="en-US" dirty="0">
                <a:latin typeface="Calibri" charset="0"/>
              </a:rPr>
              <a:t> </a:t>
            </a:r>
            <a:r>
              <a:rPr lang="en-US" dirty="0" err="1">
                <a:latin typeface="Calibri" charset="0"/>
              </a:rPr>
              <a:t>igenom</a:t>
            </a:r>
            <a:r>
              <a:rPr lang="en-US" dirty="0">
                <a:latin typeface="Calibri" charset="0"/>
              </a:rPr>
              <a:t>?</a:t>
            </a:r>
          </a:p>
        </p:txBody>
      </p:sp>
      <p:sp>
        <p:nvSpPr>
          <p:cNvPr id="26626" name="Rectangle 3"/>
          <p:cNvSpPr>
            <a:spLocks noGrp="1"/>
          </p:cNvSpPr>
          <p:nvPr>
            <p:ph type="body" idx="4294967295"/>
          </p:nvPr>
        </p:nvSpPr>
        <p:spPr/>
        <p:txBody>
          <a:bodyPr/>
          <a:lstStyle/>
          <a:p>
            <a:pPr eaLnBrk="1" hangingPunct="1">
              <a:spcBef>
                <a:spcPts val="400"/>
              </a:spcBef>
            </a:pPr>
            <a:r>
              <a:rPr lang="en-US" dirty="0" err="1">
                <a:solidFill>
                  <a:srgbClr val="000000"/>
                </a:solidFill>
                <a:latin typeface="Calibri" charset="0"/>
              </a:rPr>
              <a:t>Vad</a:t>
            </a:r>
            <a:r>
              <a:rPr lang="en-US" dirty="0">
                <a:solidFill>
                  <a:srgbClr val="000000"/>
                </a:solidFill>
                <a:latin typeface="Calibri" charset="0"/>
              </a:rPr>
              <a:t> </a:t>
            </a:r>
            <a:r>
              <a:rPr lang="en-US" dirty="0" err="1">
                <a:solidFill>
                  <a:srgbClr val="000000"/>
                </a:solidFill>
                <a:latin typeface="Calibri" charset="0"/>
              </a:rPr>
              <a:t>är</a:t>
            </a:r>
            <a:r>
              <a:rPr lang="en-US" dirty="0">
                <a:solidFill>
                  <a:srgbClr val="000000"/>
                </a:solidFill>
                <a:latin typeface="Calibri" charset="0"/>
              </a:rPr>
              <a:t> </a:t>
            </a:r>
            <a:r>
              <a:rPr lang="en-US" dirty="0" err="1">
                <a:solidFill>
                  <a:srgbClr val="000000"/>
                </a:solidFill>
                <a:latin typeface="Calibri" charset="0"/>
              </a:rPr>
              <a:t>ett</a:t>
            </a:r>
            <a:r>
              <a:rPr lang="en-US" dirty="0">
                <a:solidFill>
                  <a:srgbClr val="000000"/>
                </a:solidFill>
                <a:latin typeface="Calibri" charset="0"/>
              </a:rPr>
              <a:t> </a:t>
            </a:r>
            <a:r>
              <a:rPr lang="en-US" dirty="0" err="1">
                <a:solidFill>
                  <a:srgbClr val="000000"/>
                </a:solidFill>
                <a:latin typeface="Calibri" charset="0"/>
              </a:rPr>
              <a:t>kollektivavtal</a:t>
            </a:r>
            <a:r>
              <a:rPr lang="en-US" dirty="0">
                <a:solidFill>
                  <a:srgbClr val="000000"/>
                </a:solidFill>
                <a:latin typeface="Calibri" charset="0"/>
              </a:rPr>
              <a:t>?</a:t>
            </a:r>
          </a:p>
          <a:p>
            <a:pPr eaLnBrk="1" hangingPunct="1">
              <a:spcBef>
                <a:spcPts val="400"/>
              </a:spcBef>
            </a:pPr>
            <a:r>
              <a:rPr lang="en-US" dirty="0" err="1">
                <a:solidFill>
                  <a:srgbClr val="000000"/>
                </a:solidFill>
                <a:latin typeface="Calibri" charset="0"/>
              </a:rPr>
              <a:t>Vägen</a:t>
            </a:r>
            <a:r>
              <a:rPr lang="en-US" dirty="0">
                <a:solidFill>
                  <a:srgbClr val="000000"/>
                </a:solidFill>
                <a:latin typeface="Calibri" charset="0"/>
              </a:rPr>
              <a:t> till </a:t>
            </a:r>
            <a:r>
              <a:rPr lang="en-US" dirty="0" err="1">
                <a:solidFill>
                  <a:srgbClr val="000000"/>
                </a:solidFill>
                <a:latin typeface="Calibri" charset="0"/>
              </a:rPr>
              <a:t>ett</a:t>
            </a:r>
            <a:r>
              <a:rPr lang="en-US" dirty="0">
                <a:solidFill>
                  <a:srgbClr val="000000"/>
                </a:solidFill>
                <a:latin typeface="Calibri" charset="0"/>
              </a:rPr>
              <a:t> </a:t>
            </a:r>
            <a:r>
              <a:rPr lang="en-US" dirty="0" err="1">
                <a:solidFill>
                  <a:srgbClr val="000000"/>
                </a:solidFill>
                <a:latin typeface="Calibri" charset="0"/>
              </a:rPr>
              <a:t>avtal</a:t>
            </a:r>
            <a:endParaRPr lang="en-US" dirty="0">
              <a:solidFill>
                <a:srgbClr val="000000"/>
              </a:solidFill>
              <a:latin typeface="Calibri" charset="0"/>
            </a:endParaRPr>
          </a:p>
          <a:p>
            <a:pPr eaLnBrk="1" hangingPunct="1">
              <a:spcBef>
                <a:spcPts val="400"/>
              </a:spcBef>
            </a:pPr>
            <a:r>
              <a:rPr lang="en-US" dirty="0" err="1">
                <a:solidFill>
                  <a:srgbClr val="000000"/>
                </a:solidFill>
                <a:latin typeface="Calibri" charset="0"/>
              </a:rPr>
              <a:t>Olika</a:t>
            </a:r>
            <a:r>
              <a:rPr lang="en-US" dirty="0">
                <a:solidFill>
                  <a:srgbClr val="000000"/>
                </a:solidFill>
                <a:latin typeface="Calibri" charset="0"/>
              </a:rPr>
              <a:t> </a:t>
            </a:r>
            <a:r>
              <a:rPr lang="en-US" dirty="0" err="1">
                <a:solidFill>
                  <a:srgbClr val="000000"/>
                </a:solidFill>
                <a:latin typeface="Calibri" charset="0"/>
              </a:rPr>
              <a:t>konfliktåtgärder</a:t>
            </a:r>
            <a:endParaRPr lang="en-US" dirty="0">
              <a:solidFill>
                <a:srgbClr val="000000"/>
              </a:solidFill>
              <a:latin typeface="Calibri" charset="0"/>
            </a:endParaRPr>
          </a:p>
          <a:p>
            <a:pPr eaLnBrk="1" hangingPunct="1">
              <a:spcBef>
                <a:spcPts val="400"/>
              </a:spcBef>
            </a:pPr>
            <a:r>
              <a:rPr lang="en-US" dirty="0">
                <a:solidFill>
                  <a:srgbClr val="000000"/>
                </a:solidFill>
                <a:latin typeface="Calibri" charset="0"/>
              </a:rPr>
              <a:t>Lag </a:t>
            </a:r>
            <a:r>
              <a:rPr lang="en-US" dirty="0" err="1">
                <a:solidFill>
                  <a:srgbClr val="000000"/>
                </a:solidFill>
                <a:latin typeface="Calibri" charset="0"/>
              </a:rPr>
              <a:t>och</a:t>
            </a:r>
            <a:r>
              <a:rPr lang="en-US" dirty="0">
                <a:solidFill>
                  <a:srgbClr val="000000"/>
                </a:solidFill>
                <a:latin typeface="Calibri" charset="0"/>
              </a:rPr>
              <a:t> </a:t>
            </a:r>
            <a:r>
              <a:rPr lang="en-US" dirty="0" err="1">
                <a:solidFill>
                  <a:srgbClr val="000000"/>
                </a:solidFill>
                <a:latin typeface="Calibri" charset="0"/>
              </a:rPr>
              <a:t>avtal</a:t>
            </a:r>
            <a:endParaRPr lang="en-US" dirty="0">
              <a:solidFill>
                <a:srgbClr val="000000"/>
              </a:solidFill>
              <a:latin typeface="Calibri" charset="0"/>
            </a:endParaRPr>
          </a:p>
          <a:p>
            <a:pPr eaLnBrk="1" hangingPunct="1">
              <a:spcBef>
                <a:spcPts val="400"/>
              </a:spcBef>
            </a:pPr>
            <a:r>
              <a:rPr lang="en-US" dirty="0" err="1">
                <a:solidFill>
                  <a:srgbClr val="000000"/>
                </a:solidFill>
                <a:latin typeface="Calibri" charset="0"/>
              </a:rPr>
              <a:t>Olika</a:t>
            </a:r>
            <a:r>
              <a:rPr lang="en-US" dirty="0">
                <a:solidFill>
                  <a:srgbClr val="000000"/>
                </a:solidFill>
                <a:latin typeface="Calibri" charset="0"/>
              </a:rPr>
              <a:t> </a:t>
            </a:r>
            <a:r>
              <a:rPr lang="en-US" dirty="0" err="1">
                <a:solidFill>
                  <a:srgbClr val="000000"/>
                </a:solidFill>
                <a:latin typeface="Calibri" charset="0"/>
              </a:rPr>
              <a:t>typer</a:t>
            </a:r>
            <a:r>
              <a:rPr lang="en-US" dirty="0">
                <a:solidFill>
                  <a:srgbClr val="000000"/>
                </a:solidFill>
                <a:latin typeface="Calibri" charset="0"/>
              </a:rPr>
              <a:t> </a:t>
            </a:r>
            <a:r>
              <a:rPr lang="en-US" dirty="0" err="1">
                <a:solidFill>
                  <a:srgbClr val="000000"/>
                </a:solidFill>
                <a:latin typeface="Calibri" charset="0"/>
              </a:rPr>
              <a:t>av</a:t>
            </a:r>
            <a:r>
              <a:rPr lang="en-US" dirty="0">
                <a:solidFill>
                  <a:srgbClr val="000000"/>
                </a:solidFill>
                <a:latin typeface="Calibri" charset="0"/>
              </a:rPr>
              <a:t> </a:t>
            </a:r>
            <a:r>
              <a:rPr lang="en-US" dirty="0" err="1">
                <a:solidFill>
                  <a:srgbClr val="000000"/>
                </a:solidFill>
                <a:latin typeface="Calibri" charset="0"/>
              </a:rPr>
              <a:t>förhandling</a:t>
            </a:r>
            <a:endParaRPr lang="en-US" dirty="0">
              <a:solidFill>
                <a:srgbClr val="000000"/>
              </a:solidFill>
              <a:latin typeface="Calibri" charset="0"/>
            </a:endParaRPr>
          </a:p>
          <a:p>
            <a:pPr eaLnBrk="1" hangingPunct="1">
              <a:spcBef>
                <a:spcPts val="400"/>
              </a:spcBef>
            </a:pPr>
            <a:r>
              <a:rPr lang="en-US" dirty="0" err="1">
                <a:solidFill>
                  <a:srgbClr val="000000"/>
                </a:solidFill>
                <a:latin typeface="Calibri" charset="0"/>
              </a:rPr>
              <a:t>Förhandlingsorganisationen</a:t>
            </a:r>
            <a:r>
              <a:rPr lang="en-US" dirty="0">
                <a:solidFill>
                  <a:srgbClr val="000000"/>
                </a:solidFill>
                <a:latin typeface="Calibri" charset="0"/>
              </a:rPr>
              <a:t> </a:t>
            </a:r>
            <a:r>
              <a:rPr lang="en-US" dirty="0" err="1">
                <a:solidFill>
                  <a:srgbClr val="000000"/>
                </a:solidFill>
                <a:latin typeface="Calibri" charset="0"/>
              </a:rPr>
              <a:t>inom</a:t>
            </a:r>
            <a:r>
              <a:rPr lang="en-US" dirty="0">
                <a:solidFill>
                  <a:srgbClr val="000000"/>
                </a:solidFill>
                <a:latin typeface="Calibri" charset="0"/>
              </a:rPr>
              <a:t> PostNord</a:t>
            </a:r>
          </a:p>
          <a:p>
            <a:pPr eaLnBrk="1" hangingPunct="1">
              <a:spcBef>
                <a:spcPts val="400"/>
              </a:spcBef>
            </a:pPr>
            <a:r>
              <a:rPr lang="en-US" dirty="0" err="1">
                <a:solidFill>
                  <a:srgbClr val="000000"/>
                </a:solidFill>
                <a:latin typeface="Calibri" charset="0"/>
              </a:rPr>
              <a:t>Medinflytande</a:t>
            </a:r>
            <a:endParaRPr lang="en-US" dirty="0">
              <a:solidFill>
                <a:srgbClr val="000000"/>
              </a:solidFill>
              <a:latin typeface="Calibri" charset="0"/>
            </a:endParaRPr>
          </a:p>
          <a:p>
            <a:pPr eaLnBrk="1" hangingPunct="1">
              <a:spcBef>
                <a:spcPts val="400"/>
              </a:spcBef>
            </a:pPr>
            <a:r>
              <a:rPr lang="en-US" dirty="0" err="1">
                <a:solidFill>
                  <a:srgbClr val="000000"/>
                </a:solidFill>
                <a:latin typeface="Calibri" charset="0"/>
              </a:rPr>
              <a:t>Samverkan</a:t>
            </a: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p:txBody>
      </p:sp>
    </p:spTree>
    <p:extLst>
      <p:ext uri="{BB962C8B-B14F-4D97-AF65-F5344CB8AC3E}">
        <p14:creationId xmlns:p14="http://schemas.microsoft.com/office/powerpoint/2010/main" val="23403125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 calcmode="lin" valueType="num">
                                      <p:cBhvr additive="base">
                                        <p:cTn id="7"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6">
                                            <p:txEl>
                                              <p:pRg st="1" end="1"/>
                                            </p:txEl>
                                          </p:spTgt>
                                        </p:tgtEl>
                                        <p:attrNameLst>
                                          <p:attrName>style.visibility</p:attrName>
                                        </p:attrNameLst>
                                      </p:cBhvr>
                                      <p:to>
                                        <p:strVal val="visible"/>
                                      </p:to>
                                    </p:set>
                                    <p:anim calcmode="lin" valueType="num">
                                      <p:cBhvr additive="base">
                                        <p:cTn id="13"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6">
                                            <p:txEl>
                                              <p:pRg st="2" end="2"/>
                                            </p:txEl>
                                          </p:spTgt>
                                        </p:tgtEl>
                                        <p:attrNameLst>
                                          <p:attrName>style.visibility</p:attrName>
                                        </p:attrNameLst>
                                      </p:cBhvr>
                                      <p:to>
                                        <p:strVal val="visible"/>
                                      </p:to>
                                    </p:set>
                                    <p:anim calcmode="lin" valueType="num">
                                      <p:cBhvr additive="base">
                                        <p:cTn id="19" dur="500" fill="hold"/>
                                        <p:tgtEl>
                                          <p:spTgt spid="26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6626">
                                            <p:txEl>
                                              <p:pRg st="3" end="3"/>
                                            </p:txEl>
                                          </p:spTgt>
                                        </p:tgtEl>
                                        <p:attrNameLst>
                                          <p:attrName>style.visibility</p:attrName>
                                        </p:attrNameLst>
                                      </p:cBhvr>
                                      <p:to>
                                        <p:strVal val="visible"/>
                                      </p:to>
                                    </p:set>
                                    <p:anim calcmode="lin" valueType="num">
                                      <p:cBhvr additive="base">
                                        <p:cTn id="25" dur="500" fill="hold"/>
                                        <p:tgtEl>
                                          <p:spTgt spid="2662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626">
                                            <p:txEl>
                                              <p:pRg st="4" end="4"/>
                                            </p:txEl>
                                          </p:spTgt>
                                        </p:tgtEl>
                                        <p:attrNameLst>
                                          <p:attrName>style.visibility</p:attrName>
                                        </p:attrNameLst>
                                      </p:cBhvr>
                                      <p:to>
                                        <p:strVal val="visible"/>
                                      </p:to>
                                    </p:set>
                                    <p:anim calcmode="lin" valueType="num">
                                      <p:cBhvr additive="base">
                                        <p:cTn id="31" dur="500" fill="hold"/>
                                        <p:tgtEl>
                                          <p:spTgt spid="2662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66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626">
                                            <p:txEl>
                                              <p:pRg st="5" end="5"/>
                                            </p:txEl>
                                          </p:spTgt>
                                        </p:tgtEl>
                                        <p:attrNameLst>
                                          <p:attrName>style.visibility</p:attrName>
                                        </p:attrNameLst>
                                      </p:cBhvr>
                                      <p:to>
                                        <p:strVal val="visible"/>
                                      </p:to>
                                    </p:set>
                                    <p:anim calcmode="lin" valueType="num">
                                      <p:cBhvr additive="base">
                                        <p:cTn id="37" dur="500" fill="hold"/>
                                        <p:tgtEl>
                                          <p:spTgt spid="2662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626">
                                            <p:txEl>
                                              <p:pRg st="6" end="6"/>
                                            </p:txEl>
                                          </p:spTgt>
                                        </p:tgtEl>
                                        <p:attrNameLst>
                                          <p:attrName>style.visibility</p:attrName>
                                        </p:attrNameLst>
                                      </p:cBhvr>
                                      <p:to>
                                        <p:strVal val="visible"/>
                                      </p:to>
                                    </p:set>
                                    <p:anim calcmode="lin" valueType="num">
                                      <p:cBhvr additive="base">
                                        <p:cTn id="43" dur="500" fill="hold"/>
                                        <p:tgtEl>
                                          <p:spTgt spid="2662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66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626">
                                            <p:txEl>
                                              <p:pRg st="7" end="7"/>
                                            </p:txEl>
                                          </p:spTgt>
                                        </p:tgtEl>
                                        <p:attrNameLst>
                                          <p:attrName>style.visibility</p:attrName>
                                        </p:attrNameLst>
                                      </p:cBhvr>
                                      <p:to>
                                        <p:strVal val="visible"/>
                                      </p:to>
                                    </p:set>
                                    <p:anim calcmode="lin" valueType="num">
                                      <p:cBhvr additive="base">
                                        <p:cTn id="49" dur="500" fill="hold"/>
                                        <p:tgtEl>
                                          <p:spTgt spid="2662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662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15362" name="Rubrik 1"/>
          <p:cNvSpPr>
            <a:spLocks noGrp="1"/>
          </p:cNvSpPr>
          <p:nvPr>
            <p:ph type="ctrTitle"/>
          </p:nvPr>
        </p:nvSpPr>
        <p:spPr>
          <a:xfrm>
            <a:off x="641350" y="1006475"/>
            <a:ext cx="8045450" cy="1143000"/>
          </a:xfrm>
        </p:spPr>
        <p:txBody>
          <a:bodyPr/>
          <a:lstStyle/>
          <a:p>
            <a:pPr eaLnBrk="1" hangingPunct="1">
              <a:lnSpc>
                <a:spcPct val="100000"/>
              </a:lnSpc>
            </a:pPr>
            <a:r>
              <a:rPr lang="sv-SE" dirty="0">
                <a:ea typeface="ヒラギノ角ゴ Pro W3"/>
                <a:cs typeface="ヒラギノ角ゴ Pro W3"/>
              </a:rPr>
              <a:t>Sammanfattning och utvärdering</a:t>
            </a:r>
          </a:p>
        </p:txBody>
      </p:sp>
      <p:sp>
        <p:nvSpPr>
          <p:cNvPr id="15363" name="Underrubrik 2"/>
          <p:cNvSpPr>
            <a:spLocks noGrp="1"/>
          </p:cNvSpPr>
          <p:nvPr>
            <p:ph type="subTitle" idx="1"/>
          </p:nvPr>
        </p:nvSpPr>
        <p:spPr>
          <a:xfrm>
            <a:off x="641350" y="2332038"/>
            <a:ext cx="8045450" cy="3849687"/>
          </a:xfrm>
        </p:spPr>
        <p:txBody>
          <a:bodyPr/>
          <a:lstStyle/>
          <a:p>
            <a:pPr eaLnBrk="1" hangingPunct="1"/>
            <a:endParaRPr lang="en-US" dirty="0">
              <a:ea typeface="ヒラギノ角ゴ Pro W3"/>
              <a:cs typeface="ヒラギノ角ゴ Pro W3"/>
            </a:endParaRPr>
          </a:p>
        </p:txBody>
      </p:sp>
    </p:spTree>
    <p:extLst>
      <p:ext uri="{BB962C8B-B14F-4D97-AF65-F5344CB8AC3E}">
        <p14:creationId xmlns:p14="http://schemas.microsoft.com/office/powerpoint/2010/main" val="3939875782"/>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p:txBody>
          <a:bodyPr/>
          <a:lstStyle/>
          <a:p>
            <a:pPr eaLnBrk="1" hangingPunct="1"/>
            <a:r>
              <a:rPr lang="en-US" dirty="0" err="1">
                <a:latin typeface="Calibri" charset="0"/>
              </a:rPr>
              <a:t>Utvärdering</a:t>
            </a:r>
            <a:endParaRPr lang="en-US" dirty="0">
              <a:latin typeface="Calibri" charset="0"/>
            </a:endParaRPr>
          </a:p>
        </p:txBody>
      </p:sp>
      <p:sp>
        <p:nvSpPr>
          <p:cNvPr id="26626" name="Rectangle 3"/>
          <p:cNvSpPr>
            <a:spLocks noGrp="1"/>
          </p:cNvSpPr>
          <p:nvPr>
            <p:ph type="body" idx="4294967295"/>
          </p:nvPr>
        </p:nvSpPr>
        <p:spPr/>
        <p:txBody>
          <a:bodyPr/>
          <a:lstStyle/>
          <a:p>
            <a:pPr eaLnBrk="1" hangingPunct="1">
              <a:spcBef>
                <a:spcPts val="400"/>
              </a:spcBef>
              <a:buNone/>
            </a:pPr>
            <a:endParaRPr lang="en-US" dirty="0">
              <a:solidFill>
                <a:srgbClr val="000000"/>
              </a:solidFill>
              <a:latin typeface="Calibri" charset="0"/>
            </a:endParaRPr>
          </a:p>
          <a:p>
            <a:pPr eaLnBrk="1" hangingPunct="1">
              <a:spcBef>
                <a:spcPts val="400"/>
              </a:spcBef>
              <a:buNone/>
            </a:pPr>
            <a:r>
              <a:rPr lang="en-US" dirty="0">
                <a:solidFill>
                  <a:srgbClr val="000000"/>
                </a:solidFill>
                <a:latin typeface="Calibri" charset="0"/>
              </a:rPr>
              <a:t>Nu </a:t>
            </a:r>
            <a:r>
              <a:rPr lang="en-US" dirty="0" err="1">
                <a:solidFill>
                  <a:srgbClr val="000000"/>
                </a:solidFill>
                <a:latin typeface="Calibri" charset="0"/>
              </a:rPr>
              <a:t>är</a:t>
            </a:r>
            <a:r>
              <a:rPr lang="en-US" dirty="0">
                <a:solidFill>
                  <a:srgbClr val="000000"/>
                </a:solidFill>
                <a:latin typeface="Calibri" charset="0"/>
              </a:rPr>
              <a:t> </a:t>
            </a:r>
            <a:r>
              <a:rPr lang="en-US" dirty="0" err="1">
                <a:solidFill>
                  <a:srgbClr val="000000"/>
                </a:solidFill>
                <a:latin typeface="Calibri" charset="0"/>
              </a:rPr>
              <a:t>denna</a:t>
            </a:r>
            <a:r>
              <a:rPr lang="en-US" dirty="0">
                <a:solidFill>
                  <a:srgbClr val="000000"/>
                </a:solidFill>
                <a:latin typeface="Calibri" charset="0"/>
              </a:rPr>
              <a:t> </a:t>
            </a:r>
            <a:r>
              <a:rPr lang="en-US" dirty="0" err="1">
                <a:solidFill>
                  <a:srgbClr val="000000"/>
                </a:solidFill>
                <a:latin typeface="Calibri" charset="0"/>
              </a:rPr>
              <a:t>utbildningen</a:t>
            </a:r>
            <a:r>
              <a:rPr lang="en-US" dirty="0">
                <a:solidFill>
                  <a:srgbClr val="000000"/>
                </a:solidFill>
                <a:latin typeface="Calibri" charset="0"/>
              </a:rPr>
              <a:t> slut…</a:t>
            </a:r>
          </a:p>
          <a:p>
            <a:pPr eaLnBrk="1" hangingPunct="1">
              <a:spcBef>
                <a:spcPts val="400"/>
              </a:spcBef>
            </a:pPr>
            <a:endParaRPr lang="en-US" dirty="0">
              <a:solidFill>
                <a:srgbClr val="000000"/>
              </a:solidFill>
              <a:latin typeface="Calibri" charset="0"/>
            </a:endParaRPr>
          </a:p>
          <a:p>
            <a:pPr eaLnBrk="1" hangingPunct="1">
              <a:spcBef>
                <a:spcPts val="400"/>
              </a:spcBef>
              <a:buNone/>
            </a:pPr>
            <a:endParaRPr lang="en-US" dirty="0">
              <a:solidFill>
                <a:srgbClr val="000000"/>
              </a:solidFill>
              <a:latin typeface="Calibri" charset="0"/>
            </a:endParaRPr>
          </a:p>
          <a:p>
            <a:pPr eaLnBrk="1" hangingPunct="1">
              <a:spcBef>
                <a:spcPts val="400"/>
              </a:spcBef>
              <a:buNone/>
            </a:pPr>
            <a:r>
              <a:rPr lang="en-US" sz="4800" b="1" dirty="0">
                <a:solidFill>
                  <a:srgbClr val="FF0000"/>
                </a:solidFill>
                <a:latin typeface="Calibri" charset="0"/>
              </a:rPr>
              <a:t>Tack </a:t>
            </a:r>
            <a:r>
              <a:rPr lang="en-US" sz="4800" b="1" dirty="0" err="1">
                <a:solidFill>
                  <a:srgbClr val="FF0000"/>
                </a:solidFill>
                <a:latin typeface="Calibri" charset="0"/>
              </a:rPr>
              <a:t>för</a:t>
            </a:r>
            <a:r>
              <a:rPr lang="en-US" sz="4800" b="1" dirty="0">
                <a:solidFill>
                  <a:srgbClr val="FF0000"/>
                </a:solidFill>
                <a:latin typeface="Calibri" charset="0"/>
              </a:rPr>
              <a:t> </a:t>
            </a:r>
            <a:r>
              <a:rPr lang="en-US" sz="4800" b="1" dirty="0" err="1">
                <a:solidFill>
                  <a:srgbClr val="FF0000"/>
                </a:solidFill>
                <a:latin typeface="Calibri" charset="0"/>
              </a:rPr>
              <a:t>att</a:t>
            </a:r>
            <a:r>
              <a:rPr lang="en-US" sz="4800" b="1" dirty="0">
                <a:solidFill>
                  <a:srgbClr val="FF0000"/>
                </a:solidFill>
                <a:latin typeface="Calibri" charset="0"/>
              </a:rPr>
              <a:t> </a:t>
            </a:r>
            <a:r>
              <a:rPr lang="en-US" sz="4800" b="1" dirty="0" err="1">
                <a:solidFill>
                  <a:srgbClr val="FF0000"/>
                </a:solidFill>
                <a:latin typeface="Calibri" charset="0"/>
              </a:rPr>
              <a:t>ni</a:t>
            </a:r>
            <a:r>
              <a:rPr lang="en-US" sz="4800" b="1" dirty="0">
                <a:solidFill>
                  <a:srgbClr val="FF0000"/>
                </a:solidFill>
                <a:latin typeface="Calibri" charset="0"/>
              </a:rPr>
              <a:t> </a:t>
            </a:r>
            <a:r>
              <a:rPr lang="en-US" sz="4800" b="1" dirty="0" err="1">
                <a:solidFill>
                  <a:srgbClr val="FF0000"/>
                </a:solidFill>
                <a:latin typeface="Calibri" charset="0"/>
              </a:rPr>
              <a:t>kom</a:t>
            </a:r>
            <a:r>
              <a:rPr lang="en-US" sz="4800" b="1" dirty="0">
                <a:solidFill>
                  <a:srgbClr val="FF0000"/>
                </a:solidFill>
                <a:latin typeface="Calibri" charset="0"/>
              </a:rPr>
              <a:t>! </a:t>
            </a:r>
            <a:r>
              <a:rPr lang="en-US" sz="4800" b="1" dirty="0">
                <a:solidFill>
                  <a:srgbClr val="FF0000"/>
                </a:solidFill>
                <a:latin typeface="Calibri" charset="0"/>
                <a:sym typeface="Wingdings" pitchFamily="2" charset="2"/>
              </a:rPr>
              <a:t></a:t>
            </a:r>
            <a:endParaRPr lang="en-US" sz="4800" b="1" dirty="0">
              <a:solidFill>
                <a:srgbClr val="FF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p:txBody>
      </p:sp>
    </p:spTree>
    <p:extLst>
      <p:ext uri="{BB962C8B-B14F-4D97-AF65-F5344CB8AC3E}">
        <p14:creationId xmlns:p14="http://schemas.microsoft.com/office/powerpoint/2010/main" val="23403125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6">
                                            <p:txEl>
                                              <p:pRg st="1" end="1"/>
                                            </p:txEl>
                                          </p:spTgt>
                                        </p:tgtEl>
                                        <p:attrNameLst>
                                          <p:attrName>style.visibility</p:attrName>
                                        </p:attrNameLst>
                                      </p:cBhvr>
                                      <p:to>
                                        <p:strVal val="visible"/>
                                      </p:to>
                                    </p:set>
                                    <p:anim calcmode="lin" valueType="num">
                                      <p:cBhvr additive="base">
                                        <p:cTn id="7"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6">
                                            <p:txEl>
                                              <p:pRg st="4" end="4"/>
                                            </p:txEl>
                                          </p:spTgt>
                                        </p:tgtEl>
                                        <p:attrNameLst>
                                          <p:attrName>style.visibility</p:attrName>
                                        </p:attrNameLst>
                                      </p:cBhvr>
                                      <p:to>
                                        <p:strVal val="visible"/>
                                      </p:to>
                                    </p:set>
                                    <p:anim calcmode="lin" valueType="num">
                                      <p:cBhvr additive="base">
                                        <p:cTn id="13" dur="500" fill="hold"/>
                                        <p:tgtEl>
                                          <p:spTgt spid="2662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p:txBody>
          <a:bodyPr/>
          <a:lstStyle/>
          <a:p>
            <a:pPr eaLnBrk="1" hangingPunct="1"/>
            <a:r>
              <a:rPr lang="en-US" dirty="0" err="1">
                <a:latin typeface="Calibri" charset="0"/>
              </a:rPr>
              <a:t>Fortsättning</a:t>
            </a:r>
            <a:r>
              <a:rPr lang="en-US" dirty="0">
                <a:latin typeface="Calibri" charset="0"/>
              </a:rPr>
              <a:t>…</a:t>
            </a:r>
          </a:p>
        </p:txBody>
      </p:sp>
      <p:sp>
        <p:nvSpPr>
          <p:cNvPr id="26626" name="Rectangle 3"/>
          <p:cNvSpPr>
            <a:spLocks noGrp="1"/>
          </p:cNvSpPr>
          <p:nvPr>
            <p:ph type="body" idx="4294967295"/>
          </p:nvPr>
        </p:nvSpPr>
        <p:spPr/>
        <p:txBody>
          <a:bodyPr/>
          <a:lstStyle/>
          <a:p>
            <a:pPr eaLnBrk="1" hangingPunct="1">
              <a:spcBef>
                <a:spcPts val="400"/>
              </a:spcBef>
            </a:pPr>
            <a:r>
              <a:rPr lang="en-US" dirty="0" err="1">
                <a:solidFill>
                  <a:srgbClr val="000000"/>
                </a:solidFill>
                <a:latin typeface="Calibri" charset="0"/>
              </a:rPr>
              <a:t>Utan</a:t>
            </a:r>
            <a:r>
              <a:rPr lang="en-US" dirty="0">
                <a:solidFill>
                  <a:srgbClr val="000000"/>
                </a:solidFill>
                <a:latin typeface="Calibri" charset="0"/>
              </a:rPr>
              <a:t> </a:t>
            </a:r>
            <a:r>
              <a:rPr lang="en-US" dirty="0" err="1">
                <a:solidFill>
                  <a:srgbClr val="000000"/>
                </a:solidFill>
                <a:latin typeface="Calibri" charset="0"/>
              </a:rPr>
              <a:t>och</a:t>
            </a:r>
            <a:r>
              <a:rPr lang="en-US" dirty="0">
                <a:solidFill>
                  <a:srgbClr val="000000"/>
                </a:solidFill>
                <a:latin typeface="Calibri" charset="0"/>
              </a:rPr>
              <a:t> med </a:t>
            </a:r>
            <a:r>
              <a:rPr lang="en-US" dirty="0" err="1">
                <a:solidFill>
                  <a:srgbClr val="000000"/>
                </a:solidFill>
                <a:latin typeface="Calibri" charset="0"/>
              </a:rPr>
              <a:t>kollektivavtal</a:t>
            </a:r>
            <a:endParaRPr lang="en-US" dirty="0">
              <a:solidFill>
                <a:srgbClr val="000000"/>
              </a:solidFill>
              <a:latin typeface="Calibri" charset="0"/>
            </a:endParaRPr>
          </a:p>
          <a:p>
            <a:pPr eaLnBrk="1" hangingPunct="1">
              <a:spcBef>
                <a:spcPts val="400"/>
              </a:spcBef>
            </a:pPr>
            <a:r>
              <a:rPr lang="en-US" dirty="0" err="1">
                <a:solidFill>
                  <a:srgbClr val="000000"/>
                </a:solidFill>
                <a:latin typeface="Calibri" charset="0"/>
              </a:rPr>
              <a:t>Paragraferna</a:t>
            </a:r>
            <a:r>
              <a:rPr lang="en-US" dirty="0">
                <a:solidFill>
                  <a:srgbClr val="000000"/>
                </a:solidFill>
                <a:latin typeface="Calibri" charset="0"/>
              </a:rPr>
              <a:t> </a:t>
            </a:r>
            <a:r>
              <a:rPr lang="en-US" dirty="0" err="1">
                <a:solidFill>
                  <a:srgbClr val="000000"/>
                </a:solidFill>
                <a:latin typeface="Calibri" charset="0"/>
              </a:rPr>
              <a:t>i</a:t>
            </a:r>
            <a:r>
              <a:rPr lang="en-US" dirty="0">
                <a:solidFill>
                  <a:srgbClr val="000000"/>
                </a:solidFill>
                <a:latin typeface="Calibri" charset="0"/>
              </a:rPr>
              <a:t> </a:t>
            </a:r>
            <a:r>
              <a:rPr lang="en-US" dirty="0" err="1">
                <a:solidFill>
                  <a:srgbClr val="000000"/>
                </a:solidFill>
                <a:latin typeface="Calibri" charset="0"/>
              </a:rPr>
              <a:t>vårt</a:t>
            </a:r>
            <a:r>
              <a:rPr lang="en-US" dirty="0">
                <a:solidFill>
                  <a:srgbClr val="000000"/>
                </a:solidFill>
                <a:latin typeface="Calibri" charset="0"/>
              </a:rPr>
              <a:t> </a:t>
            </a:r>
            <a:r>
              <a:rPr lang="en-US" dirty="0" err="1">
                <a:solidFill>
                  <a:srgbClr val="000000"/>
                </a:solidFill>
                <a:latin typeface="Calibri" charset="0"/>
              </a:rPr>
              <a:t>kollektivavtal</a:t>
            </a:r>
            <a:endParaRPr lang="en-US" dirty="0">
              <a:solidFill>
                <a:srgbClr val="000000"/>
              </a:solidFill>
              <a:latin typeface="Calibri" charset="0"/>
            </a:endParaRPr>
          </a:p>
          <a:p>
            <a:pPr eaLnBrk="1" hangingPunct="1">
              <a:spcBef>
                <a:spcPts val="400"/>
              </a:spcBef>
            </a:pPr>
            <a:r>
              <a:rPr lang="en-US" dirty="0" err="1">
                <a:solidFill>
                  <a:srgbClr val="000000"/>
                </a:solidFill>
                <a:latin typeface="Calibri" charset="0"/>
              </a:rPr>
              <a:t>Övriga</a:t>
            </a:r>
            <a:r>
              <a:rPr lang="en-US" dirty="0">
                <a:solidFill>
                  <a:srgbClr val="000000"/>
                </a:solidFill>
                <a:latin typeface="Calibri" charset="0"/>
              </a:rPr>
              <a:t> </a:t>
            </a:r>
            <a:r>
              <a:rPr lang="en-US" dirty="0" err="1">
                <a:solidFill>
                  <a:srgbClr val="000000"/>
                </a:solidFill>
                <a:latin typeface="Calibri" charset="0"/>
              </a:rPr>
              <a:t>avtal</a:t>
            </a: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a:p>
            <a:pPr eaLnBrk="1" hangingPunct="1">
              <a:spcBef>
                <a:spcPts val="400"/>
              </a:spcBef>
            </a:pPr>
            <a:endParaRPr lang="en-US" dirty="0">
              <a:solidFill>
                <a:srgbClr val="000000"/>
              </a:solidFill>
              <a:latin typeface="Calibri" charset="0"/>
            </a:endParaRPr>
          </a:p>
        </p:txBody>
      </p:sp>
    </p:spTree>
    <p:extLst>
      <p:ext uri="{BB962C8B-B14F-4D97-AF65-F5344CB8AC3E}">
        <p14:creationId xmlns:p14="http://schemas.microsoft.com/office/powerpoint/2010/main" val="23403125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 calcmode="lin" valueType="num">
                                      <p:cBhvr additive="base">
                                        <p:cTn id="7"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6">
                                            <p:txEl>
                                              <p:pRg st="1" end="1"/>
                                            </p:txEl>
                                          </p:spTgt>
                                        </p:tgtEl>
                                        <p:attrNameLst>
                                          <p:attrName>style.visibility</p:attrName>
                                        </p:attrNameLst>
                                      </p:cBhvr>
                                      <p:to>
                                        <p:strVal val="visible"/>
                                      </p:to>
                                    </p:set>
                                    <p:anim calcmode="lin" valueType="num">
                                      <p:cBhvr additive="base">
                                        <p:cTn id="13"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6">
                                            <p:txEl>
                                              <p:pRg st="2" end="2"/>
                                            </p:txEl>
                                          </p:spTgt>
                                        </p:tgtEl>
                                        <p:attrNameLst>
                                          <p:attrName>style.visibility</p:attrName>
                                        </p:attrNameLst>
                                      </p:cBhvr>
                                      <p:to>
                                        <p:strVal val="visible"/>
                                      </p:to>
                                    </p:set>
                                    <p:anim calcmode="lin" valueType="num">
                                      <p:cBhvr additive="base">
                                        <p:cTn id="19" dur="500" fill="hold"/>
                                        <p:tgtEl>
                                          <p:spTgt spid="26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Hur är facket kopplat till Socialdemokraterna?</a:t>
            </a:r>
          </a:p>
        </p:txBody>
      </p:sp>
      <p:sp>
        <p:nvSpPr>
          <p:cNvPr id="3" name="Platshållare för innehåll 2"/>
          <p:cNvSpPr>
            <a:spLocks noGrp="1"/>
          </p:cNvSpPr>
          <p:nvPr>
            <p:ph idx="1"/>
          </p:nvPr>
        </p:nvSpPr>
        <p:spPr/>
        <p:txBody>
          <a:bodyPr/>
          <a:lstStyle/>
          <a:p>
            <a:r>
              <a:rPr lang="sv-SE" dirty="0"/>
              <a:t>Socialdemokraterna sägs ha bildats år 1889</a:t>
            </a:r>
          </a:p>
          <a:p>
            <a:endParaRPr lang="sv-SE" dirty="0"/>
          </a:p>
          <a:p>
            <a:r>
              <a:rPr lang="sv-SE" dirty="0"/>
              <a:t>Bildades av fackföreningar, sjuk och begravningskassor, socialistiska grupper</a:t>
            </a:r>
          </a:p>
          <a:p>
            <a:endParaRPr lang="sv-SE" dirty="0"/>
          </a:p>
          <a:p>
            <a:r>
              <a:rPr lang="sv-SE" dirty="0"/>
              <a:t>År 1898 bildades LO</a:t>
            </a:r>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46</a:t>
            </a:fld>
            <a:endParaRPr lang="sv-SE"/>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A6FA0648-F2E9-4D27-824D-792A0619946E}" type="slidenum">
              <a:rPr lang="sv-SE"/>
              <a:pPr/>
              <a:t>47</a:t>
            </a:fld>
            <a:endParaRPr lang="sv-SE"/>
          </a:p>
        </p:txBody>
      </p:sp>
      <p:sp>
        <p:nvSpPr>
          <p:cNvPr id="100354" name="Rectangle 2"/>
          <p:cNvSpPr>
            <a:spLocks noGrp="1"/>
          </p:cNvSpPr>
          <p:nvPr>
            <p:ph type="title" idx="4294967295"/>
          </p:nvPr>
        </p:nvSpPr>
        <p:spPr/>
        <p:txBody>
          <a:bodyPr/>
          <a:lstStyle/>
          <a:p>
            <a:r>
              <a:rPr lang="sv-SE" dirty="0">
                <a:latin typeface="Calibri" pitchFamily="34" charset="0"/>
                <a:ea typeface="ヒラギノ角ゴ Pro W3"/>
                <a:cs typeface="ヒラギノ角ゴ Pro W3"/>
              </a:rPr>
              <a:t>Medinflytande i Posten</a:t>
            </a:r>
          </a:p>
        </p:txBody>
      </p:sp>
      <p:sp>
        <p:nvSpPr>
          <p:cNvPr id="100355" name="Rectangle 3"/>
          <p:cNvSpPr>
            <a:spLocks noGrp="1"/>
          </p:cNvSpPr>
          <p:nvPr>
            <p:ph type="body" idx="4294967295"/>
          </p:nvPr>
        </p:nvSpPr>
        <p:spPr/>
        <p:txBody>
          <a:bodyPr/>
          <a:lstStyle/>
          <a:p>
            <a:r>
              <a:rPr lang="sv-SE" sz="2400" dirty="0">
                <a:latin typeface="Calibri" pitchFamily="34" charset="0"/>
                <a:ea typeface="ヒラギノ角ゴ Pro W3"/>
                <a:cs typeface="ヒラギノ角ゴ Pro W3"/>
              </a:rPr>
              <a:t>Medbestämmande när arbetsgivaren fattar beslut</a:t>
            </a:r>
          </a:p>
          <a:p>
            <a:r>
              <a:rPr lang="sv-SE" sz="2400" dirty="0">
                <a:latin typeface="Calibri" pitchFamily="34" charset="0"/>
                <a:ea typeface="ヒラギノ角ゴ Pro W3"/>
                <a:cs typeface="ヒラギノ角ゴ Pro W3"/>
              </a:rPr>
              <a:t>Samverkansgrupp</a:t>
            </a:r>
          </a:p>
          <a:p>
            <a:r>
              <a:rPr lang="sv-SE" sz="2400" dirty="0">
                <a:latin typeface="Calibri" pitchFamily="34" charset="0"/>
                <a:ea typeface="ヒラギノ角ゴ Pro W3"/>
                <a:cs typeface="ヒラギノ角ゴ Pro W3"/>
              </a:rPr>
              <a:t>Arbetsplatsträff</a:t>
            </a:r>
          </a:p>
          <a:p>
            <a:r>
              <a:rPr lang="sv-SE" sz="2400" dirty="0">
                <a:latin typeface="Calibri" pitchFamily="34" charset="0"/>
                <a:ea typeface="ヒラギノ角ゴ Pro W3"/>
                <a:cs typeface="ヒラギノ角ゴ Pro W3"/>
              </a:rPr>
              <a:t>Utvecklingssamtal</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0FF543F2-C980-4498-AC6A-331FB6C91A2C}" type="slidenum">
              <a:rPr lang="sv-SE"/>
              <a:pPr/>
              <a:t>48</a:t>
            </a:fld>
            <a:endParaRPr lang="sv-SE"/>
          </a:p>
        </p:txBody>
      </p:sp>
      <p:sp>
        <p:nvSpPr>
          <p:cNvPr id="115714" name="Rectangle 2"/>
          <p:cNvSpPr>
            <a:spLocks noGrp="1"/>
          </p:cNvSpPr>
          <p:nvPr>
            <p:ph type="title" idx="4294967295"/>
          </p:nvPr>
        </p:nvSpPr>
        <p:spPr/>
        <p:txBody>
          <a:bodyPr/>
          <a:lstStyle/>
          <a:p>
            <a:r>
              <a:rPr lang="sv-SE">
                <a:latin typeface="Calibri" pitchFamily="34" charset="0"/>
                <a:ea typeface="ヒラギノ角ゴ Pro W3"/>
                <a:cs typeface="ヒラギノ角ゴ Pro W3"/>
              </a:rPr>
              <a:t>Samverkansgrupp</a:t>
            </a:r>
          </a:p>
        </p:txBody>
      </p:sp>
      <p:sp>
        <p:nvSpPr>
          <p:cNvPr id="115715" name="Rectangle 3"/>
          <p:cNvSpPr>
            <a:spLocks noGrp="1"/>
          </p:cNvSpPr>
          <p:nvPr>
            <p:ph type="body" idx="4294967295"/>
          </p:nvPr>
        </p:nvSpPr>
        <p:spPr/>
        <p:txBody>
          <a:bodyPr/>
          <a:lstStyle/>
          <a:p>
            <a:r>
              <a:rPr lang="sv-SE" sz="2400" dirty="0">
                <a:latin typeface="Calibri" pitchFamily="34" charset="0"/>
                <a:ea typeface="ヒラギノ角ゴ Pro W3"/>
                <a:cs typeface="ヒラギノ角ゴ Pro W3"/>
              </a:rPr>
              <a:t>Arbetsgivare</a:t>
            </a:r>
          </a:p>
          <a:p>
            <a:r>
              <a:rPr lang="sv-SE" sz="2400" dirty="0">
                <a:latin typeface="Calibri" pitchFamily="34" charset="0"/>
                <a:ea typeface="ヒラギノ角ゴ Pro W3"/>
                <a:cs typeface="ヒラギノ角ゴ Pro W3"/>
              </a:rPr>
              <a:t>Facket</a:t>
            </a:r>
          </a:p>
          <a:p>
            <a:r>
              <a:rPr lang="sv-SE" sz="2400" dirty="0">
                <a:latin typeface="Calibri" pitchFamily="34" charset="0"/>
                <a:ea typeface="ヒラギノ角ゴ Pro W3"/>
                <a:cs typeface="ヒラギノ角ゴ Pro W3"/>
              </a:rPr>
              <a:t>Skyddet</a:t>
            </a:r>
          </a:p>
          <a:p>
            <a:r>
              <a:rPr lang="sv-SE" sz="2400" dirty="0">
                <a:latin typeface="Calibri" pitchFamily="34" charset="0"/>
                <a:ea typeface="ヒラギノ角ゴ Pro W3"/>
                <a:cs typeface="ヒラギノ角ゴ Pro W3"/>
              </a:rPr>
              <a:t>På varje beslutsnivå i PostNord</a:t>
            </a:r>
          </a:p>
          <a:p>
            <a:r>
              <a:rPr lang="sv-SE" sz="2400" dirty="0">
                <a:latin typeface="Calibri" pitchFamily="34" charset="0"/>
                <a:ea typeface="ヒラギノ角ゴ Pro W3"/>
                <a:cs typeface="ヒラギノ角ゴ Pro W3"/>
              </a:rPr>
              <a:t>Från ax till limpa</a:t>
            </a:r>
          </a:p>
          <a:p>
            <a:r>
              <a:rPr lang="sv-SE" sz="2400" dirty="0">
                <a:latin typeface="Calibri" pitchFamily="34" charset="0"/>
                <a:ea typeface="ヒラギノ角ゴ Pro W3"/>
                <a:cs typeface="ヒラギノ角ゴ Pro W3"/>
              </a:rPr>
              <a:t>Behandlar verksamhetsfrågor</a:t>
            </a:r>
          </a:p>
          <a:p>
            <a:r>
              <a:rPr lang="sv-SE" sz="2400" dirty="0">
                <a:latin typeface="Calibri" pitchFamily="34" charset="0"/>
                <a:ea typeface="ヒラギノ角ゴ Pro W3"/>
                <a:cs typeface="ヒラギノ角ゴ Pro W3"/>
              </a:rPr>
              <a:t>Ej individärenden och löner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24B39299-A6EB-4AFB-81E9-2AABA6359FA1}" type="slidenum">
              <a:rPr lang="sv-SE"/>
              <a:pPr/>
              <a:t>49</a:t>
            </a:fld>
            <a:endParaRPr lang="sv-SE"/>
          </a:p>
        </p:txBody>
      </p:sp>
      <p:sp>
        <p:nvSpPr>
          <p:cNvPr id="95234" name="Rectangle 2"/>
          <p:cNvSpPr>
            <a:spLocks noGrp="1"/>
          </p:cNvSpPr>
          <p:nvPr>
            <p:ph type="title" idx="4294967295"/>
          </p:nvPr>
        </p:nvSpPr>
        <p:spPr/>
        <p:txBody>
          <a:bodyPr/>
          <a:lstStyle/>
          <a:p>
            <a:r>
              <a:rPr lang="sv-SE" dirty="0">
                <a:latin typeface="Calibri" pitchFamily="34" charset="0"/>
                <a:ea typeface="ヒラギノ角ゴ Pro W3"/>
                <a:cs typeface="ヒラギノ角ゴ Pro W3"/>
              </a:rPr>
              <a:t>Lag och avtal</a:t>
            </a:r>
          </a:p>
        </p:txBody>
      </p:sp>
      <p:sp>
        <p:nvSpPr>
          <p:cNvPr id="95235" name="Rectangle 3"/>
          <p:cNvSpPr>
            <a:spLocks noGrp="1"/>
          </p:cNvSpPr>
          <p:nvPr>
            <p:ph type="body" idx="4294967295"/>
          </p:nvPr>
        </p:nvSpPr>
        <p:spPr/>
        <p:txBody>
          <a:bodyPr/>
          <a:lstStyle/>
          <a:p>
            <a:pPr>
              <a:buFont typeface="Arial" pitchFamily="34" charset="0"/>
              <a:buNone/>
            </a:pPr>
            <a:r>
              <a:rPr lang="sv-SE" sz="2400" dirty="0">
                <a:latin typeface="Calibri" pitchFamily="34" charset="0"/>
                <a:ea typeface="ヒラギノ角ゴ Pro W3"/>
                <a:cs typeface="ヒラギノ角ゴ Pro W3"/>
              </a:rPr>
              <a:t>Arbetsrätten			 Sv. Riksdag</a:t>
            </a:r>
          </a:p>
          <a:p>
            <a:pPr>
              <a:buFont typeface="Arial" pitchFamily="34" charset="0"/>
              <a:buNone/>
            </a:pPr>
            <a:r>
              <a:rPr lang="sv-SE" sz="2400" dirty="0">
                <a:latin typeface="Calibri" pitchFamily="34" charset="0"/>
                <a:ea typeface="ヒラギノ角ゴ Pro W3"/>
                <a:cs typeface="ヒラギノ角ゴ Pro W3"/>
              </a:rPr>
              <a:t>Branschavtal 			 </a:t>
            </a:r>
            <a:r>
              <a:rPr lang="sv-SE" dirty="0">
                <a:latin typeface="Calibri" pitchFamily="34" charset="0"/>
                <a:ea typeface="ヒラギノ角ゴ Pro W3"/>
                <a:cs typeface="ヒラギノ角ゴ Pro W3"/>
              </a:rPr>
              <a:t>S</a:t>
            </a:r>
            <a:r>
              <a:rPr lang="sv-SE" sz="2400" dirty="0">
                <a:latin typeface="Calibri" pitchFamily="34" charset="0"/>
                <a:ea typeface="ヒラギノ角ゴ Pro W3"/>
                <a:cs typeface="ヒラギノ角ゴ Pro W3"/>
              </a:rPr>
              <a:t>eko - Almega</a:t>
            </a:r>
          </a:p>
          <a:p>
            <a:pPr>
              <a:buFont typeface="Arial" pitchFamily="34" charset="0"/>
              <a:buNone/>
            </a:pPr>
            <a:r>
              <a:rPr lang="sv-SE" sz="2400" dirty="0">
                <a:latin typeface="Calibri" pitchFamily="34" charset="0"/>
                <a:ea typeface="ヒラギノ角ゴ Pro W3"/>
                <a:cs typeface="ヒラギノ角ゴ Pro W3"/>
              </a:rPr>
              <a:t>Företagsavtal		 	 </a:t>
            </a:r>
            <a:r>
              <a:rPr lang="sv-SE" dirty="0">
                <a:latin typeface="Calibri" pitchFamily="34" charset="0"/>
                <a:ea typeface="ヒラギノ角ゴ Pro W3"/>
                <a:cs typeface="ヒラギノ角ゴ Pro W3"/>
              </a:rPr>
              <a:t>S</a:t>
            </a:r>
            <a:r>
              <a:rPr lang="sv-SE" sz="2400" dirty="0">
                <a:latin typeface="Calibri" pitchFamily="34" charset="0"/>
                <a:ea typeface="ヒラギノ角ゴ Pro W3"/>
                <a:cs typeface="ヒラギノ角ゴ Pro W3"/>
              </a:rPr>
              <a:t>eko Posten – PostNord AB</a:t>
            </a:r>
          </a:p>
          <a:p>
            <a:pPr>
              <a:buNone/>
            </a:pPr>
            <a:endParaRPr lang="sv-SE" sz="2400" dirty="0">
              <a:latin typeface="Calibri" pitchFamily="34" charset="0"/>
              <a:ea typeface="ヒラギノ角ゴ Pro W3"/>
              <a:cs typeface="ヒラギノ角ゴ Pro W3"/>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41350" y="1245476"/>
            <a:ext cx="8045450" cy="1086562"/>
          </a:xfrm>
        </p:spPr>
        <p:txBody>
          <a:bodyPr/>
          <a:lstStyle/>
          <a:p>
            <a:r>
              <a:rPr lang="sv-SE" sz="5400" dirty="0" err="1">
                <a:solidFill>
                  <a:srgbClr val="FF0000"/>
                </a:solidFill>
              </a:rPr>
              <a:t>Välkomna....igen</a:t>
            </a:r>
            <a:r>
              <a:rPr lang="sv-SE" sz="5400" dirty="0">
                <a:solidFill>
                  <a:srgbClr val="FF0000"/>
                </a:solidFill>
              </a:rPr>
              <a:t>!</a:t>
            </a:r>
          </a:p>
        </p:txBody>
      </p:sp>
      <p:sp>
        <p:nvSpPr>
          <p:cNvPr id="3" name="Platshållare för innehåll 2"/>
          <p:cNvSpPr>
            <a:spLocks noGrp="1"/>
          </p:cNvSpPr>
          <p:nvPr>
            <p:ph idx="1"/>
          </p:nvPr>
        </p:nvSpPr>
        <p:spPr/>
        <p:txBody>
          <a:bodyPr/>
          <a:lstStyle/>
          <a:p>
            <a:endParaRPr lang="sv-SE" dirty="0"/>
          </a:p>
          <a:p>
            <a:r>
              <a:rPr lang="sv-SE" dirty="0"/>
              <a:t>Praktiskt</a:t>
            </a:r>
          </a:p>
          <a:p>
            <a:r>
              <a:rPr lang="sv-SE" dirty="0"/>
              <a:t>Lunch</a:t>
            </a:r>
          </a:p>
          <a:p>
            <a:pPr>
              <a:buNone/>
            </a:pPr>
            <a:endParaRPr lang="sv-SE" dirty="0"/>
          </a:p>
          <a:p>
            <a:r>
              <a:rPr lang="sv-SE" dirty="0"/>
              <a:t>Dag 1 Försäkringar och pensioner</a:t>
            </a:r>
          </a:p>
          <a:p>
            <a:r>
              <a:rPr lang="sv-SE" dirty="0"/>
              <a:t>Dag 2 Fackets organisation och verksamhet </a:t>
            </a:r>
          </a:p>
          <a:p>
            <a:pPr>
              <a:buNone/>
            </a:pPr>
            <a:r>
              <a:rPr lang="sv-SE" dirty="0"/>
              <a:t>			Arbetsmiljö, medlemsförmåner</a:t>
            </a:r>
          </a:p>
          <a:p>
            <a:r>
              <a:rPr lang="sv-SE" dirty="0">
                <a:solidFill>
                  <a:srgbClr val="FF0000"/>
                </a:solidFill>
              </a:rPr>
              <a:t>Dag 3 Vårt kollektivavtal (PVA) </a:t>
            </a:r>
          </a:p>
        </p:txBody>
      </p:sp>
      <p:sp>
        <p:nvSpPr>
          <p:cNvPr id="4" name="Platshållare för datum 3"/>
          <p:cNvSpPr>
            <a:spLocks noGrp="1"/>
          </p:cNvSpPr>
          <p:nvPr>
            <p:ph type="dt" sz="half" idx="10"/>
          </p:nvPr>
        </p:nvSpPr>
        <p:spPr/>
        <p:txBody>
          <a:bodyPr/>
          <a:lstStyle/>
          <a:p>
            <a:pPr>
              <a:defRPr/>
            </a:pPr>
            <a:fld id="{6621AF14-3696-4DF5-81B6-DA70538AE642}" type="datetime1">
              <a:rPr lang="sv-SE" smtClean="0"/>
              <a:pPr>
                <a:defRPr/>
              </a:pPr>
              <a:t>2023-11-23</a:t>
            </a:fld>
            <a:endParaRPr lang="sv-SE" dirty="0"/>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AB37993C-634C-4ADE-8E7C-9F0D87FDCC85}" type="slidenum">
              <a:rPr lang="sv-SE" smtClean="0"/>
              <a:pPr>
                <a:defRPr/>
              </a:pPr>
              <a:t>5</a:t>
            </a:fld>
            <a:endParaRPr lang="sv-S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AE63113B-612A-4A44-8E4C-44D6438379BA}" type="slidenum">
              <a:rPr lang="sv-SE"/>
              <a:pPr/>
              <a:t>50</a:t>
            </a:fld>
            <a:endParaRPr lang="sv-SE"/>
          </a:p>
        </p:txBody>
      </p:sp>
      <p:sp>
        <p:nvSpPr>
          <p:cNvPr id="97282" name="Rectangle 2"/>
          <p:cNvSpPr>
            <a:spLocks noGrp="1"/>
          </p:cNvSpPr>
          <p:nvPr>
            <p:ph type="title" idx="4294967295"/>
          </p:nvPr>
        </p:nvSpPr>
        <p:spPr/>
        <p:txBody>
          <a:bodyPr/>
          <a:lstStyle/>
          <a:p>
            <a:r>
              <a:rPr lang="sv-SE">
                <a:latin typeface="Calibri" pitchFamily="34" charset="0"/>
                <a:ea typeface="ヒラギノ角ゴ Pro W3"/>
                <a:cs typeface="ヒラギノ角ゴ Pro W3"/>
              </a:rPr>
              <a:t>Förhandlingsorganisation</a:t>
            </a:r>
          </a:p>
        </p:txBody>
      </p:sp>
      <p:sp>
        <p:nvSpPr>
          <p:cNvPr id="97283" name="Rectangle 3"/>
          <p:cNvSpPr>
            <a:spLocks noGrp="1"/>
          </p:cNvSpPr>
          <p:nvPr>
            <p:ph type="body" idx="4294967295"/>
          </p:nvPr>
        </p:nvSpPr>
        <p:spPr/>
        <p:txBody>
          <a:bodyPr/>
          <a:lstStyle/>
          <a:p>
            <a:r>
              <a:rPr lang="sv-SE" sz="2400" dirty="0">
                <a:latin typeface="Calibri" pitchFamily="34" charset="0"/>
                <a:ea typeface="ヒラギノ角ゴ Pro W3"/>
                <a:cs typeface="ヒラギノ角ゴ Pro W3"/>
              </a:rPr>
              <a:t>Seko					-	Almega</a:t>
            </a:r>
          </a:p>
          <a:p>
            <a:r>
              <a:rPr lang="sv-SE" sz="2400" dirty="0">
                <a:latin typeface="Calibri" pitchFamily="34" charset="0"/>
                <a:ea typeface="ヒラギノ角ゴ Pro W3"/>
                <a:cs typeface="ヒラギノ角ゴ Pro W3"/>
              </a:rPr>
              <a:t>Seko Posten			-	Postnord Sverige</a:t>
            </a:r>
          </a:p>
          <a:p>
            <a:r>
              <a:rPr lang="sv-SE" dirty="0">
                <a:latin typeface="Calibri" pitchFamily="34" charset="0"/>
                <a:ea typeface="ヒラギノ角ゴ Pro W3"/>
                <a:cs typeface="ヒラギノ角ゴ Pro W3"/>
              </a:rPr>
              <a:t>Klubb/Klubbar</a:t>
            </a:r>
            <a:r>
              <a:rPr lang="sv-SE" sz="2400" dirty="0">
                <a:latin typeface="Calibri" pitchFamily="34" charset="0"/>
                <a:ea typeface="ヒラギノ角ゴ Pro W3"/>
                <a:cs typeface="ヒラギノ角ゴ Pro W3"/>
              </a:rPr>
              <a:t> 		-	</a:t>
            </a:r>
          </a:p>
          <a:p>
            <a:r>
              <a:rPr lang="sv-SE" sz="2400" dirty="0">
                <a:latin typeface="Calibri" pitchFamily="34" charset="0"/>
                <a:ea typeface="ヒラギノ角ゴ Pro W3"/>
                <a:cs typeface="ヒラギノ角ゴ Pro W3"/>
              </a:rPr>
              <a:t>Klubb/Sektion            -	D</a:t>
            </a:r>
            <a:r>
              <a:rPr lang="sv-SE" dirty="0">
                <a:latin typeface="Calibri" pitchFamily="34" charset="0"/>
                <a:ea typeface="ヒラギノ角ゴ Pro W3"/>
                <a:cs typeface="ヒラギノ角ゴ Pro W3"/>
              </a:rPr>
              <a:t>istriktschef/Terminalchef</a:t>
            </a:r>
            <a:endParaRPr lang="sv-SE" sz="2400" dirty="0">
              <a:latin typeface="Calibri" pitchFamily="34" charset="0"/>
              <a:ea typeface="ヒラギノ角ゴ Pro W3"/>
              <a:cs typeface="ヒラギノ角ゴ Pro W3"/>
            </a:endParaRPr>
          </a:p>
          <a:p>
            <a:r>
              <a:rPr lang="sv-SE" sz="2400" dirty="0">
                <a:latin typeface="Calibri" pitchFamily="34" charset="0"/>
                <a:ea typeface="ヒラギノ角ゴ Pro W3"/>
                <a:cs typeface="ヒラギノ角ゴ Pro W3"/>
              </a:rPr>
              <a:t>Seko-ombud			-	</a:t>
            </a:r>
            <a:r>
              <a:rPr lang="sv-SE" dirty="0">
                <a:latin typeface="Calibri" pitchFamily="34" charset="0"/>
                <a:ea typeface="ヒラギノ角ゴ Pro W3"/>
                <a:cs typeface="ヒラギノ角ゴ Pro W3"/>
              </a:rPr>
              <a:t>Distributionschef/Platschef</a:t>
            </a:r>
            <a:endParaRPr lang="sv-SE" sz="2400" dirty="0">
              <a:latin typeface="Calibri" pitchFamily="34" charset="0"/>
              <a:ea typeface="ヒラギノ角ゴ Pro W3"/>
              <a:cs typeface="ヒラギノ角ゴ Pro W3"/>
            </a:endParaRPr>
          </a:p>
          <a:p>
            <a:pPr>
              <a:buFont typeface="Arial" pitchFamily="34" charset="0"/>
              <a:buNone/>
            </a:pPr>
            <a:r>
              <a:rPr lang="sv-SE" sz="2400" dirty="0">
                <a:latin typeface="Calibri" pitchFamily="34" charset="0"/>
                <a:ea typeface="ヒラギノ角ゴ Pro W3"/>
                <a:cs typeface="ヒラギノ角ゴ Pro W3"/>
              </a:rPr>
              <a:t>	</a:t>
            </a:r>
          </a:p>
          <a:p>
            <a:endParaRPr lang="sv-SE" sz="2400" dirty="0">
              <a:latin typeface="Calibri" pitchFamily="34" charset="0"/>
              <a:ea typeface="ヒラギノ角ゴ Pro W3"/>
              <a:cs typeface="ヒラギノ角ゴ Pro W3"/>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66474BA7-8D21-4344-A5CC-8FF49A1FE61C}" type="slidenum">
              <a:rPr lang="sv-SE"/>
              <a:pPr/>
              <a:t>51</a:t>
            </a:fld>
            <a:endParaRPr lang="sv-SE"/>
          </a:p>
        </p:txBody>
      </p:sp>
      <p:sp>
        <p:nvSpPr>
          <p:cNvPr id="96258" name="Rectangle 2"/>
          <p:cNvSpPr>
            <a:spLocks noGrp="1"/>
          </p:cNvSpPr>
          <p:nvPr>
            <p:ph type="title" idx="4294967295"/>
          </p:nvPr>
        </p:nvSpPr>
        <p:spPr/>
        <p:txBody>
          <a:bodyPr/>
          <a:lstStyle/>
          <a:p>
            <a:r>
              <a:rPr lang="sv-SE">
                <a:latin typeface="Calibri" pitchFamily="34" charset="0"/>
                <a:ea typeface="ヒラギノ角ゴ Pro W3"/>
                <a:cs typeface="ヒラギノ角ゴ Pro W3"/>
              </a:rPr>
              <a:t>Förhandling</a:t>
            </a:r>
          </a:p>
        </p:txBody>
      </p:sp>
      <p:sp>
        <p:nvSpPr>
          <p:cNvPr id="96259" name="Rectangle 3"/>
          <p:cNvSpPr>
            <a:spLocks noGrp="1"/>
          </p:cNvSpPr>
          <p:nvPr>
            <p:ph type="body" idx="4294967295"/>
          </p:nvPr>
        </p:nvSpPr>
        <p:spPr/>
        <p:txBody>
          <a:bodyPr/>
          <a:lstStyle/>
          <a:p>
            <a:r>
              <a:rPr lang="sv-SE" sz="2400" dirty="0">
                <a:latin typeface="Calibri" pitchFamily="34" charset="0"/>
                <a:ea typeface="ヒラギノ角ゴ Pro W3"/>
                <a:cs typeface="ヒラギノ角ゴ Pro W3"/>
              </a:rPr>
              <a:t>Avtalsförhandling</a:t>
            </a:r>
          </a:p>
          <a:p>
            <a:r>
              <a:rPr lang="sv-SE" sz="2400" dirty="0">
                <a:latin typeface="Calibri" pitchFamily="34" charset="0"/>
                <a:ea typeface="ヒラギノ角ゴ Pro W3"/>
                <a:cs typeface="ヒラギノ角ゴ Pro W3"/>
              </a:rPr>
              <a:t>Beslutsförhandling</a:t>
            </a:r>
          </a:p>
          <a:p>
            <a:r>
              <a:rPr lang="sv-SE" sz="2400" dirty="0">
                <a:latin typeface="Calibri" pitchFamily="34" charset="0"/>
                <a:ea typeface="ヒラギノ角ゴ Pro W3"/>
                <a:cs typeface="ヒラギノ角ゴ Pro W3"/>
              </a:rPr>
              <a:t>Tvisteförhandling</a:t>
            </a:r>
          </a:p>
          <a:p>
            <a:endParaRPr lang="sv-SE" sz="2400" dirty="0">
              <a:latin typeface="Calibri" pitchFamily="34" charset="0"/>
              <a:ea typeface="ヒラギノ角ゴ Pro W3"/>
              <a:cs typeface="ヒラギノ角ゴ Pro W3"/>
            </a:endParaRPr>
          </a:p>
          <a:p>
            <a:r>
              <a:rPr lang="sv-SE" sz="2400" dirty="0">
                <a:latin typeface="Calibri" pitchFamily="34" charset="0"/>
                <a:ea typeface="ヒラギノ角ゴ Pro W3"/>
                <a:cs typeface="ヒラギノ角ゴ Pro W3"/>
              </a:rPr>
              <a:t>Tolkningsföreträde</a:t>
            </a:r>
          </a:p>
          <a:p>
            <a:r>
              <a:rPr lang="sv-SE" sz="2400" dirty="0">
                <a:latin typeface="Calibri" pitchFamily="34" charset="0"/>
                <a:ea typeface="ヒラギノ角ゴ Pro W3"/>
                <a:cs typeface="ヒラギノ角ゴ Pro W3"/>
              </a:rPr>
              <a:t>Vetorätt</a:t>
            </a:r>
          </a:p>
          <a:p>
            <a:endParaRPr lang="sv-SE" sz="2400" dirty="0">
              <a:latin typeface="Calibri" pitchFamily="34" charset="0"/>
              <a:ea typeface="ヒラギノ角ゴ Pro W3"/>
              <a:cs typeface="ヒラギノ角ゴ Pro W3"/>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ubrik 16"/>
          <p:cNvSpPr>
            <a:spLocks noGrp="1"/>
          </p:cNvSpPr>
          <p:nvPr>
            <p:ph type="title"/>
          </p:nvPr>
        </p:nvSpPr>
        <p:spPr>
          <a:xfrm>
            <a:off x="641350" y="573617"/>
            <a:ext cx="8045450" cy="1143000"/>
          </a:xfrm>
        </p:spPr>
        <p:txBody>
          <a:bodyPr/>
          <a:lstStyle/>
          <a:p>
            <a:pPr eaLnBrk="1" hangingPunct="1"/>
            <a:r>
              <a:rPr lang="sv-SE" dirty="0">
                <a:latin typeface="Calibri" charset="0"/>
              </a:rPr>
              <a:t>På ett företag utan kollektivavtal</a:t>
            </a:r>
          </a:p>
        </p:txBody>
      </p:sp>
      <p:sp>
        <p:nvSpPr>
          <p:cNvPr id="3" name="Platshållare för innehåll 2"/>
          <p:cNvSpPr>
            <a:spLocks noGrp="1"/>
          </p:cNvSpPr>
          <p:nvPr>
            <p:ph idx="1"/>
          </p:nvPr>
        </p:nvSpPr>
        <p:spPr>
          <a:xfrm>
            <a:off x="641350" y="1715532"/>
            <a:ext cx="8045450" cy="4977368"/>
          </a:xfrm>
        </p:spPr>
        <p:txBody>
          <a:bodyPr/>
          <a:lstStyle/>
          <a:p>
            <a:r>
              <a:rPr lang="sv-SE" sz="1800" b="1" dirty="0"/>
              <a:t>Hur mycket ska du ha i lön?</a:t>
            </a:r>
          </a:p>
          <a:p>
            <a:pPr marL="0" indent="0">
              <a:buNone/>
            </a:pPr>
            <a:r>
              <a:rPr lang="sv-SE" sz="1800" dirty="0"/>
              <a:t>Det arbetsgivaren har lust att betala.</a:t>
            </a:r>
          </a:p>
          <a:p>
            <a:r>
              <a:rPr lang="sv-SE" sz="1800" b="1" dirty="0"/>
              <a:t>Hur mycket är du garanterad i löneökning?</a:t>
            </a:r>
          </a:p>
          <a:p>
            <a:pPr marL="0" indent="0">
              <a:buNone/>
            </a:pPr>
            <a:r>
              <a:rPr lang="sv-SE" sz="1800" dirty="0"/>
              <a:t>Ungefär noll kronor.</a:t>
            </a:r>
          </a:p>
          <a:p>
            <a:r>
              <a:rPr lang="sv-SE" sz="1800" b="1" dirty="0"/>
              <a:t>Vilka arbetstider har du?</a:t>
            </a:r>
          </a:p>
          <a:p>
            <a:pPr marL="0" indent="0">
              <a:buNone/>
            </a:pPr>
            <a:r>
              <a:rPr lang="sv-SE" sz="1800" dirty="0"/>
              <a:t>Det visar sig.</a:t>
            </a:r>
          </a:p>
          <a:p>
            <a:r>
              <a:rPr lang="sv-SE" sz="1800" b="1" dirty="0"/>
              <a:t>Vilken ersättning får du om du skadar dig på jobbet?</a:t>
            </a:r>
          </a:p>
          <a:p>
            <a:pPr marL="0" indent="0">
              <a:buNone/>
            </a:pPr>
            <a:r>
              <a:rPr lang="sv-SE" sz="1800" dirty="0"/>
              <a:t>Nej.</a:t>
            </a:r>
          </a:p>
          <a:p>
            <a:r>
              <a:rPr lang="sv-SE" sz="1800" b="1" dirty="0"/>
              <a:t>När får du semester?</a:t>
            </a:r>
          </a:p>
          <a:p>
            <a:pPr marL="0" indent="0">
              <a:buNone/>
            </a:pPr>
            <a:r>
              <a:rPr lang="sv-SE" sz="1800" dirty="0"/>
              <a:t>Vem vet.</a:t>
            </a:r>
          </a:p>
          <a:p>
            <a:r>
              <a:rPr lang="sv-SE" sz="1800" b="1" dirty="0"/>
              <a:t>Hur mycket pension lurar arbetsgivaren dig på?</a:t>
            </a:r>
          </a:p>
          <a:p>
            <a:pPr marL="0" indent="0">
              <a:buNone/>
            </a:pPr>
            <a:r>
              <a:rPr lang="sv-SE" sz="1800" dirty="0"/>
              <a:t>Går att kolla på </a:t>
            </a:r>
            <a:r>
              <a:rPr lang="sv-SE" sz="1800" dirty="0">
                <a:hlinkClick r:id="rId3"/>
              </a:rPr>
              <a:t>http://www.lo.se/start/facket_forsakrar/avtalspension/</a:t>
            </a:r>
            <a:endParaRPr lang="sv-SE" sz="1800" dirty="0"/>
          </a:p>
          <a:p>
            <a:pPr marL="0" indent="0">
              <a:buNone/>
            </a:pPr>
            <a:endParaRPr lang="sv-SE" sz="1800" dirty="0"/>
          </a:p>
          <a:p>
            <a:endParaRPr lang="sv-SE" sz="1800" dirty="0"/>
          </a:p>
          <a:p>
            <a:pPr marL="0" indent="0">
              <a:buNone/>
            </a:pPr>
            <a:endParaRPr lang="sv-SE" sz="1800" dirty="0"/>
          </a:p>
          <a:p>
            <a:endParaRPr lang="sv-SE" sz="1800" dirty="0"/>
          </a:p>
          <a:p>
            <a:endParaRPr lang="sv-SE" sz="1800" dirty="0"/>
          </a:p>
        </p:txBody>
      </p:sp>
      <p:sp>
        <p:nvSpPr>
          <p:cNvPr id="16388" name="Platshållare för sidfot 4"/>
          <p:cNvSpPr>
            <a:spLocks noGrp="1"/>
          </p:cNvSpPr>
          <p:nvPr>
            <p:ph type="ftr" sz="quarter" idx="11"/>
          </p:nvPr>
        </p:nvSpPr>
        <p:spPr bwMode="auto">
          <a:xfrm>
            <a:off x="1514475" y="6457950"/>
            <a:ext cx="6119813" cy="26193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ヒラギノ角ゴ Pro W3" charset="0"/>
                <a:cs typeface="ヒラギノ角ゴ Pro W3" charset="0"/>
              </a:defRPr>
            </a:lvl1pPr>
            <a:lvl2pPr marL="742950" indent="-285750" eaLnBrk="0" hangingPunct="0">
              <a:defRPr sz="2400">
                <a:solidFill>
                  <a:schemeClr val="tx1"/>
                </a:solidFill>
                <a:latin typeface="Calibri" charset="0"/>
                <a:ea typeface="ヒラギノ角ゴ Pro W3" charset="0"/>
                <a:cs typeface="ヒラギノ角ゴ Pro W3" charset="0"/>
              </a:defRPr>
            </a:lvl2pPr>
            <a:lvl3pPr marL="1143000" indent="-228600" eaLnBrk="0" hangingPunct="0">
              <a:defRPr sz="2400">
                <a:solidFill>
                  <a:schemeClr val="tx1"/>
                </a:solidFill>
                <a:latin typeface="Calibri" charset="0"/>
                <a:ea typeface="ヒラギノ角ゴ Pro W3" charset="0"/>
                <a:cs typeface="ヒラギノ角ゴ Pro W3" charset="0"/>
              </a:defRPr>
            </a:lvl3pPr>
            <a:lvl4pPr marL="1600200" indent="-228600" eaLnBrk="0" hangingPunct="0">
              <a:defRPr sz="2400">
                <a:solidFill>
                  <a:schemeClr val="tx1"/>
                </a:solidFill>
                <a:latin typeface="Calibri" charset="0"/>
                <a:ea typeface="ヒラギノ角ゴ Pro W3" charset="0"/>
                <a:cs typeface="ヒラギノ角ゴ Pro W3" charset="0"/>
              </a:defRPr>
            </a:lvl4pPr>
            <a:lvl5pPr marL="2057400" indent="-228600" eaLnBrk="0" hangingPunct="0">
              <a:defRPr sz="2400">
                <a:solidFill>
                  <a:schemeClr val="tx1"/>
                </a:solidFill>
                <a:latin typeface="Calibri"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alibri" charset="0"/>
                <a:ea typeface="ヒラギノ角ゴ Pro W3" charset="0"/>
                <a:cs typeface="ヒラギノ角ゴ Pro W3" charset="0"/>
              </a:defRPr>
            </a:lvl9pPr>
          </a:lstStyle>
          <a:p>
            <a:pPr eaLnBrk="1" fontAlgn="base" hangingPunct="1">
              <a:spcBef>
                <a:spcPct val="0"/>
              </a:spcBef>
              <a:spcAft>
                <a:spcPct val="0"/>
              </a:spcAft>
            </a:pPr>
            <a:endParaRPr lang="sv-SE" sz="700"/>
          </a:p>
        </p:txBody>
      </p:sp>
      <p:sp>
        <p:nvSpPr>
          <p:cNvPr id="2" name="textruta 1"/>
          <p:cNvSpPr txBox="1"/>
          <p:nvPr/>
        </p:nvSpPr>
        <p:spPr>
          <a:xfrm>
            <a:off x="-2400300" y="939800"/>
            <a:ext cx="184666" cy="369332"/>
          </a:xfrm>
          <a:prstGeom prst="rect">
            <a:avLst/>
          </a:prstGeom>
          <a:noFill/>
        </p:spPr>
        <p:txBody>
          <a:bodyPr wrap="none" rtlCol="0">
            <a:spAutoFit/>
          </a:bodyPr>
          <a:lstStyle/>
          <a:p>
            <a:endParaRPr lang="sv-SE" dirty="0"/>
          </a:p>
        </p:txBody>
      </p:sp>
    </p:spTree>
    <p:extLst>
      <p:ext uri="{BB962C8B-B14F-4D97-AF65-F5344CB8AC3E}">
        <p14:creationId xmlns:p14="http://schemas.microsoft.com/office/powerpoint/2010/main" val="129045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15362" name="Rubrik 1"/>
          <p:cNvSpPr>
            <a:spLocks noGrp="1"/>
          </p:cNvSpPr>
          <p:nvPr>
            <p:ph type="ctrTitle"/>
          </p:nvPr>
        </p:nvSpPr>
        <p:spPr>
          <a:xfrm>
            <a:off x="641350" y="1006475"/>
            <a:ext cx="8045450" cy="1143000"/>
          </a:xfrm>
        </p:spPr>
        <p:txBody>
          <a:bodyPr/>
          <a:lstStyle/>
          <a:p>
            <a:pPr eaLnBrk="1" hangingPunct="1">
              <a:lnSpc>
                <a:spcPct val="100000"/>
              </a:lnSpc>
            </a:pPr>
            <a:r>
              <a:rPr lang="sv-SE" dirty="0">
                <a:ea typeface="ヒラギノ角ゴ Pro W3"/>
                <a:cs typeface="ヒラギノ角ゴ Pro W3"/>
              </a:rPr>
              <a:t>Seko Posten</a:t>
            </a:r>
          </a:p>
        </p:txBody>
      </p:sp>
      <p:sp>
        <p:nvSpPr>
          <p:cNvPr id="15363" name="Underrubrik 2"/>
          <p:cNvSpPr>
            <a:spLocks noGrp="1"/>
          </p:cNvSpPr>
          <p:nvPr>
            <p:ph type="subTitle" idx="1"/>
          </p:nvPr>
        </p:nvSpPr>
        <p:spPr>
          <a:xfrm>
            <a:off x="641350" y="2332038"/>
            <a:ext cx="8045450" cy="3849687"/>
          </a:xfrm>
        </p:spPr>
        <p:txBody>
          <a:bodyPr/>
          <a:lstStyle/>
          <a:p>
            <a:pPr eaLnBrk="1" hangingPunct="1"/>
            <a:r>
              <a:rPr lang="en-US" dirty="0" err="1">
                <a:ea typeface="ヒラギノ角ゴ Pro W3"/>
                <a:cs typeface="ヒラギノ角ゴ Pro W3"/>
              </a:rPr>
              <a:t>PostNords</a:t>
            </a:r>
            <a:r>
              <a:rPr lang="en-US" dirty="0">
                <a:ea typeface="ヒラギノ角ゴ Pro W3"/>
                <a:cs typeface="ヒラギノ角ゴ Pro W3"/>
              </a:rPr>
              <a:t> </a:t>
            </a:r>
            <a:r>
              <a:rPr lang="en-US" dirty="0" err="1">
                <a:ea typeface="ヒラギノ角ゴ Pro W3"/>
                <a:cs typeface="ヒラギノ角ゴ Pro W3"/>
              </a:rPr>
              <a:t>VillkorsAvtal</a:t>
            </a:r>
            <a:r>
              <a:rPr lang="en-US" dirty="0">
                <a:ea typeface="ヒラギノ角ゴ Pro W3"/>
                <a:cs typeface="ヒラギノ角ゴ Pro W3"/>
              </a:rPr>
              <a:t> - PVA</a:t>
            </a:r>
          </a:p>
        </p:txBody>
      </p:sp>
    </p:spTree>
    <p:extLst>
      <p:ext uri="{BB962C8B-B14F-4D97-AF65-F5344CB8AC3E}">
        <p14:creationId xmlns:p14="http://schemas.microsoft.com/office/powerpoint/2010/main" val="39398757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41350" y="1079500"/>
            <a:ext cx="8045450" cy="177800"/>
          </a:xfrm>
        </p:spPr>
        <p:txBody>
          <a:bodyPr/>
          <a:lstStyle/>
          <a:p>
            <a:r>
              <a:rPr lang="sv-SE" dirty="0"/>
              <a:t> </a:t>
            </a:r>
          </a:p>
        </p:txBody>
      </p:sp>
      <p:sp>
        <p:nvSpPr>
          <p:cNvPr id="3" name="Platshållare för innehåll 2"/>
          <p:cNvSpPr>
            <a:spLocks noGrp="1"/>
          </p:cNvSpPr>
          <p:nvPr>
            <p:ph idx="1"/>
          </p:nvPr>
        </p:nvSpPr>
        <p:spPr>
          <a:xfrm>
            <a:off x="641350" y="1549400"/>
            <a:ext cx="8045450" cy="4633385"/>
          </a:xfrm>
        </p:spPr>
        <p:txBody>
          <a:bodyPr/>
          <a:lstStyle/>
          <a:p>
            <a:pPr algn="ctr">
              <a:lnSpc>
                <a:spcPct val="100000"/>
              </a:lnSpc>
              <a:buNone/>
            </a:pPr>
            <a:endParaRPr lang="sv-SE" sz="2800" dirty="0"/>
          </a:p>
          <a:p>
            <a:pPr>
              <a:lnSpc>
                <a:spcPct val="100000"/>
              </a:lnSpc>
            </a:pPr>
            <a:r>
              <a:rPr lang="sv-SE" sz="2800" dirty="0"/>
              <a:t>Det är innehållet i kollektivavtalen som styr vilka rättigheter vi har på jobbet.</a:t>
            </a:r>
            <a:br>
              <a:rPr lang="sv-SE" sz="2800" dirty="0"/>
            </a:br>
            <a:endParaRPr lang="sv-SE" sz="2800" dirty="0"/>
          </a:p>
          <a:p>
            <a:pPr>
              <a:lnSpc>
                <a:spcPct val="100000"/>
              </a:lnSpc>
            </a:pPr>
            <a:r>
              <a:rPr lang="sv-SE" sz="2800" dirty="0"/>
              <a:t>Försvagas facket blir innehållet i avtalen mer utvattnat, de rättigheter vi tar för givna försvinner.</a:t>
            </a:r>
            <a:br>
              <a:rPr lang="sv-SE" sz="3400" dirty="0"/>
            </a:br>
            <a:endParaRPr lang="sv-SE" sz="3400" dirty="0"/>
          </a:p>
        </p:txBody>
      </p:sp>
      <p:sp>
        <p:nvSpPr>
          <p:cNvPr id="5" name="Platshållare för sidfot 4"/>
          <p:cNvSpPr>
            <a:spLocks noGrp="1"/>
          </p:cNvSpPr>
          <p:nvPr>
            <p:ph type="ftr" sz="quarter" idx="11"/>
          </p:nvPr>
        </p:nvSpPr>
        <p:spPr/>
        <p:txBody>
          <a:bodyPr/>
          <a:lstStyle/>
          <a:p>
            <a:pPr>
              <a:defRPr/>
            </a:pPr>
            <a:r>
              <a:rPr lang="sv-SE" dirty="0"/>
              <a:t>Seko Posten klubb väst medlemsutbildning</a:t>
            </a:r>
          </a:p>
          <a:p>
            <a:pPr>
              <a:defRPr/>
            </a:pPr>
            <a:endParaRPr lang="sv-SE" dirty="0"/>
          </a:p>
        </p:txBody>
      </p:sp>
    </p:spTree>
    <p:extLst>
      <p:ext uri="{BB962C8B-B14F-4D97-AF65-F5344CB8AC3E}">
        <p14:creationId xmlns:p14="http://schemas.microsoft.com/office/powerpoint/2010/main" val="16787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D1D1AB13-796B-4AA1-B179-05DC6E1F9F5F}" type="slidenum">
              <a:rPr lang="sv-SE"/>
              <a:pPr/>
              <a:t>8</a:t>
            </a:fld>
            <a:endParaRPr lang="sv-SE"/>
          </a:p>
        </p:txBody>
      </p:sp>
      <p:sp>
        <p:nvSpPr>
          <p:cNvPr id="90114" name="Rectangle 2"/>
          <p:cNvSpPr>
            <a:spLocks noGrp="1"/>
          </p:cNvSpPr>
          <p:nvPr>
            <p:ph type="title" idx="4294967295"/>
          </p:nvPr>
        </p:nvSpPr>
        <p:spPr/>
        <p:txBody>
          <a:bodyPr/>
          <a:lstStyle/>
          <a:p>
            <a:r>
              <a:rPr lang="sv-SE">
                <a:latin typeface="Calibri" pitchFamily="34" charset="0"/>
                <a:ea typeface="ヒラギノ角ゴ Pro W3"/>
                <a:cs typeface="ヒラギノ角ゴ Pro W3"/>
              </a:rPr>
              <a:t>Kollektivavtal</a:t>
            </a:r>
          </a:p>
        </p:txBody>
      </p:sp>
      <p:sp>
        <p:nvSpPr>
          <p:cNvPr id="90115" name="Rectangle 3"/>
          <p:cNvSpPr>
            <a:spLocks noGrp="1"/>
          </p:cNvSpPr>
          <p:nvPr>
            <p:ph type="body" idx="4294967295"/>
          </p:nvPr>
        </p:nvSpPr>
        <p:spPr/>
        <p:txBody>
          <a:bodyPr/>
          <a:lstStyle/>
          <a:p>
            <a:r>
              <a:rPr lang="sv-SE" sz="2400">
                <a:latin typeface="Calibri" pitchFamily="34" charset="0"/>
                <a:ea typeface="ヒラギノ角ゴ Pro W3"/>
                <a:cs typeface="ヒラギノ角ゴ Pro W3"/>
              </a:rPr>
              <a:t>Överenskommelse om arbetsfred</a:t>
            </a:r>
          </a:p>
          <a:p>
            <a:r>
              <a:rPr lang="sv-SE" sz="2400">
                <a:latin typeface="Calibri" pitchFamily="34" charset="0"/>
                <a:ea typeface="ヒラギノ角ゴ Pro W3"/>
                <a:cs typeface="ヒラギノ角ゴ Pro W3"/>
              </a:rPr>
              <a:t>Är inte lag eller enskilt anställningsavtal</a:t>
            </a:r>
          </a:p>
          <a:p>
            <a:r>
              <a:rPr lang="sv-SE" sz="2400">
                <a:latin typeface="Calibri" pitchFamily="34" charset="0"/>
                <a:ea typeface="ヒラギノ角ゴ Pro W3"/>
                <a:cs typeface="ヒラギノ角ゴ Pro W3"/>
              </a:rPr>
              <a:t>Omfattar alla anställda (kollektivet)</a:t>
            </a:r>
          </a:p>
          <a:p>
            <a:r>
              <a:rPr lang="sv-SE" sz="2400">
                <a:latin typeface="Calibri" pitchFamily="34" charset="0"/>
                <a:ea typeface="ヒラギノ角ゴ Pro W3"/>
                <a:cs typeface="ヒラギノ角ゴ Pro W3"/>
              </a:rPr>
              <a:t>Innebär att parterna tar ansvar för villkoren</a:t>
            </a:r>
          </a:p>
          <a:p>
            <a:r>
              <a:rPr lang="sv-SE" sz="2400">
                <a:latin typeface="Calibri" pitchFamily="34" charset="0"/>
                <a:ea typeface="ヒラギノ角ゴ Pro W3"/>
                <a:cs typeface="ヒラギノ角ゴ Pro W3"/>
              </a:rPr>
              <a:t>Ger ordning och reda på arbetsplatsen</a:t>
            </a:r>
          </a:p>
          <a:p>
            <a:endParaRPr lang="sv-SE">
              <a:latin typeface="Calibri" pitchFamily="34" charset="0"/>
              <a:ea typeface="ヒラギノ角ゴ Pro W3"/>
              <a:cs typeface="ヒラギノ角ゴ Pro W3"/>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6"/>
          <p:cNvSpPr>
            <a:spLocks noGrp="1"/>
          </p:cNvSpPr>
          <p:nvPr>
            <p:ph type="sldNum" sz="quarter" idx="12"/>
          </p:nvPr>
        </p:nvSpPr>
        <p:spPr/>
        <p:txBody>
          <a:bodyPr/>
          <a:lstStyle/>
          <a:p>
            <a:fld id="{A0CA4D06-DDF4-4C81-82E6-A60E22650480}" type="slidenum">
              <a:rPr lang="sv-SE"/>
              <a:pPr/>
              <a:t>9</a:t>
            </a:fld>
            <a:endParaRPr lang="sv-SE"/>
          </a:p>
        </p:txBody>
      </p:sp>
      <p:sp>
        <p:nvSpPr>
          <p:cNvPr id="91138" name="Rectangle 2"/>
          <p:cNvSpPr>
            <a:spLocks noGrp="1"/>
          </p:cNvSpPr>
          <p:nvPr>
            <p:ph type="title" idx="4294967295"/>
          </p:nvPr>
        </p:nvSpPr>
        <p:spPr/>
        <p:txBody>
          <a:bodyPr/>
          <a:lstStyle/>
          <a:p>
            <a:r>
              <a:rPr lang="sv-SE">
                <a:latin typeface="Calibri" pitchFamily="34" charset="0"/>
                <a:ea typeface="ヒラギノ角ゴ Pro W3"/>
                <a:cs typeface="ヒラギノ角ゴ Pro W3"/>
              </a:rPr>
              <a:t>Kollektivavtal</a:t>
            </a:r>
          </a:p>
        </p:txBody>
      </p:sp>
      <p:sp>
        <p:nvSpPr>
          <p:cNvPr id="91139" name="Rectangle 3"/>
          <p:cNvSpPr>
            <a:spLocks noGrp="1"/>
          </p:cNvSpPr>
          <p:nvPr>
            <p:ph type="body" idx="4294967295"/>
          </p:nvPr>
        </p:nvSpPr>
        <p:spPr/>
        <p:txBody>
          <a:bodyPr/>
          <a:lstStyle/>
          <a:p>
            <a:r>
              <a:rPr lang="sv-SE" sz="2400">
                <a:latin typeface="Calibri" pitchFamily="34" charset="0"/>
                <a:ea typeface="ヒラギノ角ゴ Pro W3"/>
                <a:cs typeface="ヒラギノ角ゴ Pro W3"/>
              </a:rPr>
              <a:t>Avtalet ger makt lokalt</a:t>
            </a:r>
          </a:p>
          <a:p>
            <a:r>
              <a:rPr lang="sv-SE" sz="2400">
                <a:latin typeface="Calibri" pitchFamily="34" charset="0"/>
                <a:ea typeface="ヒラギノ角ゴ Pro W3"/>
                <a:cs typeface="ヒラギノ角ゴ Pro W3"/>
              </a:rPr>
              <a:t>Likartade konkurrensvillkor</a:t>
            </a:r>
          </a:p>
          <a:p>
            <a:r>
              <a:rPr lang="sv-SE" sz="2400">
                <a:latin typeface="Calibri" pitchFamily="34" charset="0"/>
                <a:ea typeface="ヒラギノ角ゴ Pro W3"/>
                <a:cs typeface="ヒラギノ角ゴ Pro W3"/>
              </a:rPr>
              <a:t>Är ett golv</a:t>
            </a:r>
          </a:p>
          <a:p>
            <a:r>
              <a:rPr lang="sv-SE" sz="2400">
                <a:latin typeface="Calibri" pitchFamily="34" charset="0"/>
                <a:ea typeface="ヒラギノ角ゴ Pro W3"/>
                <a:cs typeface="ヒラギノ角ゴ Pro W3"/>
              </a:rPr>
              <a:t>Förhandlingsordning</a:t>
            </a:r>
          </a:p>
          <a:p>
            <a:r>
              <a:rPr lang="sv-SE" sz="2400">
                <a:latin typeface="Calibri" pitchFamily="34" charset="0"/>
                <a:ea typeface="ヒラギノ角ゴ Pro W3"/>
                <a:cs typeface="ヒラギノ角ゴ Pro W3"/>
              </a:rPr>
              <a:t>Tidsbegränsat</a:t>
            </a:r>
          </a:p>
          <a:p>
            <a:r>
              <a:rPr lang="sv-SE" sz="2400">
                <a:latin typeface="Calibri" pitchFamily="34" charset="0"/>
                <a:ea typeface="ヒラギノ角ゴ Pro W3"/>
                <a:cs typeface="ヒラギノ角ゴ Pro W3"/>
              </a:rPr>
              <a:t>Fredsplikt</a:t>
            </a:r>
          </a:p>
          <a:p>
            <a:endParaRPr lang="sv-SE" sz="2400">
              <a:latin typeface="Calibri" pitchFamily="34" charset="0"/>
              <a:ea typeface="ヒラギノ角ゴ Pro W3"/>
              <a:cs typeface="ヒラギノ角ゴ Pro W3"/>
            </a:endParaRPr>
          </a:p>
        </p:txBody>
      </p:sp>
    </p:spTree>
  </p:cSld>
  <p:clrMapOvr>
    <a:masterClrMapping/>
  </p:clrMapOvr>
</p:sld>
</file>

<file path=ppt/theme/theme1.xml><?xml version="1.0" encoding="utf-8"?>
<a:theme xmlns:a="http://schemas.openxmlformats.org/drawingml/2006/main" name="Seko">
  <a:themeElements>
    <a:clrScheme name="Anpassad 1">
      <a:dk1>
        <a:sysClr val="windowText" lastClr="000000"/>
      </a:dk1>
      <a:lt1>
        <a:sysClr val="window" lastClr="FFFFFF"/>
      </a:lt1>
      <a:dk2>
        <a:srgbClr val="1F497D"/>
      </a:dk2>
      <a:lt2>
        <a:srgbClr val="EEECE1"/>
      </a:lt2>
      <a:accent1>
        <a:srgbClr val="BE1E27"/>
      </a:accent1>
      <a:accent2>
        <a:srgbClr val="139DBC"/>
      </a:accent2>
      <a:accent3>
        <a:srgbClr val="70B304"/>
      </a:accent3>
      <a:accent4>
        <a:srgbClr val="FEC609"/>
      </a:accent4>
      <a:accent5>
        <a:srgbClr val="ED7707"/>
      </a:accent5>
      <a:accent6>
        <a:srgbClr val="D6209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Seko">
  <a:themeElements>
    <a:clrScheme name="Anpassad 1">
      <a:dk1>
        <a:sysClr val="windowText" lastClr="000000"/>
      </a:dk1>
      <a:lt1>
        <a:sysClr val="window" lastClr="FFFFFF"/>
      </a:lt1>
      <a:dk2>
        <a:srgbClr val="1F497D"/>
      </a:dk2>
      <a:lt2>
        <a:srgbClr val="EEECE1"/>
      </a:lt2>
      <a:accent1>
        <a:srgbClr val="BE1E27"/>
      </a:accent1>
      <a:accent2>
        <a:srgbClr val="139DBC"/>
      </a:accent2>
      <a:accent3>
        <a:srgbClr val="70B304"/>
      </a:accent3>
      <a:accent4>
        <a:srgbClr val="FEC609"/>
      </a:accent4>
      <a:accent5>
        <a:srgbClr val="ED7707"/>
      </a:accent5>
      <a:accent6>
        <a:srgbClr val="D6209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Seko">
  <a:themeElements>
    <a:clrScheme name="Anpassad 1">
      <a:dk1>
        <a:sysClr val="windowText" lastClr="000000"/>
      </a:dk1>
      <a:lt1>
        <a:sysClr val="window" lastClr="FFFFFF"/>
      </a:lt1>
      <a:dk2>
        <a:srgbClr val="1F497D"/>
      </a:dk2>
      <a:lt2>
        <a:srgbClr val="EEECE1"/>
      </a:lt2>
      <a:accent1>
        <a:srgbClr val="BE1E27"/>
      </a:accent1>
      <a:accent2>
        <a:srgbClr val="139DBC"/>
      </a:accent2>
      <a:accent3>
        <a:srgbClr val="70B304"/>
      </a:accent3>
      <a:accent4>
        <a:srgbClr val="FEC609"/>
      </a:accent4>
      <a:accent5>
        <a:srgbClr val="ED7707"/>
      </a:accent5>
      <a:accent6>
        <a:srgbClr val="D6209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33916</TotalTime>
  <Words>2995</Words>
  <Application>Microsoft Office PowerPoint</Application>
  <PresentationFormat>Bildspel på skärmen (4:3)</PresentationFormat>
  <Paragraphs>569</Paragraphs>
  <Slides>52</Slides>
  <Notes>32</Notes>
  <HiddenSlides>0</HiddenSlides>
  <MMClips>0</MMClips>
  <ScaleCrop>false</ScaleCrop>
  <HeadingPairs>
    <vt:vector size="6" baseType="variant">
      <vt:variant>
        <vt:lpstr>Använt teckensnitt</vt:lpstr>
      </vt:variant>
      <vt:variant>
        <vt:i4>2</vt:i4>
      </vt:variant>
      <vt:variant>
        <vt:lpstr>Tema</vt:lpstr>
      </vt:variant>
      <vt:variant>
        <vt:i4>3</vt:i4>
      </vt:variant>
      <vt:variant>
        <vt:lpstr>Bildrubriker</vt:lpstr>
      </vt:variant>
      <vt:variant>
        <vt:i4>52</vt:i4>
      </vt:variant>
    </vt:vector>
  </HeadingPairs>
  <TitlesOfParts>
    <vt:vector size="57" baseType="lpstr">
      <vt:lpstr>Arial</vt:lpstr>
      <vt:lpstr>Calibri</vt:lpstr>
      <vt:lpstr>Seko</vt:lpstr>
      <vt:lpstr>3_Seko</vt:lpstr>
      <vt:lpstr>4_Seko</vt:lpstr>
      <vt:lpstr>Har något land gått om Sverige i organisationsgrad?</vt:lpstr>
      <vt:lpstr>Hur många jobbar inom PostNord (Sverige)?</vt:lpstr>
      <vt:lpstr>Vart går mina pengar?</vt:lpstr>
      <vt:lpstr>Seko Posten</vt:lpstr>
      <vt:lpstr>Välkomna....igen!</vt:lpstr>
      <vt:lpstr>Seko Posten</vt:lpstr>
      <vt:lpstr> </vt:lpstr>
      <vt:lpstr>Kollektivavtal</vt:lpstr>
      <vt:lpstr>Kollektivavtal</vt:lpstr>
      <vt:lpstr>Varför är ett kollektivavtal så viktigt?</vt:lpstr>
      <vt:lpstr>600 rikstäckande kollektivavtal</vt:lpstr>
      <vt:lpstr>Vägen till ett avtal</vt:lpstr>
      <vt:lpstr>Konfliktåtgärder</vt:lpstr>
      <vt:lpstr>PowerPoint-presentation</vt:lpstr>
      <vt:lpstr>§ 1 Avtalets omfattning</vt:lpstr>
      <vt:lpstr>§ 2 Anställning</vt:lpstr>
      <vt:lpstr>§ 3 Allmänna åligganden</vt:lpstr>
      <vt:lpstr>§ 4 Bisyssla</vt:lpstr>
      <vt:lpstr>§ 5 Lön</vt:lpstr>
      <vt:lpstr>§ 6 Arbetstid</vt:lpstr>
      <vt:lpstr>§ 6 b Arbetstid</vt:lpstr>
      <vt:lpstr>§ 6  Arbetstid</vt:lpstr>
      <vt:lpstr>§ 6 b  Arbetstid</vt:lpstr>
      <vt:lpstr>§ 7 Övertid</vt:lpstr>
      <vt:lpstr>§ 8 Mertid</vt:lpstr>
      <vt:lpstr>§ 9 Restidsersättning</vt:lpstr>
      <vt:lpstr>§ 10 Ersättning för ob, jour och beredskap</vt:lpstr>
      <vt:lpstr>§ 11 Semester</vt:lpstr>
      <vt:lpstr>§ 12 Sjuklön m.m.</vt:lpstr>
      <vt:lpstr>§ 12 Sjuklön m.m.</vt:lpstr>
      <vt:lpstr>§ 13 Föräldraledighet</vt:lpstr>
      <vt:lpstr>§ 14 Ledighet</vt:lpstr>
      <vt:lpstr>§ 15 Uppsägning</vt:lpstr>
      <vt:lpstr>§ 16 Giltighetstid</vt:lpstr>
      <vt:lpstr>Exempel på frågor om det egna avtalet</vt:lpstr>
      <vt:lpstr>Exempel på frågor om det egna avtalet</vt:lpstr>
      <vt:lpstr>Exempel på frågor om det egna avtalet</vt:lpstr>
      <vt:lpstr>Exempel på frågor om det egna avtalet</vt:lpstr>
      <vt:lpstr>Övriga avtal</vt:lpstr>
      <vt:lpstr>Övriga avtal</vt:lpstr>
      <vt:lpstr>En ”rätt viktig” anledning att vara medlem </vt:lpstr>
      <vt:lpstr>Vad har vi gått igenom?</vt:lpstr>
      <vt:lpstr>Sammanfattning och utvärdering</vt:lpstr>
      <vt:lpstr>Utvärdering</vt:lpstr>
      <vt:lpstr>Fortsättning…</vt:lpstr>
      <vt:lpstr>Hur är facket kopplat till Socialdemokraterna?</vt:lpstr>
      <vt:lpstr>Medinflytande i Posten</vt:lpstr>
      <vt:lpstr>Samverkansgrupp</vt:lpstr>
      <vt:lpstr>Lag och avtal</vt:lpstr>
      <vt:lpstr>Förhandlingsorganisation</vt:lpstr>
      <vt:lpstr>Förhandling</vt:lpstr>
      <vt:lpstr>På ett företag utan kollektivavtal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Johan Lundh</dc:creator>
  <cp:lastModifiedBy>Ida Lindouf, PostNord</cp:lastModifiedBy>
  <cp:revision>498</cp:revision>
  <cp:lastPrinted>2018-03-22T11:48:34Z</cp:lastPrinted>
  <dcterms:created xsi:type="dcterms:W3CDTF">2015-03-11T14:46:15Z</dcterms:created>
  <dcterms:modified xsi:type="dcterms:W3CDTF">2023-11-27T10:40:33Z</dcterms:modified>
</cp:coreProperties>
</file>