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handoutMasterIdLst>
    <p:handoutMasterId r:id="rId30"/>
  </p:handoutMasterIdLst>
  <p:sldIdLst>
    <p:sldId id="416" r:id="rId2"/>
    <p:sldId id="500" r:id="rId3"/>
    <p:sldId id="1306" r:id="rId4"/>
    <p:sldId id="476" r:id="rId5"/>
    <p:sldId id="1312" r:id="rId6"/>
    <p:sldId id="1310" r:id="rId7"/>
    <p:sldId id="1311" r:id="rId8"/>
    <p:sldId id="477" r:id="rId9"/>
    <p:sldId id="480" r:id="rId10"/>
    <p:sldId id="478" r:id="rId11"/>
    <p:sldId id="479" r:id="rId12"/>
    <p:sldId id="483" r:id="rId13"/>
    <p:sldId id="484" r:id="rId14"/>
    <p:sldId id="1315" r:id="rId15"/>
    <p:sldId id="487" r:id="rId16"/>
    <p:sldId id="489" r:id="rId17"/>
    <p:sldId id="1307" r:id="rId18"/>
    <p:sldId id="1320" r:id="rId19"/>
    <p:sldId id="1314" r:id="rId20"/>
    <p:sldId id="1308" r:id="rId21"/>
    <p:sldId id="1263" r:id="rId22"/>
    <p:sldId id="1316" r:id="rId23"/>
    <p:sldId id="1317" r:id="rId24"/>
    <p:sldId id="1305" r:id="rId25"/>
    <p:sldId id="461" r:id="rId26"/>
    <p:sldId id="1318" r:id="rId27"/>
    <p:sldId id="1319" r:id="rId28"/>
  </p:sldIdLst>
  <p:sldSz cx="9144000" cy="6858000" type="screen4x3"/>
  <p:notesSz cx="6797675" cy="9928225"/>
  <p:defaultTextStyle>
    <a:defPPr>
      <a:defRPr lang="sv-SE"/>
    </a:defPPr>
    <a:lvl1pPr algn="l" defTabSz="457200" rtl="0" fontAlgn="base">
      <a:spcBef>
        <a:spcPct val="0"/>
      </a:spcBef>
      <a:spcAft>
        <a:spcPct val="0"/>
      </a:spcAft>
      <a:defRPr kern="1200">
        <a:solidFill>
          <a:schemeClr val="tx1"/>
        </a:solidFill>
        <a:latin typeface="Calibri"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Calibri"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Calibri"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Calibri"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Calibri" pitchFamily="34" charset="0"/>
        <a:ea typeface="ヒラギノ角ゴ Pro W3"/>
        <a:cs typeface="ヒラギノ角ゴ Pro W3"/>
      </a:defRPr>
    </a:lvl5pPr>
    <a:lvl6pPr marL="2286000" algn="l" defTabSz="914400" rtl="0" eaLnBrk="1" latinLnBrk="0" hangingPunct="1">
      <a:defRPr kern="1200">
        <a:solidFill>
          <a:schemeClr val="tx1"/>
        </a:solidFill>
        <a:latin typeface="Calibri" pitchFamily="34" charset="0"/>
        <a:ea typeface="ヒラギノ角ゴ Pro W3"/>
        <a:cs typeface="ヒラギノ角ゴ Pro W3"/>
      </a:defRPr>
    </a:lvl6pPr>
    <a:lvl7pPr marL="2743200" algn="l" defTabSz="914400" rtl="0" eaLnBrk="1" latinLnBrk="0" hangingPunct="1">
      <a:defRPr kern="1200">
        <a:solidFill>
          <a:schemeClr val="tx1"/>
        </a:solidFill>
        <a:latin typeface="Calibri" pitchFamily="34" charset="0"/>
        <a:ea typeface="ヒラギノ角ゴ Pro W3"/>
        <a:cs typeface="ヒラギノ角ゴ Pro W3"/>
      </a:defRPr>
    </a:lvl7pPr>
    <a:lvl8pPr marL="3200400" algn="l" defTabSz="914400" rtl="0" eaLnBrk="1" latinLnBrk="0" hangingPunct="1">
      <a:defRPr kern="1200">
        <a:solidFill>
          <a:schemeClr val="tx1"/>
        </a:solidFill>
        <a:latin typeface="Calibri" pitchFamily="34" charset="0"/>
        <a:ea typeface="ヒラギノ角ゴ Pro W3"/>
        <a:cs typeface="ヒラギノ角ゴ Pro W3"/>
      </a:defRPr>
    </a:lvl8pPr>
    <a:lvl9pPr marL="3657600" algn="l" defTabSz="914400" rtl="0" eaLnBrk="1" latinLnBrk="0" hangingPunct="1">
      <a:defRPr kern="1200">
        <a:solidFill>
          <a:schemeClr val="tx1"/>
        </a:solidFill>
        <a:latin typeface="Calibri"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E5E59F-F720-4CC6-8988-6334E2D2897C}" v="24" dt="2023-11-27T11:00:01.3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da Lindouf, PostNord" userId="1621cd29-db52-4eb9-b295-ddf15a67c159" providerId="ADAL" clId="{16E5E59F-F720-4CC6-8988-6334E2D2897C}"/>
    <pc:docChg chg="modSld">
      <pc:chgData name="Ida Lindouf, PostNord" userId="1621cd29-db52-4eb9-b295-ddf15a67c159" providerId="ADAL" clId="{16E5E59F-F720-4CC6-8988-6334E2D2897C}" dt="2023-11-27T11:00:01.371" v="38" actId="20577"/>
      <pc:docMkLst>
        <pc:docMk/>
      </pc:docMkLst>
      <pc:sldChg chg="modSp">
        <pc:chgData name="Ida Lindouf, PostNord" userId="1621cd29-db52-4eb9-b295-ddf15a67c159" providerId="ADAL" clId="{16E5E59F-F720-4CC6-8988-6334E2D2897C}" dt="2023-11-27T10:55:49.009" v="1" actId="20577"/>
        <pc:sldMkLst>
          <pc:docMk/>
          <pc:sldMk cId="0" sldId="478"/>
        </pc:sldMkLst>
        <pc:spChg chg="mod">
          <ac:chgData name="Ida Lindouf, PostNord" userId="1621cd29-db52-4eb9-b295-ddf15a67c159" providerId="ADAL" clId="{16E5E59F-F720-4CC6-8988-6334E2D2897C}" dt="2023-11-27T10:55:49.009" v="1" actId="20577"/>
          <ac:spMkLst>
            <pc:docMk/>
            <pc:sldMk cId="0" sldId="478"/>
            <ac:spMk id="75783" creationId="{00000000-0000-0000-0000-000000000000}"/>
          </ac:spMkLst>
        </pc:spChg>
      </pc:sldChg>
      <pc:sldChg chg="modSp mod">
        <pc:chgData name="Ida Lindouf, PostNord" userId="1621cd29-db52-4eb9-b295-ddf15a67c159" providerId="ADAL" clId="{16E5E59F-F720-4CC6-8988-6334E2D2897C}" dt="2023-11-27T10:58:25.565" v="8" actId="20577"/>
        <pc:sldMkLst>
          <pc:docMk/>
          <pc:sldMk cId="0" sldId="484"/>
        </pc:sldMkLst>
        <pc:spChg chg="mod">
          <ac:chgData name="Ida Lindouf, PostNord" userId="1621cd29-db52-4eb9-b295-ddf15a67c159" providerId="ADAL" clId="{16E5E59F-F720-4CC6-8988-6334E2D2897C}" dt="2023-11-27T10:58:25.565" v="8" actId="20577"/>
          <ac:spMkLst>
            <pc:docMk/>
            <pc:sldMk cId="0" sldId="484"/>
            <ac:spMk id="81922" creationId="{00000000-0000-0000-0000-000000000000}"/>
          </ac:spMkLst>
        </pc:spChg>
        <pc:spChg chg="mod">
          <ac:chgData name="Ida Lindouf, PostNord" userId="1621cd29-db52-4eb9-b295-ddf15a67c159" providerId="ADAL" clId="{16E5E59F-F720-4CC6-8988-6334E2D2897C}" dt="2023-11-27T10:58:07.909" v="6" actId="20577"/>
          <ac:spMkLst>
            <pc:docMk/>
            <pc:sldMk cId="0" sldId="484"/>
            <ac:spMk id="81923" creationId="{00000000-0000-0000-0000-000000000000}"/>
          </ac:spMkLst>
        </pc:spChg>
      </pc:sldChg>
      <pc:sldChg chg="modSp">
        <pc:chgData name="Ida Lindouf, PostNord" userId="1621cd29-db52-4eb9-b295-ddf15a67c159" providerId="ADAL" clId="{16E5E59F-F720-4CC6-8988-6334E2D2897C}" dt="2023-11-27T11:00:01.371" v="38" actId="20577"/>
        <pc:sldMkLst>
          <pc:docMk/>
          <pc:sldMk cId="0" sldId="489"/>
        </pc:sldMkLst>
        <pc:spChg chg="mod">
          <ac:chgData name="Ida Lindouf, PostNord" userId="1621cd29-db52-4eb9-b295-ddf15a67c159" providerId="ADAL" clId="{16E5E59F-F720-4CC6-8988-6334E2D2897C}" dt="2023-11-27T11:00:01.371" v="38" actId="20577"/>
          <ac:spMkLst>
            <pc:docMk/>
            <pc:sldMk cId="0" sldId="489"/>
            <ac:spMk id="86019" creationId="{00000000-0000-0000-0000-000000000000}"/>
          </ac:spMkLst>
        </pc:spChg>
      </pc:sldChg>
      <pc:sldChg chg="modNotesTx">
        <pc:chgData name="Ida Lindouf, PostNord" userId="1621cd29-db52-4eb9-b295-ddf15a67c159" providerId="ADAL" clId="{16E5E59F-F720-4CC6-8988-6334E2D2897C}" dt="2023-11-27T10:59:10.113" v="16" actId="20577"/>
        <pc:sldMkLst>
          <pc:docMk/>
          <pc:sldMk cId="0" sldId="131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pPr>
              <a:defRPr/>
            </a:pPr>
            <a:endParaRPr lang="sv-SE"/>
          </a:p>
        </p:txBody>
      </p:sp>
      <p:sp>
        <p:nvSpPr>
          <p:cNvPr id="3" name="Platshållare för datum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pPr>
              <a:defRPr/>
            </a:pPr>
            <a:fld id="{AB4BE34D-6561-43D8-B173-79396C07AD3A}" type="datetimeFigureOut">
              <a:rPr lang="sv-SE"/>
              <a:pPr>
                <a:defRPr/>
              </a:pPr>
              <a:t>2023-11-27</a:t>
            </a:fld>
            <a:endParaRPr lang="sv-SE"/>
          </a:p>
        </p:txBody>
      </p:sp>
      <p:sp>
        <p:nvSpPr>
          <p:cNvPr id="4" name="Platshållare för sidfot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pPr>
              <a:defRPr/>
            </a:pPr>
            <a:endParaRPr lang="sv-SE"/>
          </a:p>
        </p:txBody>
      </p:sp>
      <p:sp>
        <p:nvSpPr>
          <p:cNvPr id="5" name="Platshållare för bildnumm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pPr>
              <a:defRPr/>
            </a:pPr>
            <a:fld id="{5A9AD1FF-2F73-40C6-8098-1FE47FFC5FEA}" type="slidenum">
              <a:rPr lang="sv-SE"/>
              <a:pPr>
                <a:defRPr/>
              </a:pPr>
              <a:t>‹#›</a:t>
            </a:fld>
            <a:endParaRPr lang="sv-SE"/>
          </a:p>
        </p:txBody>
      </p:sp>
    </p:spTree>
    <p:extLst>
      <p:ext uri="{BB962C8B-B14F-4D97-AF65-F5344CB8AC3E}">
        <p14:creationId xmlns:p14="http://schemas.microsoft.com/office/powerpoint/2010/main" val="39881804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atin typeface="Calibri" charset="0"/>
                <a:ea typeface="ヒラギノ角ゴ Pro W3" charset="0"/>
                <a:cs typeface="ヒラギノ角ゴ Pro W3" charset="0"/>
              </a:defRPr>
            </a:lvl1pPr>
          </a:lstStyle>
          <a:p>
            <a:pPr>
              <a:defRPr/>
            </a:pPr>
            <a:endParaRPr lang="sv-SE"/>
          </a:p>
        </p:txBody>
      </p:sp>
      <p:sp>
        <p:nvSpPr>
          <p:cNvPr id="3" name="Platshållare för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atin typeface="Calibri" charset="0"/>
                <a:ea typeface="ヒラギノ角ゴ Pro W3" charset="0"/>
                <a:cs typeface="ヒラギノ角ゴ Pro W3" charset="0"/>
              </a:defRPr>
            </a:lvl1pPr>
          </a:lstStyle>
          <a:p>
            <a:pPr>
              <a:defRPr/>
            </a:pPr>
            <a:fld id="{1F87D150-B3B0-4CC0-AF5F-897424FF8E46}" type="datetimeFigureOut">
              <a:rPr lang="sv-SE"/>
              <a:pPr>
                <a:defRPr/>
              </a:pPr>
              <a:t>2023-11-27</a:t>
            </a:fld>
            <a:endParaRPr lang="sv-SE"/>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Platshållare för anteckninga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atin typeface="Calibri" charset="0"/>
                <a:ea typeface="ヒラギノ角ゴ Pro W3" charset="0"/>
                <a:cs typeface="ヒラギノ角ゴ Pro W3" charset="0"/>
              </a:defRPr>
            </a:lvl1pPr>
          </a:lstStyle>
          <a:p>
            <a:pPr>
              <a:defRPr/>
            </a:pPr>
            <a:endParaRPr lang="sv-SE"/>
          </a:p>
        </p:txBody>
      </p:sp>
      <p:sp>
        <p:nvSpPr>
          <p:cNvPr id="7" name="Platshållare för bildnumm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atin typeface="Calibri" charset="0"/>
                <a:ea typeface="ヒラギノ角ゴ Pro W3" charset="0"/>
                <a:cs typeface="ヒラギノ角ゴ Pro W3" charset="0"/>
              </a:defRPr>
            </a:lvl1pPr>
          </a:lstStyle>
          <a:p>
            <a:pPr>
              <a:defRPr/>
            </a:pPr>
            <a:fld id="{022C2364-7476-40F3-A617-6E6950AB1CDB}" type="slidenum">
              <a:rPr lang="sv-SE"/>
              <a:pPr>
                <a:defRPr/>
              </a:pPr>
              <a:t>‹#›</a:t>
            </a:fld>
            <a:endParaRPr lang="sv-SE"/>
          </a:p>
        </p:txBody>
      </p:sp>
    </p:spTree>
    <p:extLst>
      <p:ext uri="{BB962C8B-B14F-4D97-AF65-F5344CB8AC3E}">
        <p14:creationId xmlns:p14="http://schemas.microsoft.com/office/powerpoint/2010/main" val="129292883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v.wikipedia.org/wiki/M%C3%A4nniska" TargetMode="External"/><Relationship Id="rId7" Type="http://schemas.openxmlformats.org/officeDocument/2006/relationships/hyperlink" Target="https://sv.wikipedia.org/wiki/V%C3%A4rlden"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sv.wikipedia.org/wiki/Nation" TargetMode="External"/><Relationship Id="rId5" Type="http://schemas.openxmlformats.org/officeDocument/2006/relationships/hyperlink" Target="https://sv.wikipedia.org/wiki/Samh%C3%A4llsklass" TargetMode="External"/><Relationship Id="rId4" Type="http://schemas.openxmlformats.org/officeDocument/2006/relationships/hyperlink" Target="https://sv.wikipedia.org/wiki/Grupp_(sociologi)"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1</a:t>
            </a:fld>
            <a:endParaRPr 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10</a:t>
            </a:fld>
            <a:endParaRPr lang="sv-S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11</a:t>
            </a:fld>
            <a:endParaRPr lang="sv-S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12</a:t>
            </a:fld>
            <a:endParaRPr lang="sv-S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b="1" u="sng" dirty="0"/>
              <a:t>Antal anställda i PostNord (Sverige):</a:t>
            </a:r>
          </a:p>
          <a:p>
            <a:r>
              <a:rPr lang="sv-SE" dirty="0"/>
              <a:t>Ca. 18.500 anställda.</a:t>
            </a:r>
          </a:p>
          <a:p>
            <a:endParaRPr lang="sv-SE" b="1" u="sng" baseline="0" dirty="0"/>
          </a:p>
          <a:p>
            <a:endParaRPr lang="sv-SE" b="0" u="none" baseline="0" dirty="0"/>
          </a:p>
          <a:p>
            <a:endParaRPr lang="sv-SE" b="0" u="none" dirty="0"/>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13</a:t>
            </a:fld>
            <a:endParaRPr lang="sv-S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err="1"/>
              <a:t>Exempel</a:t>
            </a:r>
            <a:r>
              <a:rPr lang="en-US" dirty="0"/>
              <a:t>!</a:t>
            </a:r>
            <a:endParaRPr lang="sv-SE" dirty="0"/>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14</a:t>
            </a:fld>
            <a:endParaRPr lang="sv-S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a:t>På vilka av dessa punkter kan ni som medlemmar vara med och påverka?</a:t>
            </a:r>
          </a:p>
          <a:p>
            <a:endParaRPr lang="sv-SE"/>
          </a:p>
          <a:p>
            <a:r>
              <a:rPr lang="sv-SE"/>
              <a:t>Förklara</a:t>
            </a:r>
            <a:r>
              <a:rPr lang="sv-SE" baseline="0"/>
              <a:t> på vilken nivå i organisationen som vi t ex tecknar avtal. </a:t>
            </a:r>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15</a:t>
            </a:fld>
            <a:endParaRPr lang="sv-S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16</a:t>
            </a:fld>
            <a:endParaRPr lang="sv-S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17</a:t>
            </a:fld>
            <a:endParaRPr lang="sv-S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18</a:t>
            </a:fld>
            <a:endParaRPr lang="sv-SE"/>
          </a:p>
        </p:txBody>
      </p:sp>
    </p:spTree>
    <p:extLst>
      <p:ext uri="{BB962C8B-B14F-4D97-AF65-F5344CB8AC3E}">
        <p14:creationId xmlns:p14="http://schemas.microsoft.com/office/powerpoint/2010/main" val="2131925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19</a:t>
            </a:fld>
            <a:endParaRPr lang="sv-S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2</a:t>
            </a:fld>
            <a:endParaRPr lang="sv-S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20</a:t>
            </a:fld>
            <a:endParaRPr lang="sv-S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Platshållare för anteckninga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sv-SE">
              <a:latin typeface="Calibri" charset="0"/>
            </a:endParaRPr>
          </a:p>
        </p:txBody>
      </p:sp>
      <p:sp>
        <p:nvSpPr>
          <p:cNvPr id="27651" name="Platshållare för bild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cs typeface="ヒラギノ角ゴ Pro W3" charset="0"/>
              </a:defRPr>
            </a:lvl2pPr>
            <a:lvl3pPr marL="1143000" indent="-228600" eaLnBrk="0" hangingPunct="0">
              <a:defRPr sz="2400">
                <a:solidFill>
                  <a:schemeClr val="tx1"/>
                </a:solidFill>
                <a:latin typeface="Calibri" charset="0"/>
                <a:ea typeface="ヒラギノ角ゴ Pro W3" charset="0"/>
                <a:cs typeface="ヒラギノ角ゴ Pro W3" charset="0"/>
              </a:defRPr>
            </a:lvl3pPr>
            <a:lvl4pPr marL="1600200" indent="-228600" eaLnBrk="0" hangingPunct="0">
              <a:defRPr sz="2400">
                <a:solidFill>
                  <a:schemeClr val="tx1"/>
                </a:solidFill>
                <a:latin typeface="Calibri" charset="0"/>
                <a:ea typeface="ヒラギノ角ゴ Pro W3" charset="0"/>
                <a:cs typeface="ヒラギノ角ゴ Pro W3" charset="0"/>
              </a:defRPr>
            </a:lvl4pPr>
            <a:lvl5pPr marL="2057400" indent="-228600" eaLnBrk="0" hangingPunct="0">
              <a:defRPr sz="2400">
                <a:solidFill>
                  <a:schemeClr val="tx1"/>
                </a:solidFill>
                <a:latin typeface="Calibri"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9pPr>
          </a:lstStyle>
          <a:p>
            <a:pPr eaLnBrk="1" hangingPunct="1"/>
            <a:fld id="{274369C7-800B-D944-A2E3-0BFD32CC2F49}" type="slidenum">
              <a:rPr lang="sv-SE" sz="1200"/>
              <a:pPr eaLnBrk="1" hangingPunct="1"/>
              <a:t>21</a:t>
            </a:fld>
            <a:endParaRPr lang="sv-SE"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Platshållare för anteckninga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sv-SE">
              <a:latin typeface="Calibri" charset="0"/>
            </a:endParaRPr>
          </a:p>
        </p:txBody>
      </p:sp>
      <p:sp>
        <p:nvSpPr>
          <p:cNvPr id="27651" name="Platshållare för bild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cs typeface="ヒラギノ角ゴ Pro W3" charset="0"/>
              </a:defRPr>
            </a:lvl2pPr>
            <a:lvl3pPr marL="1143000" indent="-228600" eaLnBrk="0" hangingPunct="0">
              <a:defRPr sz="2400">
                <a:solidFill>
                  <a:schemeClr val="tx1"/>
                </a:solidFill>
                <a:latin typeface="Calibri" charset="0"/>
                <a:ea typeface="ヒラギノ角ゴ Pro W3" charset="0"/>
                <a:cs typeface="ヒラギノ角ゴ Pro W3" charset="0"/>
              </a:defRPr>
            </a:lvl3pPr>
            <a:lvl4pPr marL="1600200" indent="-228600" eaLnBrk="0" hangingPunct="0">
              <a:defRPr sz="2400">
                <a:solidFill>
                  <a:schemeClr val="tx1"/>
                </a:solidFill>
                <a:latin typeface="Calibri" charset="0"/>
                <a:ea typeface="ヒラギノ角ゴ Pro W3" charset="0"/>
                <a:cs typeface="ヒラギノ角ゴ Pro W3" charset="0"/>
              </a:defRPr>
            </a:lvl4pPr>
            <a:lvl5pPr marL="2057400" indent="-228600" eaLnBrk="0" hangingPunct="0">
              <a:defRPr sz="2400">
                <a:solidFill>
                  <a:schemeClr val="tx1"/>
                </a:solidFill>
                <a:latin typeface="Calibri"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9pPr>
          </a:lstStyle>
          <a:p>
            <a:pPr eaLnBrk="1" hangingPunct="1"/>
            <a:fld id="{274369C7-800B-D944-A2E3-0BFD32CC2F49}" type="slidenum">
              <a:rPr lang="sv-SE" sz="1200"/>
              <a:pPr eaLnBrk="1" hangingPunct="1"/>
              <a:t>22</a:t>
            </a:fld>
            <a:endParaRPr lang="sv-SE"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0" name="Platshållare för anteckninga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sv-SE">
              <a:latin typeface="Calibri" charset="0"/>
            </a:endParaRPr>
          </a:p>
        </p:txBody>
      </p:sp>
      <p:sp>
        <p:nvSpPr>
          <p:cNvPr id="27651" name="Platshållare för bild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ヒラギノ角ゴ Pro W3" charset="0"/>
                <a:cs typeface="ヒラギノ角ゴ Pro W3" charset="0"/>
              </a:defRPr>
            </a:lvl1pPr>
            <a:lvl2pPr marL="742950" indent="-285750" eaLnBrk="0" hangingPunct="0">
              <a:defRPr sz="2400">
                <a:solidFill>
                  <a:schemeClr val="tx1"/>
                </a:solidFill>
                <a:latin typeface="Calibri" charset="0"/>
                <a:ea typeface="ヒラギノ角ゴ Pro W3" charset="0"/>
                <a:cs typeface="ヒラギノ角ゴ Pro W3" charset="0"/>
              </a:defRPr>
            </a:lvl2pPr>
            <a:lvl3pPr marL="1143000" indent="-228600" eaLnBrk="0" hangingPunct="0">
              <a:defRPr sz="2400">
                <a:solidFill>
                  <a:schemeClr val="tx1"/>
                </a:solidFill>
                <a:latin typeface="Calibri" charset="0"/>
                <a:ea typeface="ヒラギノ角ゴ Pro W3" charset="0"/>
                <a:cs typeface="ヒラギノ角ゴ Pro W3" charset="0"/>
              </a:defRPr>
            </a:lvl3pPr>
            <a:lvl4pPr marL="1600200" indent="-228600" eaLnBrk="0" hangingPunct="0">
              <a:defRPr sz="2400">
                <a:solidFill>
                  <a:schemeClr val="tx1"/>
                </a:solidFill>
                <a:latin typeface="Calibri" charset="0"/>
                <a:ea typeface="ヒラギノ角ゴ Pro W3" charset="0"/>
                <a:cs typeface="ヒラギノ角ゴ Pro W3" charset="0"/>
              </a:defRPr>
            </a:lvl4pPr>
            <a:lvl5pPr marL="2057400" indent="-228600" eaLnBrk="0" hangingPunct="0">
              <a:defRPr sz="2400">
                <a:solidFill>
                  <a:schemeClr val="tx1"/>
                </a:solidFill>
                <a:latin typeface="Calibri"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cs typeface="ヒラギノ角ゴ Pro W3" charset="0"/>
              </a:defRPr>
            </a:lvl9pPr>
          </a:lstStyle>
          <a:p>
            <a:pPr eaLnBrk="1" hangingPunct="1"/>
            <a:fld id="{274369C7-800B-D944-A2E3-0BFD32CC2F49}" type="slidenum">
              <a:rPr lang="sv-SE" sz="1200"/>
              <a:pPr eaLnBrk="1" hangingPunct="1"/>
              <a:t>23</a:t>
            </a:fld>
            <a:endParaRPr lang="sv-SE"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24</a:t>
            </a:fld>
            <a:endParaRPr lang="sv-S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25</a:t>
            </a:fld>
            <a:endParaRPr lang="sv-S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26</a:t>
            </a:fld>
            <a:endParaRPr lang="sv-S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27</a:t>
            </a:fld>
            <a:endParaRPr 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3</a:t>
            </a:fld>
            <a:endParaRPr 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4</a:t>
            </a:fld>
            <a:endParaRPr 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r>
              <a:rPr lang="sv-SE" sz="1200" b="1" i="0" u="sng" kern="1200" dirty="0">
                <a:solidFill>
                  <a:schemeClr val="tx1"/>
                </a:solidFill>
                <a:latin typeface="+mn-lt"/>
                <a:ea typeface="+mn-ea"/>
                <a:cs typeface="+mn-cs"/>
              </a:rPr>
              <a:t>Kartell:</a:t>
            </a:r>
          </a:p>
          <a:p>
            <a:r>
              <a:rPr lang="sv-SE" sz="1200" b="1" i="0" kern="1200" dirty="0">
                <a:solidFill>
                  <a:schemeClr val="tx1"/>
                </a:solidFill>
                <a:latin typeface="+mn-lt"/>
                <a:ea typeface="+mn-ea"/>
                <a:cs typeface="+mn-cs"/>
              </a:rPr>
              <a:t>Arbetet är som potatis</a:t>
            </a:r>
          </a:p>
          <a:p>
            <a:r>
              <a:rPr lang="sv-SE" sz="1200" b="0" i="0" kern="1200" dirty="0">
                <a:solidFill>
                  <a:schemeClr val="tx1"/>
                </a:solidFill>
                <a:latin typeface="+mn-lt"/>
                <a:ea typeface="+mn-ea"/>
                <a:cs typeface="+mn-cs"/>
              </a:rPr>
              <a:t>Några bönder far med potatis till marknaden. De möts varje morgon utanför staden och enas om ett lägsta pris för potatisen. De lovar varandra att ingen ska sälja för mindre. Bönderna har bildat en utbudskartell på potatismarknaden. En fackförening är på samma sätt en kartell på arbetets marknad där de som säljer arbete – löntagarna – sluter sig samman för att kontrollera priset på arbete.</a:t>
            </a:r>
          </a:p>
          <a:p>
            <a:endParaRPr lang="sv-SE" sz="1200" b="0" i="0" kern="1200" dirty="0">
              <a:solidFill>
                <a:schemeClr val="tx1"/>
              </a:solidFill>
              <a:latin typeface="+mn-lt"/>
              <a:ea typeface="+mn-ea"/>
              <a:cs typeface="+mn-cs"/>
            </a:endParaRPr>
          </a:p>
          <a:p>
            <a:r>
              <a:rPr lang="sv-SE" sz="1200" b="0" i="0" kern="1200" dirty="0">
                <a:solidFill>
                  <a:schemeClr val="tx1"/>
                </a:solidFill>
                <a:latin typeface="+mn-lt"/>
                <a:ea typeface="+mn-ea"/>
                <a:cs typeface="+mn-cs"/>
              </a:rPr>
              <a:t>Det fackliga löftet har varit och är ett sätt att försöka beskriva det som är kärnan i den fackliga organisationens uppdrag.</a:t>
            </a:r>
          </a:p>
          <a:p>
            <a:endParaRPr lang="sv-SE" sz="1200" b="0" i="0" kern="1200" dirty="0">
              <a:solidFill>
                <a:schemeClr val="tx1"/>
              </a:solidFill>
              <a:latin typeface="+mn-lt"/>
              <a:ea typeface="+mn-ea"/>
              <a:cs typeface="+mn-cs"/>
            </a:endParaRPr>
          </a:p>
          <a:p>
            <a:r>
              <a:rPr lang="sv-SE" sz="1200" b="0" i="0" kern="1200" dirty="0">
                <a:solidFill>
                  <a:schemeClr val="tx1"/>
                </a:solidFill>
                <a:latin typeface="+mn-lt"/>
                <a:ea typeface="+mn-ea"/>
                <a:cs typeface="+mn-cs"/>
              </a:rPr>
              <a:t>Att förhindra att medlemmarna tvingas att konkurrera med varandra om jobben med lägre löner och sämre villkor.</a:t>
            </a:r>
          </a:p>
          <a:p>
            <a:endParaRPr lang="sv-SE" sz="1200" b="0" i="0" kern="1200" dirty="0">
              <a:solidFill>
                <a:schemeClr val="tx1"/>
              </a:solidFill>
              <a:latin typeface="+mn-lt"/>
              <a:ea typeface="+mn-ea"/>
              <a:cs typeface="+mn-cs"/>
            </a:endParaRPr>
          </a:p>
          <a:p>
            <a:r>
              <a:rPr lang="sv-SE" sz="1200" b="0" i="0" kern="1200" dirty="0">
                <a:solidFill>
                  <a:schemeClr val="tx1"/>
                </a:solidFill>
                <a:latin typeface="+mn-lt"/>
                <a:ea typeface="+mn-ea"/>
                <a:cs typeface="+mn-cs"/>
              </a:rPr>
              <a:t>Bilden av facket som ett löfte mellan medlemmar som tillsammans bildar en pakt, en kartell, är spridd över hela landet och ute i världen.</a:t>
            </a:r>
          </a:p>
          <a:p>
            <a:endParaRPr lang="sv-SE" dirty="0"/>
          </a:p>
          <a:p>
            <a:r>
              <a:rPr lang="sv-SE" b="1" u="sng" dirty="0"/>
              <a:t>Arbetsfred:</a:t>
            </a:r>
          </a:p>
          <a:p>
            <a:r>
              <a:rPr lang="sv-SE" sz="1200" b="0" i="0" kern="1200" dirty="0">
                <a:solidFill>
                  <a:schemeClr val="tx1"/>
                </a:solidFill>
                <a:latin typeface="+mn-lt"/>
                <a:ea typeface="+mn-ea"/>
                <a:cs typeface="+mn-cs"/>
              </a:rPr>
              <a:t>Avtalet är undertecknat och fredsplikt råder – d.v.s. ingen får varsla eller utlösa konfliktåtgärder.</a:t>
            </a:r>
          </a:p>
          <a:p>
            <a:endParaRPr lang="sv-SE" sz="1200" b="0" i="0" kern="1200" dirty="0">
              <a:solidFill>
                <a:schemeClr val="tx1"/>
              </a:solidFill>
              <a:latin typeface="+mn-lt"/>
              <a:ea typeface="+mn-ea"/>
              <a:cs typeface="+mn-cs"/>
            </a:endParaRPr>
          </a:p>
          <a:p>
            <a:r>
              <a:rPr lang="sv-SE" b="1" u="sng" dirty="0"/>
              <a:t>Solidaritet</a:t>
            </a:r>
            <a:r>
              <a:rPr lang="sv-SE" u="sng" dirty="0"/>
              <a:t> </a:t>
            </a:r>
            <a:r>
              <a:rPr lang="sv-SE" dirty="0"/>
              <a:t>syftar på sammanhållning mellan olika </a:t>
            </a:r>
            <a:r>
              <a:rPr lang="sv-SE" dirty="0">
                <a:hlinkClick r:id="rId3" tooltip="Människa"/>
              </a:rPr>
              <a:t>människor</a:t>
            </a:r>
            <a:r>
              <a:rPr lang="sv-SE" dirty="0"/>
              <a:t> inom en </a:t>
            </a:r>
            <a:r>
              <a:rPr lang="sv-SE" dirty="0">
                <a:hlinkClick r:id="rId4" tooltip="Grupp (sociologi)"/>
              </a:rPr>
              <a:t>grupp</a:t>
            </a:r>
            <a:r>
              <a:rPr lang="sv-SE" dirty="0"/>
              <a:t>, </a:t>
            </a:r>
            <a:r>
              <a:rPr lang="sv-SE" dirty="0">
                <a:hlinkClick r:id="rId5" tooltip="Samhällsklass"/>
              </a:rPr>
              <a:t>klass</a:t>
            </a:r>
            <a:r>
              <a:rPr lang="sv-SE" dirty="0"/>
              <a:t>, </a:t>
            </a:r>
            <a:r>
              <a:rPr lang="sv-SE" dirty="0">
                <a:hlinkClick r:id="rId6" tooltip="Nation"/>
              </a:rPr>
              <a:t>nation</a:t>
            </a:r>
            <a:r>
              <a:rPr lang="sv-SE" dirty="0"/>
              <a:t> eller hela </a:t>
            </a:r>
            <a:r>
              <a:rPr lang="sv-SE" dirty="0">
                <a:hlinkClick r:id="rId7" tooltip="Världen"/>
              </a:rPr>
              <a:t>världen</a:t>
            </a:r>
            <a:r>
              <a:rPr lang="sv-SE" dirty="0"/>
              <a:t>. Sammanhållningen syftar på att man beredd att hjälpa till inom gemenskapen.</a:t>
            </a:r>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5</a:t>
            </a:fld>
            <a:endParaRPr lang="sv-S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6</a:t>
            </a:fld>
            <a:endParaRPr lang="sv-S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7</a:t>
            </a:fld>
            <a:endParaRPr lang="sv-S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b="1" u="sng"/>
              <a:t>Parterna</a:t>
            </a:r>
            <a:br>
              <a:rPr lang="sv-SE" b="1" u="sng"/>
            </a:br>
            <a:r>
              <a:rPr lang="sv-SE" b="0" u="none"/>
              <a:t>Arbetsgivare och arbetstagare.</a:t>
            </a:r>
            <a:br>
              <a:rPr lang="sv-SE" b="1" u="sng"/>
            </a:br>
            <a:br>
              <a:rPr lang="sv-SE" b="1" u="sng"/>
            </a:br>
            <a:r>
              <a:rPr lang="sv-SE" b="1" u="sng"/>
              <a:t>Sveriges</a:t>
            </a:r>
            <a:r>
              <a:rPr lang="sv-SE" b="1" u="sng" baseline="0"/>
              <a:t> organisationsgrad:</a:t>
            </a:r>
          </a:p>
          <a:p>
            <a:r>
              <a:rPr lang="sv-SE" b="0" u="none" baseline="0"/>
              <a:t>69% år 2018 bland arbetare och 72% år 2020 bland tjänstemän.</a:t>
            </a:r>
            <a:endParaRPr lang="sv-SE" b="0" u="none"/>
          </a:p>
          <a:p>
            <a:endParaRPr lang="sv-SE" b="1" u="sng"/>
          </a:p>
          <a:p>
            <a:r>
              <a:rPr lang="sv-SE" b="1" u="sng"/>
              <a:t>Föreningsfrihet:</a:t>
            </a:r>
          </a:p>
          <a:p>
            <a:r>
              <a:rPr lang="sv-SE"/>
              <a:t>Medborgares</a:t>
            </a:r>
            <a:r>
              <a:rPr lang="sv-SE" baseline="0"/>
              <a:t> rätt att bilda och tillhöra organisationer.</a:t>
            </a:r>
          </a:p>
          <a:p>
            <a:endParaRPr lang="sv-SE" baseline="0"/>
          </a:p>
          <a:p>
            <a:r>
              <a:rPr lang="sv-SE" b="1" u="sng" baseline="0"/>
              <a:t>Konflikträtt:</a:t>
            </a:r>
          </a:p>
          <a:p>
            <a:r>
              <a:rPr lang="sv-SE" b="0" u="none" baseline="0"/>
              <a:t>Rätten att strejka.</a:t>
            </a:r>
          </a:p>
          <a:p>
            <a:r>
              <a:rPr lang="sv-SE" sz="1200" b="0" i="0" kern="1200">
                <a:solidFill>
                  <a:schemeClr val="tx1"/>
                </a:solidFill>
                <a:latin typeface="+mn-lt"/>
                <a:ea typeface="+mn-ea"/>
                <a:cs typeface="+mn-cs"/>
              </a:rPr>
              <a:t>Att strejka innebär att man som arbetstagare helt enkelt vägrar att arbeta på en viss arbetsplats. Strejken har alltid varit den absolut sista utvägen för arbetstagarna och denna rättighet utnyttjas endast när förhandlingar mellan fack och arbetsgivare fullständigt hamnat i dödläge. Det finns även en motsvarighet till strejkrätten arbetsgivaren kan tillämpa. Denna motsvarighet kallas för lockout och betyder precis som namnet antyder att arbetsgivaren stänger ner hela arbetsplatsen och låser ute sin anställda.</a:t>
            </a:r>
            <a:endParaRPr lang="sv-SE" b="0" u="none" baseline="0"/>
          </a:p>
          <a:p>
            <a:endParaRPr lang="sv-SE" b="1" u="sng" baseline="0"/>
          </a:p>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8</a:t>
            </a:fld>
            <a:endParaRPr lang="sv-S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sv-SE" sz="1200" b="1" i="0" kern="1200">
                <a:solidFill>
                  <a:schemeClr val="tx1"/>
                </a:solidFill>
                <a:latin typeface="+mn-lt"/>
                <a:ea typeface="+mn-ea"/>
                <a:cs typeface="+mn-cs"/>
              </a:rPr>
              <a:t>1. Full sysselsättning</a:t>
            </a:r>
          </a:p>
          <a:p>
            <a:r>
              <a:rPr lang="sv-SE" sz="1200" b="0" i="0" kern="1200">
                <a:solidFill>
                  <a:schemeClr val="tx1"/>
                </a:solidFill>
                <a:latin typeface="+mn-lt"/>
                <a:ea typeface="+mn-ea"/>
                <a:cs typeface="+mn-cs"/>
              </a:rPr>
              <a:t>Det främsta värnet mot kaos på marknaden är en politik för full sysselsättning. Målet är att bidra till flerjobb så att det blir en balans mellan tillgång och efterfrågan på arbete - lika många som vill köpa, som vill sälja arbete.</a:t>
            </a:r>
          </a:p>
          <a:p>
            <a:r>
              <a:rPr lang="sv-SE" sz="1200" b="0" i="0" kern="1200">
                <a:solidFill>
                  <a:schemeClr val="tx1"/>
                </a:solidFill>
                <a:latin typeface="+mn-lt"/>
                <a:ea typeface="+mn-ea"/>
                <a:cs typeface="+mn-cs"/>
              </a:rPr>
              <a:t>Om alla har jobb finns det ingen risk att arbetslösa ställs mot arbetande. Den som har tryggt jobb med god lön och bra villkor hotar inte löftet.</a:t>
            </a:r>
          </a:p>
          <a:p>
            <a:r>
              <a:rPr lang="sv-SE" sz="1200" b="1" i="0" kern="1200">
                <a:solidFill>
                  <a:schemeClr val="tx1"/>
                </a:solidFill>
                <a:latin typeface="+mn-lt"/>
                <a:ea typeface="+mn-ea"/>
                <a:cs typeface="+mn-cs"/>
              </a:rPr>
              <a:t>2. Aktiv arbetsmarknadspolitik</a:t>
            </a:r>
          </a:p>
          <a:p>
            <a:r>
              <a:rPr lang="sv-SE" sz="1200" b="0" i="0" kern="1200">
                <a:solidFill>
                  <a:schemeClr val="tx1"/>
                </a:solidFill>
                <a:latin typeface="+mn-lt"/>
                <a:ea typeface="+mn-ea"/>
                <a:cs typeface="+mn-cs"/>
              </a:rPr>
              <a:t>Ska skydda och stödja arbetslösa att komma tillbaka till jobb. Den arbetslöse erbjuds utbildning, kanske i en annan bransch.</a:t>
            </a:r>
          </a:p>
          <a:p>
            <a:r>
              <a:rPr lang="sv-SE" sz="1200" b="0" i="0" kern="1200">
                <a:solidFill>
                  <a:schemeClr val="tx1"/>
                </a:solidFill>
                <a:latin typeface="+mn-lt"/>
                <a:ea typeface="+mn-ea"/>
                <a:cs typeface="+mn-cs"/>
              </a:rPr>
              <a:t>Då minskar överskottet på säljare och tillgången på arbetskraft kan säkras i andra regioner och yrken. Den som är i utbildning hotar inte löftet. Den som har en bra utbildning för ett jobb som erbjuds på arbetsmarknaden hotar inte heller löftet.</a:t>
            </a:r>
          </a:p>
          <a:p>
            <a:r>
              <a:rPr lang="sv-SE" sz="1200" b="1" i="0" kern="1200">
                <a:solidFill>
                  <a:schemeClr val="tx1"/>
                </a:solidFill>
                <a:latin typeface="+mn-lt"/>
                <a:ea typeface="+mn-ea"/>
                <a:cs typeface="+mn-cs"/>
              </a:rPr>
              <a:t>3. Hög arbetslöshetskassa</a:t>
            </a:r>
          </a:p>
          <a:p>
            <a:r>
              <a:rPr lang="sv-SE" sz="1200" b="0" i="0" kern="1200">
                <a:solidFill>
                  <a:schemeClr val="tx1"/>
                </a:solidFill>
                <a:latin typeface="+mn-lt"/>
                <a:ea typeface="+mn-ea"/>
                <a:cs typeface="+mn-cs"/>
              </a:rPr>
              <a:t>På arbetsmarknaden är a-kassan en viktig del av den fackliga lönepolitiken.</a:t>
            </a:r>
          </a:p>
          <a:p>
            <a:r>
              <a:rPr lang="sv-SE" sz="1200" b="0" i="0" kern="1200">
                <a:solidFill>
                  <a:schemeClr val="tx1"/>
                </a:solidFill>
                <a:latin typeface="+mn-lt"/>
                <a:ea typeface="+mn-ea"/>
                <a:cs typeface="+mn-cs"/>
              </a:rPr>
              <a:t>De som har arbete betalar till de arbetslösa så att de inte ska tvingas till att ta arbete till lägre lön eller sämre villkor.</a:t>
            </a:r>
          </a:p>
          <a:p>
            <a:r>
              <a:rPr lang="sv-SE" sz="1200" b="0" i="0" kern="1200">
                <a:solidFill>
                  <a:schemeClr val="tx1"/>
                </a:solidFill>
                <a:latin typeface="+mn-lt"/>
                <a:ea typeface="+mn-ea"/>
                <a:cs typeface="+mn-cs"/>
              </a:rPr>
              <a:t>Skillnaden mellan lön och ersättning måste vara liten så att det inte är lönsamt för en arbetsgivare att byta en anställd mot en arbetslös. A-kassan är en försäkring vid arbetslöshet men framför allt en löneförsäkring för alla med arbete.</a:t>
            </a:r>
          </a:p>
          <a:p>
            <a:r>
              <a:rPr lang="sv-SE" sz="1200" b="1" i="0" kern="1200">
                <a:solidFill>
                  <a:schemeClr val="tx1"/>
                </a:solidFill>
                <a:latin typeface="+mn-lt"/>
                <a:ea typeface="+mn-ea"/>
                <a:cs typeface="+mn-cs"/>
              </a:rPr>
              <a:t>4. Ett starkt anställningsskydd</a:t>
            </a:r>
          </a:p>
          <a:p>
            <a:r>
              <a:rPr lang="sv-SE" sz="1200" b="0" i="0" kern="1200">
                <a:solidFill>
                  <a:schemeClr val="tx1"/>
                </a:solidFill>
                <a:latin typeface="+mn-lt"/>
                <a:ea typeface="+mn-ea"/>
                <a:cs typeface="+mn-cs"/>
              </a:rPr>
              <a:t>LAS reglerar vilka anställningskontrakt som är tillåtna och när en arbetsgivare får säga upp det. Om arbetsgivaren säger upp det på grund av arbetsbrist stadgar lagen om en turordning vid uppsägning - sist in först ut - och en rätt till återanställning.</a:t>
            </a:r>
          </a:p>
          <a:p>
            <a:r>
              <a:rPr lang="sv-SE" sz="1200" b="0" i="0" kern="1200">
                <a:solidFill>
                  <a:schemeClr val="tx1"/>
                </a:solidFill>
                <a:latin typeface="+mn-lt"/>
                <a:ea typeface="+mn-ea"/>
                <a:cs typeface="+mn-cs"/>
              </a:rPr>
              <a:t>På arbetsmarknaden innebär det ett skydd mot konkurrens mellan löntagarna. Återanställningsrätten i lagen hindrar att arbetsgivaren byter ut en anställd mot en arbetslös som är billigare.</a:t>
            </a:r>
          </a:p>
          <a:p>
            <a:r>
              <a:rPr lang="sv-SE" sz="1200" b="1" i="0" kern="1200">
                <a:solidFill>
                  <a:schemeClr val="tx1"/>
                </a:solidFill>
                <a:latin typeface="+mn-lt"/>
                <a:ea typeface="+mn-ea"/>
                <a:cs typeface="+mn-cs"/>
              </a:rPr>
              <a:t>5. Rikstäckande kollektivavtal</a:t>
            </a:r>
          </a:p>
          <a:p>
            <a:r>
              <a:rPr lang="sv-SE" sz="1200" b="0" i="0" kern="1200">
                <a:solidFill>
                  <a:schemeClr val="tx1"/>
                </a:solidFill>
                <a:latin typeface="+mn-lt"/>
                <a:ea typeface="+mn-ea"/>
                <a:cs typeface="+mn-cs"/>
              </a:rPr>
              <a:t>Ett kollektivavtal innebär att arbetsgivare och anställda samtidigt blir bundna av ett avtal. Arbetsgivare får en fredsplikt som gäller alla samtidigt. Löntagarna kan använda sin gemensamma styrka för att få goda löner och bra villkor.</a:t>
            </a:r>
          </a:p>
          <a:p>
            <a:r>
              <a:rPr lang="sv-SE" sz="1200" b="0" i="0" kern="1200">
                <a:solidFill>
                  <a:schemeClr val="tx1"/>
                </a:solidFill>
                <a:latin typeface="+mn-lt"/>
                <a:ea typeface="+mn-ea"/>
                <a:cs typeface="+mn-cs"/>
              </a:rPr>
              <a:t>Om arbetsgivaren i stället bara skulle träffa avtal med varje anställd för sig är risken stor att en del av de anställda kan strejka med störningar i produktionen som följd och andra tvingas acceptera låga löner och orimliga villkor.</a:t>
            </a:r>
          </a:p>
          <a:p>
            <a:endParaRPr lang="sv-SE"/>
          </a:p>
        </p:txBody>
      </p:sp>
      <p:sp>
        <p:nvSpPr>
          <p:cNvPr id="4" name="Platshållare för bildnummer 3"/>
          <p:cNvSpPr>
            <a:spLocks noGrp="1"/>
          </p:cNvSpPr>
          <p:nvPr>
            <p:ph type="sldNum" sz="quarter" idx="10"/>
          </p:nvPr>
        </p:nvSpPr>
        <p:spPr/>
        <p:txBody>
          <a:bodyPr/>
          <a:lstStyle/>
          <a:p>
            <a:pPr>
              <a:defRPr/>
            </a:pPr>
            <a:fld id="{022C2364-7476-40F3-A617-6E6950AB1CDB}" type="slidenum">
              <a:rPr lang="sv-SE" smtClean="0"/>
              <a:pPr>
                <a:defRPr/>
              </a:pPr>
              <a:t>9</a:t>
            </a:fld>
            <a:endParaRPr lang="sv-S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pic>
        <p:nvPicPr>
          <p:cNvPr id="4" name="Bildobjekt 6" descr="Seko-ppt-startbild.png"/>
          <p:cNvPicPr>
            <a:picLocks noChangeAspect="1"/>
          </p:cNvPicPr>
          <p:nvPr userDrawn="1"/>
        </p:nvPicPr>
        <p:blipFill>
          <a:blip r:embed="rId2"/>
          <a:srcRect l="24564"/>
          <a:stretch>
            <a:fillRect/>
          </a:stretch>
        </p:blipFill>
        <p:spPr bwMode="auto">
          <a:xfrm>
            <a:off x="0" y="0"/>
            <a:ext cx="9180513" cy="6873875"/>
          </a:xfrm>
          <a:prstGeom prst="rect">
            <a:avLst/>
          </a:prstGeom>
          <a:noFill/>
          <a:ln w="9525">
            <a:noFill/>
            <a:miter lim="800000"/>
            <a:headEnd/>
            <a:tailEnd/>
          </a:ln>
        </p:spPr>
      </p:pic>
      <p:pic>
        <p:nvPicPr>
          <p:cNvPr id="5" name="Bildobjekt 8" descr="Seko Posten.pdf"/>
          <p:cNvPicPr>
            <a:picLocks/>
          </p:cNvPicPr>
          <p:nvPr userDrawn="1"/>
        </p:nvPicPr>
        <p:blipFill>
          <a:blip r:embed="rId3"/>
          <a:srcRect/>
          <a:stretch>
            <a:fillRect/>
          </a:stretch>
        </p:blipFill>
        <p:spPr bwMode="auto">
          <a:xfrm>
            <a:off x="358775" y="5011738"/>
            <a:ext cx="1198563" cy="488950"/>
          </a:xfrm>
          <a:prstGeom prst="rect">
            <a:avLst/>
          </a:prstGeom>
          <a:noFill/>
          <a:ln w="9525">
            <a:noFill/>
            <a:miter lim="800000"/>
            <a:headEnd/>
            <a:tailEnd/>
          </a:ln>
        </p:spPr>
      </p:pic>
      <p:sp>
        <p:nvSpPr>
          <p:cNvPr id="2" name="Rubrik 1"/>
          <p:cNvSpPr>
            <a:spLocks noGrp="1"/>
          </p:cNvSpPr>
          <p:nvPr>
            <p:ph type="ctrTitle"/>
          </p:nvPr>
        </p:nvSpPr>
        <p:spPr>
          <a:xfrm>
            <a:off x="640810" y="1006477"/>
            <a:ext cx="8045993" cy="1143001"/>
          </a:xfrm>
        </p:spPr>
        <p:txBody>
          <a:bodyPr/>
          <a:lstStyle>
            <a:lvl1pPr>
              <a:defRPr>
                <a:solidFill>
                  <a:schemeClr val="bg1"/>
                </a:solidFill>
              </a:defRPr>
            </a:lvl1pPr>
          </a:lstStyle>
          <a:p>
            <a:r>
              <a:rPr lang="sv-SE"/>
              <a:t>Klicka här för att ändra format</a:t>
            </a:r>
          </a:p>
        </p:txBody>
      </p:sp>
      <p:sp>
        <p:nvSpPr>
          <p:cNvPr id="3" name="Underrubrik 2"/>
          <p:cNvSpPr>
            <a:spLocks noGrp="1"/>
          </p:cNvSpPr>
          <p:nvPr>
            <p:ph type="subTitle" idx="1"/>
          </p:nvPr>
        </p:nvSpPr>
        <p:spPr>
          <a:xfrm>
            <a:off x="640810" y="2332038"/>
            <a:ext cx="8045993" cy="3850111"/>
          </a:xfrm>
        </p:spPr>
        <p:txBody>
          <a:bodyPr/>
          <a:lstStyle>
            <a:lvl1pPr marL="0" indent="0" algn="l">
              <a:spcBef>
                <a:spcPts val="50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6" name="Platshållare för datum 3"/>
          <p:cNvSpPr>
            <a:spLocks noGrp="1"/>
          </p:cNvSpPr>
          <p:nvPr>
            <p:ph type="dt" sz="half" idx="10"/>
          </p:nvPr>
        </p:nvSpPr>
        <p:spPr/>
        <p:txBody>
          <a:bodyPr/>
          <a:lstStyle>
            <a:lvl1pPr>
              <a:defRPr/>
            </a:lvl1pPr>
          </a:lstStyle>
          <a:p>
            <a:pPr>
              <a:defRPr/>
            </a:pPr>
            <a:fld id="{7CF8AE4C-F39B-4300-998A-3B217F899E44}" type="datetime1">
              <a:rPr lang="sv-SE" smtClean="0"/>
              <a:pPr>
                <a:defRPr/>
              </a:pPr>
              <a:t>2023-11-27</a:t>
            </a:fld>
            <a:endParaRPr lang="sv-SE"/>
          </a:p>
        </p:txBody>
      </p:sp>
      <p:sp>
        <p:nvSpPr>
          <p:cNvPr id="7" name="Platshållare för sidfot 4"/>
          <p:cNvSpPr>
            <a:spLocks noGrp="1"/>
          </p:cNvSpPr>
          <p:nvPr>
            <p:ph type="ftr" sz="quarter" idx="11"/>
          </p:nvPr>
        </p:nvSpPr>
        <p:spPr/>
        <p:txBody>
          <a:bodyPr/>
          <a:lstStyle>
            <a:lvl1pPr>
              <a:defRPr/>
            </a:lvl1pPr>
          </a:lstStyle>
          <a:p>
            <a:pPr>
              <a:defRPr/>
            </a:pPr>
            <a:r>
              <a:rPr lang="sv-SE"/>
              <a:t>Seko Postens turné</a:t>
            </a:r>
          </a:p>
        </p:txBody>
      </p:sp>
      <p:sp>
        <p:nvSpPr>
          <p:cNvPr id="8" name="Platshållare för bildnummer 5"/>
          <p:cNvSpPr>
            <a:spLocks noGrp="1"/>
          </p:cNvSpPr>
          <p:nvPr>
            <p:ph type="sldNum" sz="quarter" idx="12"/>
          </p:nvPr>
        </p:nvSpPr>
        <p:spPr/>
        <p:txBody>
          <a:bodyPr/>
          <a:lstStyle>
            <a:lvl1pPr>
              <a:defRPr/>
            </a:lvl1pPr>
          </a:lstStyle>
          <a:p>
            <a:pPr>
              <a:defRPr/>
            </a:pPr>
            <a:fld id="{3BD789A5-3F68-41F1-A72E-651D6D603B9F}" type="slidenum">
              <a:rPr lang="sv-SE"/>
              <a:pPr>
                <a:defRPr/>
              </a:pPr>
              <a:t>‹#›</a:t>
            </a:fld>
            <a:endParaRPr lang="sv-SE"/>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cxnSp>
        <p:nvCxnSpPr>
          <p:cNvPr id="4" name="Rak 3"/>
          <p:cNvCxnSpPr/>
          <p:nvPr/>
        </p:nvCxnSpPr>
        <p:spPr>
          <a:xfrm>
            <a:off x="457200" y="6457950"/>
            <a:ext cx="822960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Bildobjekt 8" descr="Seko Posten.pdf"/>
          <p:cNvPicPr>
            <a:picLocks/>
          </p:cNvPicPr>
          <p:nvPr userDrawn="1"/>
        </p:nvPicPr>
        <p:blipFill>
          <a:blip r:embed="rId2"/>
          <a:srcRect/>
          <a:stretch>
            <a:fillRect/>
          </a:stretch>
        </p:blipFill>
        <p:spPr bwMode="auto">
          <a:xfrm>
            <a:off x="358775" y="274638"/>
            <a:ext cx="1198563" cy="490537"/>
          </a:xfrm>
          <a:prstGeom prst="rect">
            <a:avLst/>
          </a:prstGeom>
          <a:noFill/>
          <a:ln w="9525">
            <a:noFill/>
            <a:miter lim="800000"/>
            <a:headEnd/>
            <a:tailEnd/>
          </a:ln>
        </p:spPr>
      </p:pic>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datum 3"/>
          <p:cNvSpPr>
            <a:spLocks noGrp="1"/>
          </p:cNvSpPr>
          <p:nvPr>
            <p:ph type="dt" sz="half" idx="10"/>
          </p:nvPr>
        </p:nvSpPr>
        <p:spPr/>
        <p:txBody>
          <a:bodyPr/>
          <a:lstStyle>
            <a:lvl1pPr>
              <a:defRPr/>
            </a:lvl1pPr>
          </a:lstStyle>
          <a:p>
            <a:pPr>
              <a:defRPr/>
            </a:pPr>
            <a:fld id="{26A9D4C8-BA4B-4FC2-9047-EACC7E7F0401}" type="datetime1">
              <a:rPr lang="sv-SE" smtClean="0"/>
              <a:pPr>
                <a:defRPr/>
              </a:pPr>
              <a:t>2023-11-27</a:t>
            </a:fld>
            <a:endParaRPr lang="sv-SE"/>
          </a:p>
        </p:txBody>
      </p:sp>
      <p:sp>
        <p:nvSpPr>
          <p:cNvPr id="7" name="Platshållare för sidfot 4"/>
          <p:cNvSpPr>
            <a:spLocks noGrp="1"/>
          </p:cNvSpPr>
          <p:nvPr>
            <p:ph type="ftr" sz="quarter" idx="11"/>
          </p:nvPr>
        </p:nvSpPr>
        <p:spPr/>
        <p:txBody>
          <a:bodyPr/>
          <a:lstStyle>
            <a:lvl1pPr>
              <a:defRPr/>
            </a:lvl1pPr>
          </a:lstStyle>
          <a:p>
            <a:pPr>
              <a:defRPr/>
            </a:pPr>
            <a:r>
              <a:rPr lang="sv-SE"/>
              <a:t>Seko Postens turné</a:t>
            </a:r>
          </a:p>
        </p:txBody>
      </p:sp>
      <p:sp>
        <p:nvSpPr>
          <p:cNvPr id="8" name="Platshållare för bildnummer 5"/>
          <p:cNvSpPr>
            <a:spLocks noGrp="1"/>
          </p:cNvSpPr>
          <p:nvPr>
            <p:ph type="sldNum" sz="quarter" idx="12"/>
          </p:nvPr>
        </p:nvSpPr>
        <p:spPr/>
        <p:txBody>
          <a:bodyPr/>
          <a:lstStyle>
            <a:lvl1pPr>
              <a:defRPr/>
            </a:lvl1pPr>
          </a:lstStyle>
          <a:p>
            <a:pPr>
              <a:defRPr/>
            </a:pPr>
            <a:fld id="{8F4C3C52-75D4-439E-BB65-69EFAD642A48}" type="slidenum">
              <a:rPr lang="sv-SE"/>
              <a:pPr>
                <a:defRPr/>
              </a:pPr>
              <a:t>‹#›</a:t>
            </a:fld>
            <a:endParaRPr lang="sv-SE"/>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cxnSp>
        <p:nvCxnSpPr>
          <p:cNvPr id="4" name="Rak 3"/>
          <p:cNvCxnSpPr/>
          <p:nvPr/>
        </p:nvCxnSpPr>
        <p:spPr>
          <a:xfrm>
            <a:off x="457200" y="6457950"/>
            <a:ext cx="822960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Bildobjekt 8" descr="Seko Posten.pdf"/>
          <p:cNvPicPr>
            <a:picLocks/>
          </p:cNvPicPr>
          <p:nvPr userDrawn="1"/>
        </p:nvPicPr>
        <p:blipFill>
          <a:blip r:embed="rId2"/>
          <a:srcRect/>
          <a:stretch>
            <a:fillRect/>
          </a:stretch>
        </p:blipFill>
        <p:spPr bwMode="auto">
          <a:xfrm>
            <a:off x="358775" y="274638"/>
            <a:ext cx="1198563" cy="490537"/>
          </a:xfrm>
          <a:prstGeom prst="rect">
            <a:avLst/>
          </a:prstGeom>
          <a:noFill/>
          <a:ln w="9525">
            <a:noFill/>
            <a:miter lim="800000"/>
            <a:headEnd/>
            <a:tailEnd/>
          </a:ln>
        </p:spPr>
      </p:pic>
      <p:sp>
        <p:nvSpPr>
          <p:cNvPr id="2" name="Lodrät rubrik 1"/>
          <p:cNvSpPr>
            <a:spLocks noGrp="1"/>
          </p:cNvSpPr>
          <p:nvPr>
            <p:ph type="title" orient="vert"/>
          </p:nvPr>
        </p:nvSpPr>
        <p:spPr>
          <a:xfrm>
            <a:off x="6629400" y="206375"/>
            <a:ext cx="2057400" cy="4387851"/>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06375"/>
            <a:ext cx="6019800" cy="4387851"/>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datum 3"/>
          <p:cNvSpPr>
            <a:spLocks noGrp="1"/>
          </p:cNvSpPr>
          <p:nvPr>
            <p:ph type="dt" sz="half" idx="10"/>
          </p:nvPr>
        </p:nvSpPr>
        <p:spPr/>
        <p:txBody>
          <a:bodyPr/>
          <a:lstStyle>
            <a:lvl1pPr>
              <a:defRPr/>
            </a:lvl1pPr>
          </a:lstStyle>
          <a:p>
            <a:pPr>
              <a:defRPr/>
            </a:pPr>
            <a:fld id="{58A49967-E1F9-4AE0-A849-FD72C1D80C7C}" type="datetime1">
              <a:rPr lang="sv-SE" smtClean="0"/>
              <a:pPr>
                <a:defRPr/>
              </a:pPr>
              <a:t>2023-11-27</a:t>
            </a:fld>
            <a:endParaRPr lang="sv-SE"/>
          </a:p>
        </p:txBody>
      </p:sp>
      <p:sp>
        <p:nvSpPr>
          <p:cNvPr id="7" name="Platshållare för sidfot 4"/>
          <p:cNvSpPr>
            <a:spLocks noGrp="1"/>
          </p:cNvSpPr>
          <p:nvPr>
            <p:ph type="ftr" sz="quarter" idx="11"/>
          </p:nvPr>
        </p:nvSpPr>
        <p:spPr/>
        <p:txBody>
          <a:bodyPr/>
          <a:lstStyle>
            <a:lvl1pPr>
              <a:defRPr/>
            </a:lvl1pPr>
          </a:lstStyle>
          <a:p>
            <a:pPr>
              <a:defRPr/>
            </a:pPr>
            <a:r>
              <a:rPr lang="sv-SE"/>
              <a:t>Seko Postens turné</a:t>
            </a:r>
          </a:p>
        </p:txBody>
      </p:sp>
      <p:sp>
        <p:nvSpPr>
          <p:cNvPr id="8" name="Platshållare för bildnummer 5"/>
          <p:cNvSpPr>
            <a:spLocks noGrp="1"/>
          </p:cNvSpPr>
          <p:nvPr>
            <p:ph type="sldNum" sz="quarter" idx="12"/>
          </p:nvPr>
        </p:nvSpPr>
        <p:spPr/>
        <p:txBody>
          <a:bodyPr/>
          <a:lstStyle>
            <a:lvl1pPr>
              <a:defRPr/>
            </a:lvl1pPr>
          </a:lstStyle>
          <a:p>
            <a:pPr>
              <a:defRPr/>
            </a:pPr>
            <a:fld id="{1695506B-9ABC-46A6-B396-96BCC121569A}" type="slidenum">
              <a:rPr lang="sv-SE"/>
              <a:pPr>
                <a:defRPr/>
              </a:pPr>
              <a:t>‹#›</a:t>
            </a:fld>
            <a:endParaRPr lang="sv-SE"/>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cxnSp>
        <p:nvCxnSpPr>
          <p:cNvPr id="4" name="Rak 3"/>
          <p:cNvCxnSpPr/>
          <p:nvPr/>
        </p:nvCxnSpPr>
        <p:spPr>
          <a:xfrm>
            <a:off x="457200" y="6457950"/>
            <a:ext cx="822960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Bildobjekt 8" descr="Seko Posten.pdf"/>
          <p:cNvPicPr>
            <a:picLocks/>
          </p:cNvPicPr>
          <p:nvPr userDrawn="1"/>
        </p:nvPicPr>
        <p:blipFill>
          <a:blip r:embed="rId2"/>
          <a:srcRect/>
          <a:stretch>
            <a:fillRect/>
          </a:stretch>
        </p:blipFill>
        <p:spPr bwMode="auto">
          <a:xfrm>
            <a:off x="358775" y="274638"/>
            <a:ext cx="1198563" cy="490537"/>
          </a:xfrm>
          <a:prstGeom prst="rect">
            <a:avLst/>
          </a:prstGeom>
          <a:noFill/>
          <a:ln w="9525">
            <a:noFill/>
            <a:miter lim="800000"/>
            <a:headEnd/>
            <a:tailEnd/>
          </a:ln>
        </p:spPr>
      </p:pic>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lvl1pPr marL="182563" indent="-182563">
              <a:lnSpc>
                <a:spcPts val="2600"/>
              </a:lnSpc>
              <a:spcBef>
                <a:spcPts val="0"/>
              </a:spcBef>
              <a:spcAft>
                <a:spcPts val="600"/>
              </a:spcAft>
              <a:buFont typeface="Arial"/>
              <a:buChar char="•"/>
              <a:defRPr sz="2400"/>
            </a:lvl1pPr>
            <a:lvl2pPr>
              <a:defRPr sz="2000"/>
            </a:lvl2pPr>
            <a:lvl3pPr marL="324000">
              <a:lnSpc>
                <a:spcPts val="2200"/>
              </a:lnSpc>
              <a:spcBef>
                <a:spcPts val="0"/>
              </a:spcBef>
              <a:spcAft>
                <a:spcPts val="600"/>
              </a:spcAft>
              <a:defRPr/>
            </a:lvl3pPr>
            <a:lvl4pPr marL="534988" indent="-174625">
              <a:lnSpc>
                <a:spcPts val="2000"/>
              </a:lnSpc>
              <a:spcBef>
                <a:spcPts val="0"/>
              </a:spcBef>
              <a:spcAft>
                <a:spcPts val="600"/>
              </a:spcAft>
              <a:buFont typeface="Arial"/>
              <a:buChar char="•"/>
              <a:defRPr/>
            </a:lvl4pPr>
            <a:lvl5pPr marL="719138" indent="-184150">
              <a:lnSpc>
                <a:spcPts val="1800"/>
              </a:lnSpc>
              <a:spcBef>
                <a:spcPts val="0"/>
              </a:spcBef>
              <a:spcAft>
                <a:spcPts val="600"/>
              </a:spcAft>
              <a:buFont typeface="Arial"/>
              <a:buChar char="•"/>
              <a:defRPr/>
            </a:lvl5pPr>
          </a:lstStyle>
          <a:p>
            <a:pPr lvl="0"/>
            <a:r>
              <a:rPr lang="sv-SE"/>
              <a:t>Klicka här för att ändra format på bakgrundstexten</a:t>
            </a:r>
          </a:p>
          <a:p>
            <a:pPr lvl="2"/>
            <a:r>
              <a:rPr lang="sv-SE"/>
              <a:t>Nivå två</a:t>
            </a:r>
          </a:p>
          <a:p>
            <a:pPr lvl="3"/>
            <a:r>
              <a:rPr lang="sv-SE"/>
              <a:t>Nivå tre</a:t>
            </a:r>
          </a:p>
          <a:p>
            <a:pPr lvl="4"/>
            <a:r>
              <a:rPr lang="sv-SE"/>
              <a:t>Nivå fyra</a:t>
            </a:r>
          </a:p>
        </p:txBody>
      </p:sp>
      <p:sp>
        <p:nvSpPr>
          <p:cNvPr id="6" name="Platshållare för datum 3"/>
          <p:cNvSpPr>
            <a:spLocks noGrp="1"/>
          </p:cNvSpPr>
          <p:nvPr>
            <p:ph type="dt" sz="half" idx="10"/>
          </p:nvPr>
        </p:nvSpPr>
        <p:spPr/>
        <p:txBody>
          <a:bodyPr/>
          <a:lstStyle>
            <a:lvl1pPr>
              <a:defRPr/>
            </a:lvl1pPr>
          </a:lstStyle>
          <a:p>
            <a:pPr>
              <a:defRPr/>
            </a:pPr>
            <a:fld id="{6621AF14-3696-4DF5-81B6-DA70538AE642}" type="datetime1">
              <a:rPr lang="sv-SE" smtClean="0"/>
              <a:pPr>
                <a:defRPr/>
              </a:pPr>
              <a:t>2023-11-27</a:t>
            </a:fld>
            <a:endParaRPr lang="sv-SE"/>
          </a:p>
        </p:txBody>
      </p:sp>
      <p:sp>
        <p:nvSpPr>
          <p:cNvPr id="7" name="Platshållare för sidfot 4"/>
          <p:cNvSpPr>
            <a:spLocks noGrp="1"/>
          </p:cNvSpPr>
          <p:nvPr>
            <p:ph type="ftr" sz="quarter" idx="11"/>
          </p:nvPr>
        </p:nvSpPr>
        <p:spPr/>
        <p:txBody>
          <a:bodyPr/>
          <a:lstStyle>
            <a:lvl1pPr>
              <a:defRPr/>
            </a:lvl1pPr>
          </a:lstStyle>
          <a:p>
            <a:pPr>
              <a:defRPr/>
            </a:pPr>
            <a:r>
              <a:rPr lang="sv-SE"/>
              <a:t>Seko Postens turné</a:t>
            </a:r>
          </a:p>
        </p:txBody>
      </p:sp>
      <p:sp>
        <p:nvSpPr>
          <p:cNvPr id="8" name="Platshållare för bildnummer 5"/>
          <p:cNvSpPr>
            <a:spLocks noGrp="1"/>
          </p:cNvSpPr>
          <p:nvPr>
            <p:ph type="sldNum" sz="quarter" idx="12"/>
          </p:nvPr>
        </p:nvSpPr>
        <p:spPr/>
        <p:txBody>
          <a:bodyPr/>
          <a:lstStyle>
            <a:lvl1pPr>
              <a:defRPr/>
            </a:lvl1pPr>
          </a:lstStyle>
          <a:p>
            <a:pPr>
              <a:defRPr/>
            </a:pPr>
            <a:fld id="{AB37993C-634C-4ADE-8E7C-9F0D87FDCC85}" type="slidenum">
              <a:rPr lang="sv-SE"/>
              <a:pPr>
                <a:defRPr/>
              </a:pPr>
              <a:t>‹#›</a:t>
            </a:fld>
            <a:endParaRPr lang="sv-SE"/>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cxnSp>
        <p:nvCxnSpPr>
          <p:cNvPr id="5" name="Rak 4"/>
          <p:cNvCxnSpPr/>
          <p:nvPr/>
        </p:nvCxnSpPr>
        <p:spPr>
          <a:xfrm>
            <a:off x="457200" y="6457950"/>
            <a:ext cx="822960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 name="Bildobjekt 9" descr="Seko Posten.pdf"/>
          <p:cNvPicPr>
            <a:picLocks/>
          </p:cNvPicPr>
          <p:nvPr userDrawn="1"/>
        </p:nvPicPr>
        <p:blipFill>
          <a:blip r:embed="rId2"/>
          <a:srcRect/>
          <a:stretch>
            <a:fillRect/>
          </a:stretch>
        </p:blipFill>
        <p:spPr bwMode="auto">
          <a:xfrm>
            <a:off x="358775" y="274638"/>
            <a:ext cx="1198563" cy="490537"/>
          </a:xfrm>
          <a:prstGeom prst="rect">
            <a:avLst/>
          </a:prstGeom>
          <a:noFill/>
          <a:ln w="9525">
            <a:noFill/>
            <a:miter lim="800000"/>
            <a:headEnd/>
            <a:tailEnd/>
          </a:ln>
        </p:spPr>
      </p:pic>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40809" y="2332037"/>
            <a:ext cx="3854993" cy="3850111"/>
          </a:xfrm>
        </p:spPr>
        <p:txBody>
          <a:bodyPr/>
          <a:lstStyle>
            <a:lvl1pPr marL="0" indent="0">
              <a:buFontTx/>
              <a:buNone/>
              <a:defRPr sz="2000"/>
            </a:lvl1pPr>
            <a:lvl2pPr marL="360363" indent="-184150">
              <a:lnSpc>
                <a:spcPts val="2400"/>
              </a:lnSpc>
              <a:spcBef>
                <a:spcPts val="500"/>
              </a:spcBef>
              <a:buFont typeface="Arial"/>
              <a:buChar cha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831809" y="2332036"/>
            <a:ext cx="3854993" cy="3850109"/>
          </a:xfrm>
        </p:spPr>
        <p:txBody>
          <a:bodyPr/>
          <a:lstStyle>
            <a:lvl1pPr marL="0" indent="0">
              <a:spcBef>
                <a:spcPts val="500"/>
              </a:spcBef>
              <a:buFontTx/>
              <a:buNone/>
              <a:defRPr sz="2000"/>
            </a:lvl1pPr>
            <a:lvl2pPr marL="360363" indent="-184150">
              <a:lnSpc>
                <a:spcPts val="2400"/>
              </a:lnSpc>
              <a:spcBef>
                <a:spcPts val="500"/>
              </a:spcBef>
              <a:buFont typeface="Arial"/>
              <a:buChar cha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4"/>
          <p:cNvSpPr>
            <a:spLocks noGrp="1"/>
          </p:cNvSpPr>
          <p:nvPr>
            <p:ph type="dt" sz="half" idx="10"/>
          </p:nvPr>
        </p:nvSpPr>
        <p:spPr/>
        <p:txBody>
          <a:bodyPr/>
          <a:lstStyle>
            <a:lvl1pPr>
              <a:defRPr/>
            </a:lvl1pPr>
          </a:lstStyle>
          <a:p>
            <a:pPr>
              <a:defRPr/>
            </a:pPr>
            <a:fld id="{9FAA7BB9-ED1E-4496-8D48-CEBCE6182357}" type="datetime1">
              <a:rPr lang="sv-SE" smtClean="0"/>
              <a:pPr>
                <a:defRPr/>
              </a:pPr>
              <a:t>2023-11-27</a:t>
            </a:fld>
            <a:endParaRPr lang="sv-SE"/>
          </a:p>
        </p:txBody>
      </p:sp>
      <p:sp>
        <p:nvSpPr>
          <p:cNvPr id="8" name="Platshållare för sidfot 5"/>
          <p:cNvSpPr>
            <a:spLocks noGrp="1"/>
          </p:cNvSpPr>
          <p:nvPr>
            <p:ph type="ftr" sz="quarter" idx="11"/>
          </p:nvPr>
        </p:nvSpPr>
        <p:spPr/>
        <p:txBody>
          <a:bodyPr/>
          <a:lstStyle>
            <a:lvl1pPr>
              <a:defRPr/>
            </a:lvl1pPr>
          </a:lstStyle>
          <a:p>
            <a:pPr>
              <a:defRPr/>
            </a:pPr>
            <a:r>
              <a:rPr lang="sv-SE"/>
              <a:t>Seko Postens turné</a:t>
            </a:r>
          </a:p>
        </p:txBody>
      </p:sp>
      <p:sp>
        <p:nvSpPr>
          <p:cNvPr id="9" name="Platshållare för bildnummer 6"/>
          <p:cNvSpPr>
            <a:spLocks noGrp="1"/>
          </p:cNvSpPr>
          <p:nvPr>
            <p:ph type="sldNum" sz="quarter" idx="12"/>
          </p:nvPr>
        </p:nvSpPr>
        <p:spPr/>
        <p:txBody>
          <a:bodyPr/>
          <a:lstStyle>
            <a:lvl1pPr>
              <a:defRPr/>
            </a:lvl1pPr>
          </a:lstStyle>
          <a:p>
            <a:pPr>
              <a:defRPr/>
            </a:pPr>
            <a:fld id="{FB7861F4-ED3D-4693-87F3-CD577764E7DC}" type="slidenum">
              <a:rPr lang="sv-SE"/>
              <a:pPr>
                <a:defRPr/>
              </a:pPr>
              <a:t>‹#›</a:t>
            </a:fld>
            <a:endParaRPr lang="sv-SE"/>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cxnSp>
        <p:nvCxnSpPr>
          <p:cNvPr id="3" name="Rak 2"/>
          <p:cNvCxnSpPr/>
          <p:nvPr/>
        </p:nvCxnSpPr>
        <p:spPr>
          <a:xfrm>
            <a:off x="457200" y="6457950"/>
            <a:ext cx="822960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 name="Bildobjekt 7" descr="Seko Posten.pdf"/>
          <p:cNvPicPr>
            <a:picLocks/>
          </p:cNvPicPr>
          <p:nvPr userDrawn="1"/>
        </p:nvPicPr>
        <p:blipFill>
          <a:blip r:embed="rId2"/>
          <a:srcRect/>
          <a:stretch>
            <a:fillRect/>
          </a:stretch>
        </p:blipFill>
        <p:spPr bwMode="auto">
          <a:xfrm>
            <a:off x="358775" y="274638"/>
            <a:ext cx="1198563" cy="490537"/>
          </a:xfrm>
          <a:prstGeom prst="rect">
            <a:avLst/>
          </a:prstGeom>
          <a:noFill/>
          <a:ln w="9525">
            <a:noFill/>
            <a:miter lim="800000"/>
            <a:headEnd/>
            <a:tailEnd/>
          </a:ln>
        </p:spPr>
      </p:pic>
      <p:sp>
        <p:nvSpPr>
          <p:cNvPr id="2" name="Rubrik 1"/>
          <p:cNvSpPr>
            <a:spLocks noGrp="1"/>
          </p:cNvSpPr>
          <p:nvPr>
            <p:ph type="title"/>
          </p:nvPr>
        </p:nvSpPr>
        <p:spPr/>
        <p:txBody>
          <a:bodyPr/>
          <a:lstStyle/>
          <a:p>
            <a:r>
              <a:rPr lang="sv-SE"/>
              <a:t>Klicka här för att ändra format</a:t>
            </a:r>
          </a:p>
        </p:txBody>
      </p:sp>
      <p:sp>
        <p:nvSpPr>
          <p:cNvPr id="5" name="Platshållare för datum 2"/>
          <p:cNvSpPr>
            <a:spLocks noGrp="1"/>
          </p:cNvSpPr>
          <p:nvPr>
            <p:ph type="dt" sz="half" idx="10"/>
          </p:nvPr>
        </p:nvSpPr>
        <p:spPr/>
        <p:txBody>
          <a:bodyPr/>
          <a:lstStyle>
            <a:lvl1pPr>
              <a:defRPr/>
            </a:lvl1pPr>
          </a:lstStyle>
          <a:p>
            <a:pPr>
              <a:defRPr/>
            </a:pPr>
            <a:fld id="{7CFE9FBC-D635-4C76-AD9A-531A7EBF9806}" type="datetime1">
              <a:rPr lang="sv-SE" smtClean="0"/>
              <a:pPr>
                <a:defRPr/>
              </a:pPr>
              <a:t>2023-11-27</a:t>
            </a:fld>
            <a:endParaRPr lang="sv-SE"/>
          </a:p>
        </p:txBody>
      </p:sp>
      <p:sp>
        <p:nvSpPr>
          <p:cNvPr id="6" name="Platshållare för sidfot 3"/>
          <p:cNvSpPr>
            <a:spLocks noGrp="1"/>
          </p:cNvSpPr>
          <p:nvPr>
            <p:ph type="ftr" sz="quarter" idx="11"/>
          </p:nvPr>
        </p:nvSpPr>
        <p:spPr/>
        <p:txBody>
          <a:bodyPr/>
          <a:lstStyle>
            <a:lvl1pPr>
              <a:defRPr/>
            </a:lvl1pPr>
          </a:lstStyle>
          <a:p>
            <a:pPr>
              <a:defRPr/>
            </a:pPr>
            <a:r>
              <a:rPr lang="sv-SE"/>
              <a:t>Seko Postens turné</a:t>
            </a:r>
          </a:p>
        </p:txBody>
      </p:sp>
      <p:sp>
        <p:nvSpPr>
          <p:cNvPr id="7" name="Platshållare för bildnummer 4"/>
          <p:cNvSpPr>
            <a:spLocks noGrp="1"/>
          </p:cNvSpPr>
          <p:nvPr>
            <p:ph type="sldNum" sz="quarter" idx="12"/>
          </p:nvPr>
        </p:nvSpPr>
        <p:spPr/>
        <p:txBody>
          <a:bodyPr/>
          <a:lstStyle>
            <a:lvl1pPr>
              <a:defRPr/>
            </a:lvl1pPr>
          </a:lstStyle>
          <a:p>
            <a:pPr>
              <a:defRPr/>
            </a:pPr>
            <a:fld id="{72ED2CC7-540C-4ED0-B523-447DFE5DC4F0}" type="slidenum">
              <a:rPr lang="sv-SE"/>
              <a:pPr>
                <a:defRPr/>
              </a:pPr>
              <a:t>‹#›</a:t>
            </a:fld>
            <a:endParaRPr lang="sv-SE"/>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Rak 1"/>
          <p:cNvCxnSpPr/>
          <p:nvPr/>
        </p:nvCxnSpPr>
        <p:spPr>
          <a:xfrm>
            <a:off x="457200" y="6457950"/>
            <a:ext cx="822960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 name="Bildobjekt 6" descr="Seko Posten.pdf"/>
          <p:cNvPicPr>
            <a:picLocks/>
          </p:cNvPicPr>
          <p:nvPr userDrawn="1"/>
        </p:nvPicPr>
        <p:blipFill>
          <a:blip r:embed="rId2"/>
          <a:srcRect/>
          <a:stretch>
            <a:fillRect/>
          </a:stretch>
        </p:blipFill>
        <p:spPr bwMode="auto">
          <a:xfrm>
            <a:off x="358775" y="274638"/>
            <a:ext cx="1198563" cy="490537"/>
          </a:xfrm>
          <a:prstGeom prst="rect">
            <a:avLst/>
          </a:prstGeom>
          <a:noFill/>
          <a:ln w="9525">
            <a:noFill/>
            <a:miter lim="800000"/>
            <a:headEnd/>
            <a:tailEnd/>
          </a:ln>
        </p:spPr>
      </p:pic>
      <p:sp>
        <p:nvSpPr>
          <p:cNvPr id="4" name="Platshållare för datum 1"/>
          <p:cNvSpPr>
            <a:spLocks noGrp="1"/>
          </p:cNvSpPr>
          <p:nvPr>
            <p:ph type="dt" sz="half" idx="10"/>
          </p:nvPr>
        </p:nvSpPr>
        <p:spPr/>
        <p:txBody>
          <a:bodyPr/>
          <a:lstStyle>
            <a:lvl1pPr>
              <a:defRPr/>
            </a:lvl1pPr>
          </a:lstStyle>
          <a:p>
            <a:pPr>
              <a:defRPr/>
            </a:pPr>
            <a:fld id="{C65BA6B1-D8B7-4377-990A-CFBB5955E20A}" type="datetime1">
              <a:rPr lang="sv-SE" smtClean="0"/>
              <a:pPr>
                <a:defRPr/>
              </a:pPr>
              <a:t>2023-11-27</a:t>
            </a:fld>
            <a:endParaRPr lang="sv-SE"/>
          </a:p>
        </p:txBody>
      </p:sp>
      <p:sp>
        <p:nvSpPr>
          <p:cNvPr id="5" name="Platshållare för sidfot 2"/>
          <p:cNvSpPr>
            <a:spLocks noGrp="1"/>
          </p:cNvSpPr>
          <p:nvPr>
            <p:ph type="ftr" sz="quarter" idx="11"/>
          </p:nvPr>
        </p:nvSpPr>
        <p:spPr/>
        <p:txBody>
          <a:bodyPr/>
          <a:lstStyle>
            <a:lvl1pPr>
              <a:defRPr/>
            </a:lvl1pPr>
          </a:lstStyle>
          <a:p>
            <a:pPr>
              <a:defRPr/>
            </a:pPr>
            <a:r>
              <a:rPr lang="sv-SE"/>
              <a:t>Seko Postens turné</a:t>
            </a:r>
          </a:p>
        </p:txBody>
      </p:sp>
      <p:sp>
        <p:nvSpPr>
          <p:cNvPr id="6" name="Platshållare för bildnummer 3"/>
          <p:cNvSpPr>
            <a:spLocks noGrp="1"/>
          </p:cNvSpPr>
          <p:nvPr>
            <p:ph type="sldNum" sz="quarter" idx="12"/>
          </p:nvPr>
        </p:nvSpPr>
        <p:spPr/>
        <p:txBody>
          <a:bodyPr/>
          <a:lstStyle>
            <a:lvl1pPr>
              <a:defRPr/>
            </a:lvl1pPr>
          </a:lstStyle>
          <a:p>
            <a:pPr>
              <a:defRPr/>
            </a:pPr>
            <a:fld id="{60545AAF-FB17-4303-8D92-7AF44C9EC92B}" type="slidenum">
              <a:rPr lang="sv-SE"/>
              <a:pPr>
                <a:defRPr/>
              </a:pPr>
              <a:t>‹#›</a:t>
            </a:fld>
            <a:endParaRPr lang="sv-SE"/>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cxnSp>
        <p:nvCxnSpPr>
          <p:cNvPr id="4" name="Rak 3"/>
          <p:cNvCxnSpPr/>
          <p:nvPr/>
        </p:nvCxnSpPr>
        <p:spPr>
          <a:xfrm>
            <a:off x="457200" y="6457950"/>
            <a:ext cx="822960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Bildobjekt 8" descr="Seko Posten.pdf"/>
          <p:cNvPicPr>
            <a:picLocks/>
          </p:cNvPicPr>
          <p:nvPr userDrawn="1"/>
        </p:nvPicPr>
        <p:blipFill>
          <a:blip r:embed="rId2"/>
          <a:srcRect/>
          <a:stretch>
            <a:fillRect/>
          </a:stretch>
        </p:blipFill>
        <p:spPr bwMode="auto">
          <a:xfrm>
            <a:off x="358775" y="274638"/>
            <a:ext cx="1198563" cy="490537"/>
          </a:xfrm>
          <a:prstGeom prst="rect">
            <a:avLst/>
          </a:prstGeom>
          <a:noFill/>
          <a:ln w="9525">
            <a:noFill/>
            <a:miter lim="800000"/>
            <a:headEnd/>
            <a:tailEnd/>
          </a:ln>
        </p:spPr>
      </p:pic>
      <p:sp>
        <p:nvSpPr>
          <p:cNvPr id="2" name="Rubrik 1"/>
          <p:cNvSpPr>
            <a:spLocks noGrp="1"/>
          </p:cNvSpPr>
          <p:nvPr>
            <p:ph type="title"/>
          </p:nvPr>
        </p:nvSpPr>
        <p:spPr>
          <a:xfrm>
            <a:off x="722313" y="4406901"/>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6" name="Platshållare för datum 3"/>
          <p:cNvSpPr>
            <a:spLocks noGrp="1"/>
          </p:cNvSpPr>
          <p:nvPr>
            <p:ph type="dt" sz="half" idx="10"/>
          </p:nvPr>
        </p:nvSpPr>
        <p:spPr/>
        <p:txBody>
          <a:bodyPr/>
          <a:lstStyle>
            <a:lvl1pPr>
              <a:defRPr/>
            </a:lvl1pPr>
          </a:lstStyle>
          <a:p>
            <a:pPr>
              <a:defRPr/>
            </a:pPr>
            <a:fld id="{5609C843-8498-47DD-9197-538754EF1D18}" type="datetime1">
              <a:rPr lang="sv-SE" smtClean="0"/>
              <a:pPr>
                <a:defRPr/>
              </a:pPr>
              <a:t>2023-11-27</a:t>
            </a:fld>
            <a:endParaRPr lang="sv-SE"/>
          </a:p>
        </p:txBody>
      </p:sp>
      <p:sp>
        <p:nvSpPr>
          <p:cNvPr id="7" name="Platshållare för sidfot 4"/>
          <p:cNvSpPr>
            <a:spLocks noGrp="1"/>
          </p:cNvSpPr>
          <p:nvPr>
            <p:ph type="ftr" sz="quarter" idx="11"/>
          </p:nvPr>
        </p:nvSpPr>
        <p:spPr/>
        <p:txBody>
          <a:bodyPr/>
          <a:lstStyle>
            <a:lvl1pPr>
              <a:defRPr/>
            </a:lvl1pPr>
          </a:lstStyle>
          <a:p>
            <a:pPr>
              <a:defRPr/>
            </a:pPr>
            <a:r>
              <a:rPr lang="sv-SE"/>
              <a:t>Seko Postens turné</a:t>
            </a:r>
          </a:p>
        </p:txBody>
      </p:sp>
      <p:sp>
        <p:nvSpPr>
          <p:cNvPr id="8" name="Platshållare för bildnummer 5"/>
          <p:cNvSpPr>
            <a:spLocks noGrp="1"/>
          </p:cNvSpPr>
          <p:nvPr>
            <p:ph type="sldNum" sz="quarter" idx="12"/>
          </p:nvPr>
        </p:nvSpPr>
        <p:spPr/>
        <p:txBody>
          <a:bodyPr/>
          <a:lstStyle>
            <a:lvl1pPr>
              <a:defRPr/>
            </a:lvl1pPr>
          </a:lstStyle>
          <a:p>
            <a:pPr>
              <a:defRPr/>
            </a:pPr>
            <a:fld id="{E6BDA118-604A-45BE-A2B2-96F3450019E1}" type="slidenum">
              <a:rPr lang="sv-SE"/>
              <a:pPr>
                <a:defRPr/>
              </a:pPr>
              <a:t>‹#›</a:t>
            </a:fld>
            <a:endParaRPr lang="sv-SE"/>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cxnSp>
        <p:nvCxnSpPr>
          <p:cNvPr id="7" name="Rak 6"/>
          <p:cNvCxnSpPr/>
          <p:nvPr/>
        </p:nvCxnSpPr>
        <p:spPr>
          <a:xfrm>
            <a:off x="457200" y="6457950"/>
            <a:ext cx="822960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8" name="Bildobjekt 11" descr="Seko Posten.pdf"/>
          <p:cNvPicPr>
            <a:picLocks/>
          </p:cNvPicPr>
          <p:nvPr userDrawn="1"/>
        </p:nvPicPr>
        <p:blipFill>
          <a:blip r:embed="rId2"/>
          <a:srcRect/>
          <a:stretch>
            <a:fillRect/>
          </a:stretch>
        </p:blipFill>
        <p:spPr bwMode="auto">
          <a:xfrm>
            <a:off x="358775" y="274638"/>
            <a:ext cx="1198563" cy="490537"/>
          </a:xfrm>
          <a:prstGeom prst="rect">
            <a:avLst/>
          </a:prstGeom>
          <a:noFill/>
          <a:ln w="9525">
            <a:noFill/>
            <a:miter lim="800000"/>
            <a:headEnd/>
            <a:tailEnd/>
          </a:ln>
        </p:spPr>
      </p:pic>
      <p:sp>
        <p:nvSpPr>
          <p:cNvPr id="2" name="Rubrik 1"/>
          <p:cNvSpPr>
            <a:spLocks noGrp="1"/>
          </p:cNvSpPr>
          <p:nvPr>
            <p:ph type="title"/>
          </p:nvPr>
        </p:nvSpPr>
        <p:spPr>
          <a:xfrm>
            <a:off x="457200" y="274639"/>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2"/>
            <a:r>
              <a:rPr lang="sv-SE"/>
              <a:t>Nivå två</a:t>
            </a:r>
          </a:p>
          <a:p>
            <a:pPr lvl="3"/>
            <a:r>
              <a:rPr lang="sv-SE"/>
              <a:t>Nivå tre</a:t>
            </a:r>
          </a:p>
          <a:p>
            <a:pPr lvl="4"/>
            <a:r>
              <a:rPr lang="sv-SE"/>
              <a:t>Nivå fyra</a:t>
            </a:r>
          </a:p>
        </p:txBody>
      </p:sp>
      <p:sp>
        <p:nvSpPr>
          <p:cNvPr id="5" name="Platshållare för text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2"/>
            <a:r>
              <a:rPr lang="sv-SE"/>
              <a:t>Nivå två</a:t>
            </a:r>
          </a:p>
          <a:p>
            <a:pPr lvl="3"/>
            <a:r>
              <a:rPr lang="sv-SE"/>
              <a:t>Nivå tre</a:t>
            </a:r>
          </a:p>
          <a:p>
            <a:pPr lvl="4"/>
            <a:r>
              <a:rPr lang="sv-SE"/>
              <a:t>Nivå fyra</a:t>
            </a:r>
          </a:p>
        </p:txBody>
      </p:sp>
      <p:sp>
        <p:nvSpPr>
          <p:cNvPr id="9" name="Platshållare för datum 6"/>
          <p:cNvSpPr>
            <a:spLocks noGrp="1"/>
          </p:cNvSpPr>
          <p:nvPr>
            <p:ph type="dt" sz="half" idx="10"/>
          </p:nvPr>
        </p:nvSpPr>
        <p:spPr/>
        <p:txBody>
          <a:bodyPr/>
          <a:lstStyle>
            <a:lvl1pPr>
              <a:defRPr/>
            </a:lvl1pPr>
          </a:lstStyle>
          <a:p>
            <a:pPr>
              <a:defRPr/>
            </a:pPr>
            <a:fld id="{DFEA1AAB-261B-457A-881A-9C19ED05B2AB}" type="datetime1">
              <a:rPr lang="sv-SE" smtClean="0"/>
              <a:pPr>
                <a:defRPr/>
              </a:pPr>
              <a:t>2023-11-27</a:t>
            </a:fld>
            <a:endParaRPr lang="sv-SE"/>
          </a:p>
        </p:txBody>
      </p:sp>
      <p:sp>
        <p:nvSpPr>
          <p:cNvPr id="10" name="Platshållare för sidfot 7"/>
          <p:cNvSpPr>
            <a:spLocks noGrp="1"/>
          </p:cNvSpPr>
          <p:nvPr>
            <p:ph type="ftr" sz="quarter" idx="11"/>
          </p:nvPr>
        </p:nvSpPr>
        <p:spPr/>
        <p:txBody>
          <a:bodyPr/>
          <a:lstStyle>
            <a:lvl1pPr>
              <a:defRPr/>
            </a:lvl1pPr>
          </a:lstStyle>
          <a:p>
            <a:pPr>
              <a:defRPr/>
            </a:pPr>
            <a:r>
              <a:rPr lang="sv-SE"/>
              <a:t>Seko Postens turné</a:t>
            </a:r>
          </a:p>
        </p:txBody>
      </p:sp>
      <p:sp>
        <p:nvSpPr>
          <p:cNvPr id="11" name="Platshållare för bildnummer 8"/>
          <p:cNvSpPr>
            <a:spLocks noGrp="1"/>
          </p:cNvSpPr>
          <p:nvPr>
            <p:ph type="sldNum" sz="quarter" idx="12"/>
          </p:nvPr>
        </p:nvSpPr>
        <p:spPr/>
        <p:txBody>
          <a:bodyPr/>
          <a:lstStyle>
            <a:lvl1pPr>
              <a:defRPr/>
            </a:lvl1pPr>
          </a:lstStyle>
          <a:p>
            <a:pPr>
              <a:defRPr/>
            </a:pPr>
            <a:fld id="{F60D310A-643F-4B31-ABE2-C8A36791E262}" type="slidenum">
              <a:rPr lang="sv-SE"/>
              <a:pPr>
                <a:defRPr/>
              </a:pPr>
              <a:t>‹#›</a:t>
            </a:fld>
            <a:endParaRPr lang="sv-SE"/>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cxnSp>
        <p:nvCxnSpPr>
          <p:cNvPr id="5" name="Rak 4"/>
          <p:cNvCxnSpPr/>
          <p:nvPr/>
        </p:nvCxnSpPr>
        <p:spPr>
          <a:xfrm>
            <a:off x="457200" y="6457950"/>
            <a:ext cx="822960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 name="Bildobjekt 9" descr="Seko Posten.pdf"/>
          <p:cNvPicPr>
            <a:picLocks/>
          </p:cNvPicPr>
          <p:nvPr userDrawn="1"/>
        </p:nvPicPr>
        <p:blipFill>
          <a:blip r:embed="rId2"/>
          <a:srcRect/>
          <a:stretch>
            <a:fillRect/>
          </a:stretch>
        </p:blipFill>
        <p:spPr bwMode="auto">
          <a:xfrm>
            <a:off x="358775" y="274638"/>
            <a:ext cx="1198563" cy="490537"/>
          </a:xfrm>
          <a:prstGeom prst="rect">
            <a:avLst/>
          </a:prstGeom>
          <a:noFill/>
          <a:ln w="9525">
            <a:noFill/>
            <a:miter lim="800000"/>
            <a:headEnd/>
            <a:tailEnd/>
          </a:ln>
        </p:spPr>
      </p:pic>
      <p:sp>
        <p:nvSpPr>
          <p:cNvPr id="2" name="Rubrik 1"/>
          <p:cNvSpPr>
            <a:spLocks noGrp="1"/>
          </p:cNvSpPr>
          <p:nvPr>
            <p:ph type="title"/>
          </p:nvPr>
        </p:nvSpPr>
        <p:spPr>
          <a:xfrm>
            <a:off x="457204" y="273049"/>
            <a:ext cx="3008313" cy="1162051"/>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7" name="Platshållare för datum 4"/>
          <p:cNvSpPr>
            <a:spLocks noGrp="1"/>
          </p:cNvSpPr>
          <p:nvPr>
            <p:ph type="dt" sz="half" idx="10"/>
          </p:nvPr>
        </p:nvSpPr>
        <p:spPr/>
        <p:txBody>
          <a:bodyPr/>
          <a:lstStyle>
            <a:lvl1pPr>
              <a:defRPr/>
            </a:lvl1pPr>
          </a:lstStyle>
          <a:p>
            <a:pPr>
              <a:defRPr/>
            </a:pPr>
            <a:fld id="{3EC65E7A-DE4B-4678-8547-19FC1844BA9C}" type="datetime1">
              <a:rPr lang="sv-SE" smtClean="0"/>
              <a:pPr>
                <a:defRPr/>
              </a:pPr>
              <a:t>2023-11-27</a:t>
            </a:fld>
            <a:endParaRPr lang="sv-SE"/>
          </a:p>
        </p:txBody>
      </p:sp>
      <p:sp>
        <p:nvSpPr>
          <p:cNvPr id="8" name="Platshållare för sidfot 5"/>
          <p:cNvSpPr>
            <a:spLocks noGrp="1"/>
          </p:cNvSpPr>
          <p:nvPr>
            <p:ph type="ftr" sz="quarter" idx="11"/>
          </p:nvPr>
        </p:nvSpPr>
        <p:spPr/>
        <p:txBody>
          <a:bodyPr/>
          <a:lstStyle>
            <a:lvl1pPr>
              <a:defRPr/>
            </a:lvl1pPr>
          </a:lstStyle>
          <a:p>
            <a:pPr>
              <a:defRPr/>
            </a:pPr>
            <a:r>
              <a:rPr lang="sv-SE"/>
              <a:t>Seko Postens turné</a:t>
            </a:r>
          </a:p>
        </p:txBody>
      </p:sp>
      <p:sp>
        <p:nvSpPr>
          <p:cNvPr id="9" name="Platshållare för bildnummer 6"/>
          <p:cNvSpPr>
            <a:spLocks noGrp="1"/>
          </p:cNvSpPr>
          <p:nvPr>
            <p:ph type="sldNum" sz="quarter" idx="12"/>
          </p:nvPr>
        </p:nvSpPr>
        <p:spPr/>
        <p:txBody>
          <a:bodyPr/>
          <a:lstStyle>
            <a:lvl1pPr>
              <a:defRPr/>
            </a:lvl1pPr>
          </a:lstStyle>
          <a:p>
            <a:pPr>
              <a:defRPr/>
            </a:pPr>
            <a:fld id="{7D032E22-7C23-4690-87B1-2357C4960512}" type="slidenum">
              <a:rPr lang="sv-SE"/>
              <a:pPr>
                <a:defRPr/>
              </a:pPr>
              <a:t>‹#›</a:t>
            </a:fld>
            <a:endParaRPr lang="sv-SE"/>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cxnSp>
        <p:nvCxnSpPr>
          <p:cNvPr id="5" name="Rak 4"/>
          <p:cNvCxnSpPr/>
          <p:nvPr/>
        </p:nvCxnSpPr>
        <p:spPr>
          <a:xfrm>
            <a:off x="457200" y="6457950"/>
            <a:ext cx="8229600" cy="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 name="Bildobjekt 9" descr="Seko Posten.pdf"/>
          <p:cNvPicPr>
            <a:picLocks/>
          </p:cNvPicPr>
          <p:nvPr userDrawn="1"/>
        </p:nvPicPr>
        <p:blipFill>
          <a:blip r:embed="rId2"/>
          <a:srcRect/>
          <a:stretch>
            <a:fillRect/>
          </a:stretch>
        </p:blipFill>
        <p:spPr bwMode="auto">
          <a:xfrm>
            <a:off x="358775" y="274638"/>
            <a:ext cx="1198563" cy="490537"/>
          </a:xfrm>
          <a:prstGeom prst="rect">
            <a:avLst/>
          </a:prstGeom>
          <a:noFill/>
          <a:ln w="9525">
            <a:noFill/>
            <a:miter lim="800000"/>
            <a:headEnd/>
            <a:tailEnd/>
          </a:ln>
        </p:spPr>
      </p:pic>
      <p:sp>
        <p:nvSpPr>
          <p:cNvPr id="2" name="Rubrik 1"/>
          <p:cNvSpPr>
            <a:spLocks noGrp="1"/>
          </p:cNvSpPr>
          <p:nvPr>
            <p:ph type="title"/>
          </p:nvPr>
        </p:nvSpPr>
        <p:spPr>
          <a:xfrm>
            <a:off x="1792288" y="4800600"/>
            <a:ext cx="5486400" cy="566739"/>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Dra bilden till platshållaren eller klicka på ikonen för att lägga till den</a:t>
            </a:r>
          </a:p>
        </p:txBody>
      </p:sp>
      <p:sp>
        <p:nvSpPr>
          <p:cNvPr id="4" name="Platshållare för text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7" name="Platshållare för datum 4"/>
          <p:cNvSpPr>
            <a:spLocks noGrp="1"/>
          </p:cNvSpPr>
          <p:nvPr>
            <p:ph type="dt" sz="half" idx="10"/>
          </p:nvPr>
        </p:nvSpPr>
        <p:spPr/>
        <p:txBody>
          <a:bodyPr/>
          <a:lstStyle>
            <a:lvl1pPr>
              <a:defRPr/>
            </a:lvl1pPr>
          </a:lstStyle>
          <a:p>
            <a:pPr>
              <a:defRPr/>
            </a:pPr>
            <a:fld id="{DB83B85D-13E9-494F-9840-4A0B13B5CFB4}" type="datetime1">
              <a:rPr lang="sv-SE" smtClean="0"/>
              <a:pPr>
                <a:defRPr/>
              </a:pPr>
              <a:t>2023-11-27</a:t>
            </a:fld>
            <a:endParaRPr lang="sv-SE"/>
          </a:p>
        </p:txBody>
      </p:sp>
      <p:sp>
        <p:nvSpPr>
          <p:cNvPr id="8" name="Platshållare för sidfot 5"/>
          <p:cNvSpPr>
            <a:spLocks noGrp="1"/>
          </p:cNvSpPr>
          <p:nvPr>
            <p:ph type="ftr" sz="quarter" idx="11"/>
          </p:nvPr>
        </p:nvSpPr>
        <p:spPr/>
        <p:txBody>
          <a:bodyPr/>
          <a:lstStyle>
            <a:lvl1pPr>
              <a:defRPr/>
            </a:lvl1pPr>
          </a:lstStyle>
          <a:p>
            <a:pPr>
              <a:defRPr/>
            </a:pPr>
            <a:r>
              <a:rPr lang="sv-SE"/>
              <a:t>Seko Postens turné</a:t>
            </a:r>
          </a:p>
        </p:txBody>
      </p:sp>
      <p:sp>
        <p:nvSpPr>
          <p:cNvPr id="9" name="Platshållare för bildnummer 6"/>
          <p:cNvSpPr>
            <a:spLocks noGrp="1"/>
          </p:cNvSpPr>
          <p:nvPr>
            <p:ph type="sldNum" sz="quarter" idx="12"/>
          </p:nvPr>
        </p:nvSpPr>
        <p:spPr/>
        <p:txBody>
          <a:bodyPr/>
          <a:lstStyle>
            <a:lvl1pPr>
              <a:defRPr/>
            </a:lvl1pPr>
          </a:lstStyle>
          <a:p>
            <a:pPr>
              <a:defRPr/>
            </a:pPr>
            <a:fld id="{DA4DD22D-742E-47E9-B323-E3FAA1B3C330}" type="slidenum">
              <a:rPr lang="sv-SE"/>
              <a:pPr>
                <a:defRPr/>
              </a:pPr>
              <a:t>‹#›</a:t>
            </a:fld>
            <a:endParaRPr lang="sv-SE"/>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641350" y="1004888"/>
            <a:ext cx="80454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a:t>Klicka här för att ändra format</a:t>
            </a:r>
          </a:p>
        </p:txBody>
      </p:sp>
      <p:sp>
        <p:nvSpPr>
          <p:cNvPr id="1027" name="Platshållare för text 2"/>
          <p:cNvSpPr>
            <a:spLocks noGrp="1"/>
          </p:cNvSpPr>
          <p:nvPr>
            <p:ph type="body" idx="1"/>
          </p:nvPr>
        </p:nvSpPr>
        <p:spPr bwMode="auto">
          <a:xfrm>
            <a:off x="641350" y="2332038"/>
            <a:ext cx="8045450" cy="3851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2"/>
            <a:r>
              <a:rPr lang="sv-SE"/>
              <a:t>Nivå två</a:t>
            </a:r>
          </a:p>
          <a:p>
            <a:pPr lvl="3"/>
            <a:r>
              <a:rPr lang="sv-SE"/>
              <a:t>Nivå tre</a:t>
            </a:r>
          </a:p>
          <a:p>
            <a:pPr lvl="4"/>
            <a:r>
              <a:rPr lang="sv-SE"/>
              <a:t>Nivå fyra</a:t>
            </a:r>
          </a:p>
        </p:txBody>
      </p:sp>
      <p:sp>
        <p:nvSpPr>
          <p:cNvPr id="4" name="Platshållare för datum 3"/>
          <p:cNvSpPr>
            <a:spLocks noGrp="1"/>
          </p:cNvSpPr>
          <p:nvPr>
            <p:ph type="dt" sz="half" idx="2"/>
          </p:nvPr>
        </p:nvSpPr>
        <p:spPr>
          <a:xfrm>
            <a:off x="457200" y="6457950"/>
            <a:ext cx="874713" cy="261938"/>
          </a:xfrm>
          <a:prstGeom prst="rect">
            <a:avLst/>
          </a:prstGeom>
        </p:spPr>
        <p:txBody>
          <a:bodyPr vert="horz" lIns="91440" tIns="45720" rIns="91440" bIns="45720" rtlCol="0" anchor="ctr"/>
          <a:lstStyle>
            <a:lvl1pPr algn="l" fontAlgn="auto">
              <a:spcBef>
                <a:spcPts val="0"/>
              </a:spcBef>
              <a:spcAft>
                <a:spcPts val="0"/>
              </a:spcAft>
              <a:defRPr sz="700">
                <a:solidFill>
                  <a:schemeClr val="tx1"/>
                </a:solidFill>
                <a:latin typeface="+mn-lt"/>
                <a:ea typeface="+mn-ea"/>
                <a:cs typeface="+mn-cs"/>
              </a:defRPr>
            </a:lvl1pPr>
          </a:lstStyle>
          <a:p>
            <a:pPr>
              <a:defRPr/>
            </a:pPr>
            <a:fld id="{E9159B8D-6211-4428-991B-0D079E0B7725}" type="datetime1">
              <a:rPr lang="sv-SE" smtClean="0"/>
              <a:pPr>
                <a:defRPr/>
              </a:pPr>
              <a:t>2023-11-27</a:t>
            </a:fld>
            <a:endParaRPr lang="sv-SE"/>
          </a:p>
        </p:txBody>
      </p:sp>
      <p:sp>
        <p:nvSpPr>
          <p:cNvPr id="5" name="Platshållare för sidfot 4"/>
          <p:cNvSpPr>
            <a:spLocks noGrp="1"/>
          </p:cNvSpPr>
          <p:nvPr>
            <p:ph type="ftr" sz="quarter" idx="3"/>
          </p:nvPr>
        </p:nvSpPr>
        <p:spPr>
          <a:xfrm>
            <a:off x="1514475" y="6457950"/>
            <a:ext cx="6119813" cy="261938"/>
          </a:xfrm>
          <a:prstGeom prst="rect">
            <a:avLst/>
          </a:prstGeom>
        </p:spPr>
        <p:txBody>
          <a:bodyPr vert="horz" lIns="91440" tIns="45720" rIns="91440" bIns="45720" rtlCol="0" anchor="ctr"/>
          <a:lstStyle>
            <a:lvl1pPr algn="l" fontAlgn="auto">
              <a:spcBef>
                <a:spcPts val="0"/>
              </a:spcBef>
              <a:spcAft>
                <a:spcPts val="0"/>
              </a:spcAft>
              <a:defRPr sz="700">
                <a:solidFill>
                  <a:schemeClr val="tx1"/>
                </a:solidFill>
                <a:latin typeface="+mn-lt"/>
                <a:ea typeface="+mn-ea"/>
                <a:cs typeface="+mn-cs"/>
              </a:defRPr>
            </a:lvl1pPr>
          </a:lstStyle>
          <a:p>
            <a:pPr>
              <a:defRPr/>
            </a:pPr>
            <a:r>
              <a:rPr lang="sv-SE"/>
              <a:t>Seko Postens turné</a:t>
            </a:r>
          </a:p>
        </p:txBody>
      </p:sp>
      <p:sp>
        <p:nvSpPr>
          <p:cNvPr id="6" name="Platshållare för bildnummer 5"/>
          <p:cNvSpPr>
            <a:spLocks noGrp="1"/>
          </p:cNvSpPr>
          <p:nvPr>
            <p:ph type="sldNum" sz="quarter" idx="4"/>
          </p:nvPr>
        </p:nvSpPr>
        <p:spPr>
          <a:xfrm>
            <a:off x="7818438" y="6457950"/>
            <a:ext cx="868362" cy="261938"/>
          </a:xfrm>
          <a:prstGeom prst="rect">
            <a:avLst/>
          </a:prstGeom>
        </p:spPr>
        <p:txBody>
          <a:bodyPr vert="horz" lIns="91440" tIns="45720" rIns="91440" bIns="45720" rtlCol="0" anchor="ctr"/>
          <a:lstStyle>
            <a:lvl1pPr algn="r" fontAlgn="auto">
              <a:spcBef>
                <a:spcPts val="0"/>
              </a:spcBef>
              <a:spcAft>
                <a:spcPts val="0"/>
              </a:spcAft>
              <a:defRPr sz="700">
                <a:solidFill>
                  <a:schemeClr val="tx1"/>
                </a:solidFill>
                <a:latin typeface="+mn-lt"/>
                <a:ea typeface="+mn-ea"/>
                <a:cs typeface="+mn-cs"/>
              </a:defRPr>
            </a:lvl1pPr>
          </a:lstStyle>
          <a:p>
            <a:pPr>
              <a:defRPr/>
            </a:pPr>
            <a:fld id="{2C554611-D633-4DE7-94C3-3E6EF3314944}" type="slidenum">
              <a:rPr lang="sv-SE"/>
              <a:pPr>
                <a:defRPr/>
              </a:pPr>
              <a:t>‹#›</a:t>
            </a:fld>
            <a:endParaRPr lang="sv-SE"/>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hf hdr="0"/>
  <p:txStyles>
    <p:titleStyle>
      <a:lvl1pPr algn="l" defTabSz="457200" rtl="0" eaLnBrk="0" fontAlgn="base" hangingPunct="0">
        <a:lnSpc>
          <a:spcPts val="3200"/>
        </a:lnSpc>
        <a:spcBef>
          <a:spcPct val="0"/>
        </a:spcBef>
        <a:spcAft>
          <a:spcPct val="0"/>
        </a:spcAft>
        <a:defRPr sz="3600" b="1" kern="1200">
          <a:solidFill>
            <a:schemeClr val="tx1"/>
          </a:solidFill>
          <a:latin typeface="+mj-lt"/>
          <a:ea typeface="ヒラギノ角ゴ Pro W3" charset="0"/>
          <a:cs typeface="ヒラギノ角ゴ Pro W3" charset="0"/>
        </a:defRPr>
      </a:lvl1pPr>
      <a:lvl2pPr algn="l" defTabSz="457200" rtl="0" eaLnBrk="0" fontAlgn="base" hangingPunct="0">
        <a:lnSpc>
          <a:spcPts val="3200"/>
        </a:lnSpc>
        <a:spcBef>
          <a:spcPct val="0"/>
        </a:spcBef>
        <a:spcAft>
          <a:spcPct val="0"/>
        </a:spcAft>
        <a:defRPr sz="3600" b="1">
          <a:solidFill>
            <a:schemeClr val="tx1"/>
          </a:solidFill>
          <a:latin typeface="Calibri" charset="0"/>
          <a:ea typeface="ヒラギノ角ゴ Pro W3" charset="0"/>
          <a:cs typeface="ヒラギノ角ゴ Pro W3" charset="0"/>
        </a:defRPr>
      </a:lvl2pPr>
      <a:lvl3pPr algn="l" defTabSz="457200" rtl="0" eaLnBrk="0" fontAlgn="base" hangingPunct="0">
        <a:lnSpc>
          <a:spcPts val="3200"/>
        </a:lnSpc>
        <a:spcBef>
          <a:spcPct val="0"/>
        </a:spcBef>
        <a:spcAft>
          <a:spcPct val="0"/>
        </a:spcAft>
        <a:defRPr sz="3600" b="1">
          <a:solidFill>
            <a:schemeClr val="tx1"/>
          </a:solidFill>
          <a:latin typeface="Calibri" charset="0"/>
          <a:ea typeface="ヒラギノ角ゴ Pro W3" charset="0"/>
          <a:cs typeface="ヒラギノ角ゴ Pro W3" charset="0"/>
        </a:defRPr>
      </a:lvl3pPr>
      <a:lvl4pPr algn="l" defTabSz="457200" rtl="0" eaLnBrk="0" fontAlgn="base" hangingPunct="0">
        <a:lnSpc>
          <a:spcPts val="3200"/>
        </a:lnSpc>
        <a:spcBef>
          <a:spcPct val="0"/>
        </a:spcBef>
        <a:spcAft>
          <a:spcPct val="0"/>
        </a:spcAft>
        <a:defRPr sz="3600" b="1">
          <a:solidFill>
            <a:schemeClr val="tx1"/>
          </a:solidFill>
          <a:latin typeface="Calibri" charset="0"/>
          <a:ea typeface="ヒラギノ角ゴ Pro W3" charset="0"/>
          <a:cs typeface="ヒラギノ角ゴ Pro W3" charset="0"/>
        </a:defRPr>
      </a:lvl4pPr>
      <a:lvl5pPr algn="l" defTabSz="457200" rtl="0" eaLnBrk="0" fontAlgn="base" hangingPunct="0">
        <a:lnSpc>
          <a:spcPts val="3200"/>
        </a:lnSpc>
        <a:spcBef>
          <a:spcPct val="0"/>
        </a:spcBef>
        <a:spcAft>
          <a:spcPct val="0"/>
        </a:spcAft>
        <a:defRPr sz="3600" b="1">
          <a:solidFill>
            <a:schemeClr val="tx1"/>
          </a:solidFill>
          <a:latin typeface="Calibri" charset="0"/>
          <a:ea typeface="ヒラギノ角ゴ Pro W3" charset="0"/>
          <a:cs typeface="ヒラギノ角ゴ Pro W3" charset="0"/>
        </a:defRPr>
      </a:lvl5pPr>
      <a:lvl6pPr marL="457200" algn="l" defTabSz="457200" rtl="0" eaLnBrk="1" fontAlgn="base" hangingPunct="1">
        <a:lnSpc>
          <a:spcPts val="3200"/>
        </a:lnSpc>
        <a:spcBef>
          <a:spcPct val="0"/>
        </a:spcBef>
        <a:spcAft>
          <a:spcPct val="0"/>
        </a:spcAft>
        <a:defRPr sz="3200" b="1">
          <a:solidFill>
            <a:schemeClr val="tx1"/>
          </a:solidFill>
          <a:latin typeface="Calibri" charset="0"/>
          <a:ea typeface="ヒラギノ角ゴ Pro W3" charset="0"/>
          <a:cs typeface="ヒラギノ角ゴ Pro W3" charset="0"/>
        </a:defRPr>
      </a:lvl6pPr>
      <a:lvl7pPr marL="914400" algn="l" defTabSz="457200" rtl="0" eaLnBrk="1" fontAlgn="base" hangingPunct="1">
        <a:lnSpc>
          <a:spcPts val="3200"/>
        </a:lnSpc>
        <a:spcBef>
          <a:spcPct val="0"/>
        </a:spcBef>
        <a:spcAft>
          <a:spcPct val="0"/>
        </a:spcAft>
        <a:defRPr sz="3200" b="1">
          <a:solidFill>
            <a:schemeClr val="tx1"/>
          </a:solidFill>
          <a:latin typeface="Calibri" charset="0"/>
          <a:ea typeface="ヒラギノ角ゴ Pro W3" charset="0"/>
          <a:cs typeface="ヒラギノ角ゴ Pro W3" charset="0"/>
        </a:defRPr>
      </a:lvl7pPr>
      <a:lvl8pPr marL="1371600" algn="l" defTabSz="457200" rtl="0" eaLnBrk="1" fontAlgn="base" hangingPunct="1">
        <a:lnSpc>
          <a:spcPts val="3200"/>
        </a:lnSpc>
        <a:spcBef>
          <a:spcPct val="0"/>
        </a:spcBef>
        <a:spcAft>
          <a:spcPct val="0"/>
        </a:spcAft>
        <a:defRPr sz="3200" b="1">
          <a:solidFill>
            <a:schemeClr val="tx1"/>
          </a:solidFill>
          <a:latin typeface="Calibri" charset="0"/>
          <a:ea typeface="ヒラギノ角ゴ Pro W3" charset="0"/>
          <a:cs typeface="ヒラギノ角ゴ Pro W3" charset="0"/>
        </a:defRPr>
      </a:lvl8pPr>
      <a:lvl9pPr marL="1828800" algn="l" defTabSz="457200" rtl="0" eaLnBrk="1" fontAlgn="base" hangingPunct="1">
        <a:lnSpc>
          <a:spcPts val="3200"/>
        </a:lnSpc>
        <a:spcBef>
          <a:spcPct val="0"/>
        </a:spcBef>
        <a:spcAft>
          <a:spcPct val="0"/>
        </a:spcAft>
        <a:defRPr sz="3200" b="1">
          <a:solidFill>
            <a:schemeClr val="tx1"/>
          </a:solidFill>
          <a:latin typeface="Calibri" charset="0"/>
          <a:ea typeface="ヒラギノ角ゴ Pro W3" charset="0"/>
          <a:cs typeface="ヒラギノ角ゴ Pro W3" charset="0"/>
        </a:defRPr>
      </a:lvl9pPr>
    </p:titleStyle>
    <p:bodyStyle>
      <a:lvl1pPr marL="176213" indent="-176213" algn="l" defTabSz="457200" rtl="0" eaLnBrk="0" fontAlgn="base" hangingPunct="0">
        <a:lnSpc>
          <a:spcPts val="2600"/>
        </a:lnSpc>
        <a:spcBef>
          <a:spcPct val="0"/>
        </a:spcBef>
        <a:spcAft>
          <a:spcPts val="600"/>
        </a:spcAft>
        <a:buClr>
          <a:srgbClr val="CC3333"/>
        </a:buClr>
        <a:buFont typeface="Arial" charset="0"/>
        <a:buChar char="•"/>
        <a:defRPr sz="2400" kern="1200">
          <a:solidFill>
            <a:schemeClr val="tx1"/>
          </a:solidFill>
          <a:latin typeface="+mn-lt"/>
          <a:ea typeface="ヒラギノ角ゴ Pro W3" charset="0"/>
          <a:cs typeface="ヒラギノ角ゴ Pro W3" charset="0"/>
        </a:defRPr>
      </a:lvl1pPr>
      <a:lvl2pPr marL="360363" indent="-184150" algn="l" defTabSz="457200" rtl="0" eaLnBrk="0" fontAlgn="base" hangingPunct="0">
        <a:spcBef>
          <a:spcPct val="20000"/>
        </a:spcBef>
        <a:spcAft>
          <a:spcPct val="0"/>
        </a:spcAft>
        <a:buClr>
          <a:srgbClr val="CC3333"/>
        </a:buClr>
        <a:buFont typeface="Arial" charset="0"/>
        <a:buChar char="–"/>
        <a:defRPr sz="1600" kern="1200">
          <a:solidFill>
            <a:schemeClr val="tx1"/>
          </a:solidFill>
          <a:latin typeface="+mn-lt"/>
          <a:ea typeface="ヒラギノ角ゴ Pro W3" charset="0"/>
          <a:cs typeface="ヒラギノ角ゴ Pro W3" charset="0"/>
        </a:defRPr>
      </a:lvl2pPr>
      <a:lvl3pPr marL="360363" indent="-184150" algn="l" defTabSz="457200" rtl="0" eaLnBrk="0" fontAlgn="base" hangingPunct="0">
        <a:lnSpc>
          <a:spcPts val="2200"/>
        </a:lnSpc>
        <a:spcBef>
          <a:spcPct val="0"/>
        </a:spcBef>
        <a:spcAft>
          <a:spcPts val="600"/>
        </a:spcAft>
        <a:buClr>
          <a:srgbClr val="CC3333"/>
        </a:buClr>
        <a:buFont typeface="Arial" charset="0"/>
        <a:buChar char="•"/>
        <a:defRPr sz="2000" kern="1200">
          <a:solidFill>
            <a:schemeClr val="tx1"/>
          </a:solidFill>
          <a:latin typeface="+mn-lt"/>
          <a:ea typeface="ヒラギノ角ゴ Pro W3" charset="0"/>
          <a:cs typeface="ヒラギノ角ゴ Pro W3" charset="0"/>
        </a:defRPr>
      </a:lvl3pPr>
      <a:lvl4pPr marL="534988" indent="-174625" algn="l" defTabSz="457200" rtl="0" eaLnBrk="0" fontAlgn="base" hangingPunct="0">
        <a:lnSpc>
          <a:spcPts val="2000"/>
        </a:lnSpc>
        <a:spcBef>
          <a:spcPct val="0"/>
        </a:spcBef>
        <a:spcAft>
          <a:spcPts val="600"/>
        </a:spcAft>
        <a:buClr>
          <a:srgbClr val="CC3333"/>
        </a:buClr>
        <a:buFont typeface="Arial" charset="0"/>
        <a:buChar char="•"/>
        <a:defRPr sz="2000" kern="1200">
          <a:solidFill>
            <a:schemeClr val="tx1"/>
          </a:solidFill>
          <a:latin typeface="+mn-lt"/>
          <a:ea typeface="ヒラギノ角ゴ Pro W3" charset="0"/>
          <a:cs typeface="ヒラギノ角ゴ Pro W3" charset="0"/>
        </a:defRPr>
      </a:lvl4pPr>
      <a:lvl5pPr marL="719138" indent="-184150" algn="l" defTabSz="457200" rtl="0" eaLnBrk="0" fontAlgn="base" hangingPunct="0">
        <a:lnSpc>
          <a:spcPts val="1800"/>
        </a:lnSpc>
        <a:spcBef>
          <a:spcPct val="0"/>
        </a:spcBef>
        <a:spcAft>
          <a:spcPts val="600"/>
        </a:spcAft>
        <a:buClr>
          <a:srgbClr val="CC3333"/>
        </a:buClr>
        <a:buFont typeface="Arial" charset="0"/>
        <a:buChar char="•"/>
        <a:defRPr sz="1600" kern="1200">
          <a:solidFill>
            <a:schemeClr val="tx1"/>
          </a:solidFill>
          <a:latin typeface="+mn-lt"/>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5362" name="Rubrik 1"/>
          <p:cNvSpPr>
            <a:spLocks noGrp="1"/>
          </p:cNvSpPr>
          <p:nvPr>
            <p:ph type="ctrTitle"/>
          </p:nvPr>
        </p:nvSpPr>
        <p:spPr>
          <a:xfrm>
            <a:off x="641350" y="1006475"/>
            <a:ext cx="8045450" cy="1143000"/>
          </a:xfrm>
        </p:spPr>
        <p:txBody>
          <a:bodyPr/>
          <a:lstStyle/>
          <a:p>
            <a:pPr eaLnBrk="1" hangingPunct="1">
              <a:lnSpc>
                <a:spcPct val="100000"/>
              </a:lnSpc>
            </a:pPr>
            <a:r>
              <a:rPr lang="sv-SE">
                <a:ea typeface="ヒラギノ角ゴ Pro W3"/>
                <a:cs typeface="ヒラギノ角ゴ Pro W3"/>
              </a:rPr>
              <a:t>Seko Posten</a:t>
            </a:r>
          </a:p>
        </p:txBody>
      </p:sp>
      <p:sp>
        <p:nvSpPr>
          <p:cNvPr id="15363" name="Underrubrik 2"/>
          <p:cNvSpPr>
            <a:spLocks noGrp="1"/>
          </p:cNvSpPr>
          <p:nvPr>
            <p:ph type="subTitle" idx="1"/>
          </p:nvPr>
        </p:nvSpPr>
        <p:spPr>
          <a:xfrm>
            <a:off x="641350" y="2880360"/>
            <a:ext cx="8045450" cy="3301365"/>
          </a:xfrm>
        </p:spPr>
        <p:txBody>
          <a:bodyPr/>
          <a:lstStyle/>
          <a:p>
            <a:pPr eaLnBrk="1" hangingPunct="1"/>
            <a:r>
              <a:rPr lang="en-US" sz="7200">
                <a:ea typeface="ヒラギノ角ゴ Pro W3"/>
                <a:cs typeface="ヒラギノ角ゴ Pro W3"/>
              </a:rPr>
              <a:t>Medlemsutbildning</a:t>
            </a:r>
          </a:p>
        </p:txBody>
      </p:sp>
    </p:spTree>
    <p:extLst>
      <p:ext uri="{BB962C8B-B14F-4D97-AF65-F5344CB8AC3E}">
        <p14:creationId xmlns:p14="http://schemas.microsoft.com/office/powerpoint/2010/main" val="393987578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6"/>
          <p:cNvSpPr>
            <a:spLocks noGrp="1"/>
          </p:cNvSpPr>
          <p:nvPr>
            <p:ph type="sldNum" sz="quarter" idx="12"/>
          </p:nvPr>
        </p:nvSpPr>
        <p:spPr/>
        <p:txBody>
          <a:bodyPr/>
          <a:lstStyle/>
          <a:p>
            <a:fld id="{A12211BB-5865-4A48-9314-A0919E07F33D}" type="slidenum">
              <a:rPr lang="sv-SE"/>
              <a:pPr/>
              <a:t>10</a:t>
            </a:fld>
            <a:endParaRPr lang="sv-SE"/>
          </a:p>
        </p:txBody>
      </p:sp>
      <p:sp>
        <p:nvSpPr>
          <p:cNvPr id="75778" name="Rectangle 2"/>
          <p:cNvSpPr>
            <a:spLocks noGrp="1"/>
          </p:cNvSpPr>
          <p:nvPr>
            <p:ph type="title" idx="4294967295"/>
          </p:nvPr>
        </p:nvSpPr>
        <p:spPr/>
        <p:txBody>
          <a:bodyPr/>
          <a:lstStyle/>
          <a:p>
            <a:r>
              <a:rPr lang="sv-SE">
                <a:latin typeface="Calibri" pitchFamily="34" charset="0"/>
                <a:ea typeface="ヒラギノ角ゴ Pro W3"/>
                <a:cs typeface="ヒラギノ角ゴ Pro W3"/>
              </a:rPr>
              <a:t>Våra parter på arbetsmarknaden</a:t>
            </a:r>
          </a:p>
        </p:txBody>
      </p:sp>
      <p:sp>
        <p:nvSpPr>
          <p:cNvPr id="75783" name="Rectangle 7"/>
          <p:cNvSpPr>
            <a:spLocks noGrp="1" noChangeArrowheads="1"/>
          </p:cNvSpPr>
          <p:nvPr>
            <p:ph type="body" sz="half" idx="4294967295"/>
          </p:nvPr>
        </p:nvSpPr>
        <p:spPr>
          <a:xfrm>
            <a:off x="468313" y="2417763"/>
            <a:ext cx="2274887" cy="3455987"/>
          </a:xfrm>
          <a:noFill/>
        </p:spPr>
        <p:txBody>
          <a:bodyPr/>
          <a:lstStyle/>
          <a:p>
            <a:r>
              <a:rPr lang="sv-SE" dirty="0">
                <a:latin typeface="Calibri" pitchFamily="34" charset="0"/>
                <a:ea typeface="ヒラギノ角ゴ Pro W3"/>
                <a:cs typeface="ヒラギノ角ゴ Pro W3"/>
              </a:rPr>
              <a:t>LO</a:t>
            </a:r>
          </a:p>
          <a:p>
            <a:pPr>
              <a:buNone/>
            </a:pPr>
            <a:endParaRPr lang="sv-SE" dirty="0">
              <a:latin typeface="Calibri" pitchFamily="34" charset="0"/>
              <a:ea typeface="ヒラギノ角ゴ Pro W3"/>
              <a:cs typeface="ヒラギノ角ゴ Pro W3"/>
            </a:endParaRPr>
          </a:p>
          <a:p>
            <a:r>
              <a:rPr lang="sv-SE" dirty="0">
                <a:latin typeface="Calibri" pitchFamily="34" charset="0"/>
                <a:ea typeface="ヒラギノ角ゴ Pro W3"/>
                <a:cs typeface="ヒラギノ角ゴ Pro W3"/>
              </a:rPr>
              <a:t>Seko</a:t>
            </a:r>
          </a:p>
          <a:p>
            <a:pPr>
              <a:buNone/>
            </a:pPr>
            <a:endParaRPr lang="sv-SE" dirty="0">
              <a:latin typeface="Calibri" pitchFamily="34" charset="0"/>
              <a:ea typeface="ヒラギノ角ゴ Pro W3"/>
              <a:cs typeface="ヒラギノ角ゴ Pro W3"/>
            </a:endParaRPr>
          </a:p>
          <a:p>
            <a:r>
              <a:rPr lang="sv-SE" dirty="0">
                <a:latin typeface="Calibri" pitchFamily="34" charset="0"/>
                <a:ea typeface="ヒラギノ角ゴ Pro W3"/>
                <a:cs typeface="ヒラギノ角ゴ Pro W3"/>
              </a:rPr>
              <a:t>Seko Posten</a:t>
            </a:r>
          </a:p>
          <a:p>
            <a:pPr>
              <a:buFont typeface="Arial" pitchFamily="34" charset="0"/>
              <a:buNone/>
            </a:pPr>
            <a:endParaRPr lang="sv-SE" sz="1800" dirty="0">
              <a:latin typeface="Calibri" pitchFamily="34" charset="0"/>
              <a:ea typeface="ヒラギノ角ゴ Pro W3"/>
              <a:cs typeface="ヒラギノ角ゴ Pro W3"/>
            </a:endParaRPr>
          </a:p>
          <a:p>
            <a:endParaRPr lang="sv-SE" sz="1800" dirty="0">
              <a:latin typeface="Calibri" pitchFamily="34" charset="0"/>
              <a:ea typeface="ヒラギノ角ゴ Pro W3"/>
              <a:cs typeface="ヒラギノ角ゴ Pro W3"/>
            </a:endParaRPr>
          </a:p>
          <a:p>
            <a:pPr>
              <a:buFont typeface="Arial" pitchFamily="34" charset="0"/>
              <a:buNone/>
            </a:pPr>
            <a:endParaRPr lang="sv-SE" sz="1800" dirty="0">
              <a:latin typeface="Calibri" pitchFamily="34" charset="0"/>
              <a:ea typeface="ヒラギノ角ゴ Pro W3"/>
              <a:cs typeface="ヒラギノ角ゴ Pro W3"/>
            </a:endParaRPr>
          </a:p>
        </p:txBody>
      </p:sp>
      <p:sp>
        <p:nvSpPr>
          <p:cNvPr id="75784" name="Rectangle 8"/>
          <p:cNvSpPr>
            <a:spLocks noChangeArrowheads="1"/>
          </p:cNvSpPr>
          <p:nvPr/>
        </p:nvSpPr>
        <p:spPr bwMode="auto">
          <a:xfrm>
            <a:off x="4210050" y="2417763"/>
            <a:ext cx="4038600" cy="3683492"/>
          </a:xfrm>
          <a:prstGeom prst="rect">
            <a:avLst/>
          </a:prstGeom>
          <a:noFill/>
          <a:ln w="9525">
            <a:noFill/>
            <a:miter lim="800000"/>
            <a:headEnd/>
            <a:tailEnd/>
          </a:ln>
          <a:effectLst/>
        </p:spPr>
        <p:txBody>
          <a:bodyPr/>
          <a:lstStyle/>
          <a:p>
            <a:pPr marL="176213" indent="-176213" algn="l">
              <a:lnSpc>
                <a:spcPts val="2400"/>
              </a:lnSpc>
              <a:spcBef>
                <a:spcPct val="20000"/>
              </a:spcBef>
              <a:buClr>
                <a:srgbClr val="CC3333"/>
              </a:buClr>
              <a:buFont typeface="Arial" pitchFamily="34" charset="0"/>
              <a:buChar char="•"/>
            </a:pPr>
            <a:r>
              <a:rPr lang="sv-SE" sz="2400"/>
              <a:t>Svenskt näringsliv</a:t>
            </a:r>
          </a:p>
          <a:p>
            <a:pPr marL="176213" indent="-176213" algn="l">
              <a:lnSpc>
                <a:spcPts val="2400"/>
              </a:lnSpc>
              <a:spcBef>
                <a:spcPct val="20000"/>
              </a:spcBef>
              <a:buClr>
                <a:srgbClr val="CC3333"/>
              </a:buClr>
            </a:pPr>
            <a:endParaRPr lang="sv-SE" sz="4800"/>
          </a:p>
          <a:p>
            <a:pPr marL="176213" indent="-176213">
              <a:lnSpc>
                <a:spcPts val="2400"/>
              </a:lnSpc>
              <a:spcBef>
                <a:spcPct val="20000"/>
              </a:spcBef>
              <a:buClr>
                <a:srgbClr val="CC3333"/>
              </a:buClr>
              <a:buFont typeface="Arial" pitchFamily="34" charset="0"/>
              <a:buChar char="•"/>
            </a:pPr>
            <a:r>
              <a:rPr lang="sv-SE" sz="2400"/>
              <a:t>Almega</a:t>
            </a:r>
          </a:p>
          <a:p>
            <a:pPr marL="176213" indent="-176213">
              <a:lnSpc>
                <a:spcPts val="2400"/>
              </a:lnSpc>
              <a:spcBef>
                <a:spcPct val="20000"/>
              </a:spcBef>
              <a:buClr>
                <a:srgbClr val="CC3333"/>
              </a:buClr>
            </a:pPr>
            <a:endParaRPr lang="sv-SE" sz="4800"/>
          </a:p>
          <a:p>
            <a:pPr marL="176213" indent="-176213" algn="l">
              <a:lnSpc>
                <a:spcPts val="2400"/>
              </a:lnSpc>
              <a:spcBef>
                <a:spcPct val="20000"/>
              </a:spcBef>
              <a:buClr>
                <a:srgbClr val="CC3333"/>
              </a:buClr>
              <a:buFont typeface="Arial" pitchFamily="34" charset="0"/>
              <a:buChar char="•"/>
            </a:pPr>
            <a:r>
              <a:rPr lang="sv-SE" sz="2400"/>
              <a:t>PostNord AB</a:t>
            </a:r>
          </a:p>
          <a:p>
            <a:pPr marL="176213" indent="-176213" algn="l">
              <a:lnSpc>
                <a:spcPts val="2400"/>
              </a:lnSpc>
              <a:spcBef>
                <a:spcPct val="20000"/>
              </a:spcBef>
              <a:buClr>
                <a:srgbClr val="CC3333"/>
              </a:buClr>
              <a:buFont typeface="Arial" pitchFamily="34" charset="0"/>
              <a:buChar char="•"/>
            </a:pPr>
            <a:endParaRPr lang="sv-SE" sz="1800"/>
          </a:p>
        </p:txBody>
      </p:sp>
      <p:sp>
        <p:nvSpPr>
          <p:cNvPr id="6" name="Höger 5"/>
          <p:cNvSpPr/>
          <p:nvPr/>
        </p:nvSpPr>
        <p:spPr>
          <a:xfrm>
            <a:off x="2391103" y="2417763"/>
            <a:ext cx="1024759" cy="43579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Höger 6"/>
          <p:cNvSpPr/>
          <p:nvPr/>
        </p:nvSpPr>
        <p:spPr>
          <a:xfrm>
            <a:off x="2391103" y="3223857"/>
            <a:ext cx="1024759" cy="43579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Höger 7"/>
          <p:cNvSpPr/>
          <p:nvPr/>
        </p:nvSpPr>
        <p:spPr>
          <a:xfrm>
            <a:off x="2391103" y="4020590"/>
            <a:ext cx="1024759" cy="43579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783">
                                            <p:txEl>
                                              <p:pRg st="0" end="0"/>
                                            </p:txEl>
                                          </p:spTgt>
                                        </p:tgtEl>
                                        <p:attrNameLst>
                                          <p:attrName>style.visibility</p:attrName>
                                        </p:attrNameLst>
                                      </p:cBhvr>
                                      <p:to>
                                        <p:strVal val="visible"/>
                                      </p:to>
                                    </p:set>
                                    <p:anim calcmode="lin" valueType="num">
                                      <p:cBhvr additive="base">
                                        <p:cTn id="7" dur="500" fill="hold"/>
                                        <p:tgtEl>
                                          <p:spTgt spid="757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7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5784">
                                            <p:txEl>
                                              <p:pRg st="0" end="0"/>
                                            </p:txEl>
                                          </p:spTgt>
                                        </p:tgtEl>
                                        <p:attrNameLst>
                                          <p:attrName>style.visibility</p:attrName>
                                        </p:attrNameLst>
                                      </p:cBhvr>
                                      <p:to>
                                        <p:strVal val="visible"/>
                                      </p:to>
                                    </p:set>
                                    <p:anim calcmode="lin" valueType="num">
                                      <p:cBhvr additive="base">
                                        <p:cTn id="19" dur="500" fill="hold"/>
                                        <p:tgtEl>
                                          <p:spTgt spid="75784">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57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5783">
                                            <p:txEl>
                                              <p:pRg st="2" end="2"/>
                                            </p:txEl>
                                          </p:spTgt>
                                        </p:tgtEl>
                                        <p:attrNameLst>
                                          <p:attrName>style.visibility</p:attrName>
                                        </p:attrNameLst>
                                      </p:cBhvr>
                                      <p:to>
                                        <p:strVal val="visible"/>
                                      </p:to>
                                    </p:set>
                                    <p:anim calcmode="lin" valueType="num">
                                      <p:cBhvr additive="base">
                                        <p:cTn id="25" dur="500" fill="hold"/>
                                        <p:tgtEl>
                                          <p:spTgt spid="7578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57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75784">
                                            <p:txEl>
                                              <p:pRg st="2" end="2"/>
                                            </p:txEl>
                                          </p:spTgt>
                                        </p:tgtEl>
                                        <p:attrNameLst>
                                          <p:attrName>style.visibility</p:attrName>
                                        </p:attrNameLst>
                                      </p:cBhvr>
                                      <p:to>
                                        <p:strVal val="visible"/>
                                      </p:to>
                                    </p:set>
                                    <p:anim calcmode="lin" valueType="num">
                                      <p:cBhvr additive="base">
                                        <p:cTn id="37" dur="500" fill="hold"/>
                                        <p:tgtEl>
                                          <p:spTgt spid="75784">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578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5783">
                                            <p:txEl>
                                              <p:pRg st="4" end="4"/>
                                            </p:txEl>
                                          </p:spTgt>
                                        </p:tgtEl>
                                        <p:attrNameLst>
                                          <p:attrName>style.visibility</p:attrName>
                                        </p:attrNameLst>
                                      </p:cBhvr>
                                      <p:to>
                                        <p:strVal val="visible"/>
                                      </p:to>
                                    </p:set>
                                    <p:anim calcmode="lin" valueType="num">
                                      <p:cBhvr additive="base">
                                        <p:cTn id="43" dur="500" fill="hold"/>
                                        <p:tgtEl>
                                          <p:spTgt spid="7578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57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75784">
                                            <p:txEl>
                                              <p:pRg st="4" end="4"/>
                                            </p:txEl>
                                          </p:spTgt>
                                        </p:tgtEl>
                                        <p:attrNameLst>
                                          <p:attrName>style.visibility</p:attrName>
                                        </p:attrNameLst>
                                      </p:cBhvr>
                                      <p:to>
                                        <p:strVal val="visible"/>
                                      </p:to>
                                    </p:set>
                                    <p:anim calcmode="lin" valueType="num">
                                      <p:cBhvr additive="base">
                                        <p:cTn id="55" dur="500" fill="hold"/>
                                        <p:tgtEl>
                                          <p:spTgt spid="75784">
                                            <p:txEl>
                                              <p:pRg st="4" end="4"/>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7578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6"/>
          <p:cNvSpPr>
            <a:spLocks noGrp="1"/>
          </p:cNvSpPr>
          <p:nvPr>
            <p:ph type="sldNum" sz="quarter" idx="12"/>
          </p:nvPr>
        </p:nvSpPr>
        <p:spPr/>
        <p:txBody>
          <a:bodyPr/>
          <a:lstStyle/>
          <a:p>
            <a:fld id="{F40CE4C7-B573-4F5B-B48F-22C91193C554}" type="slidenum">
              <a:rPr lang="sv-SE"/>
              <a:pPr/>
              <a:t>11</a:t>
            </a:fld>
            <a:endParaRPr lang="sv-SE"/>
          </a:p>
        </p:txBody>
      </p:sp>
      <p:sp>
        <p:nvSpPr>
          <p:cNvPr id="76802" name="Rectangle 2"/>
          <p:cNvSpPr>
            <a:spLocks noGrp="1"/>
          </p:cNvSpPr>
          <p:nvPr>
            <p:ph type="title" idx="4294967295"/>
          </p:nvPr>
        </p:nvSpPr>
        <p:spPr/>
        <p:txBody>
          <a:bodyPr/>
          <a:lstStyle/>
          <a:p>
            <a:r>
              <a:rPr lang="sv-SE">
                <a:latin typeface="Calibri" pitchFamily="34" charset="0"/>
                <a:ea typeface="ヒラギノ角ゴ Pro W3"/>
                <a:cs typeface="ヒラギノ角ゴ Pro W3"/>
              </a:rPr>
              <a:t>…..och intressekonflikten är:</a:t>
            </a:r>
          </a:p>
        </p:txBody>
      </p:sp>
      <p:sp>
        <p:nvSpPr>
          <p:cNvPr id="76803" name="Rectangle 3"/>
          <p:cNvSpPr>
            <a:spLocks noGrp="1"/>
          </p:cNvSpPr>
          <p:nvPr>
            <p:ph type="body" idx="4294967295"/>
          </p:nvPr>
        </p:nvSpPr>
        <p:spPr/>
        <p:txBody>
          <a:bodyPr/>
          <a:lstStyle/>
          <a:p>
            <a:r>
              <a:rPr lang="sv-SE">
                <a:latin typeface="Calibri" pitchFamily="34" charset="0"/>
                <a:ea typeface="ヒラギノ角ゴ Pro W3"/>
                <a:cs typeface="ヒラギノ角ゴ Pro W3"/>
              </a:rPr>
              <a:t>Fördelning av p</a:t>
            </a:r>
            <a:r>
              <a:rPr lang="sv-SE" sz="2400">
                <a:latin typeface="Calibri" pitchFamily="34" charset="0"/>
                <a:ea typeface="ヒラギノ角ゴ Pro W3"/>
                <a:cs typeface="ヒラギノ角ゴ Pro W3"/>
              </a:rPr>
              <a:t>roduktionsresultatet (vinsten) </a:t>
            </a:r>
          </a:p>
          <a:p>
            <a:pPr>
              <a:buNone/>
            </a:pPr>
            <a:endParaRPr lang="sv-SE" sz="2400">
              <a:latin typeface="Calibri" pitchFamily="34" charset="0"/>
              <a:ea typeface="ヒラギノ角ゴ Pro W3"/>
              <a:cs typeface="ヒラギノ角ゴ Pro W3"/>
            </a:endParaRPr>
          </a:p>
          <a:p>
            <a:r>
              <a:rPr lang="sv-SE" sz="2400">
                <a:latin typeface="Calibri" pitchFamily="34" charset="0"/>
                <a:ea typeface="ヒラギノ角ゴ Pro W3"/>
                <a:cs typeface="ヒラギノ角ゴ Pro W3"/>
              </a:rPr>
              <a:t>Makten över arbetstiden och dess förläggning</a:t>
            </a:r>
          </a:p>
          <a:p>
            <a:pPr>
              <a:buNone/>
            </a:pPr>
            <a:endParaRPr lang="sv-SE" sz="2400">
              <a:latin typeface="Calibri" pitchFamily="34" charset="0"/>
              <a:ea typeface="ヒラギノ角ゴ Pro W3"/>
              <a:cs typeface="ヒラギノ角ゴ Pro W3"/>
            </a:endParaRPr>
          </a:p>
          <a:p>
            <a:r>
              <a:rPr lang="sv-SE" sz="2400">
                <a:latin typeface="Calibri" pitchFamily="34" charset="0"/>
                <a:ea typeface="ヒラギノ角ゴ Pro W3"/>
                <a:cs typeface="ヒラギノ角ゴ Pro W3"/>
              </a:rPr>
              <a:t>Makten över arbetets innehåll och organisation</a:t>
            </a:r>
          </a:p>
          <a:p>
            <a:pPr>
              <a:buNone/>
            </a:pPr>
            <a:endParaRPr lang="sv-SE" sz="2400">
              <a:latin typeface="Calibri" pitchFamily="34" charset="0"/>
              <a:ea typeface="ヒラギノ角ゴ Pro W3"/>
              <a:cs typeface="ヒラギノ角ゴ Pro W3"/>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6"/>
          <p:cNvSpPr>
            <a:spLocks noGrp="1"/>
          </p:cNvSpPr>
          <p:nvPr>
            <p:ph type="sldNum" sz="quarter" idx="12"/>
          </p:nvPr>
        </p:nvSpPr>
        <p:spPr/>
        <p:txBody>
          <a:bodyPr/>
          <a:lstStyle/>
          <a:p>
            <a:fld id="{93AF3372-B9E5-40C1-A8AA-29327321A797}" type="slidenum">
              <a:rPr lang="sv-SE"/>
              <a:pPr/>
              <a:t>12</a:t>
            </a:fld>
            <a:endParaRPr lang="sv-SE"/>
          </a:p>
        </p:txBody>
      </p:sp>
      <p:sp>
        <p:nvSpPr>
          <p:cNvPr id="80898" name="Rectangle 2"/>
          <p:cNvSpPr>
            <a:spLocks noGrp="1"/>
          </p:cNvSpPr>
          <p:nvPr>
            <p:ph type="title" idx="4294967295"/>
          </p:nvPr>
        </p:nvSpPr>
        <p:spPr/>
        <p:txBody>
          <a:bodyPr/>
          <a:lstStyle/>
          <a:p>
            <a:r>
              <a:rPr lang="sv-SE">
                <a:latin typeface="Calibri" pitchFamily="34" charset="0"/>
                <a:ea typeface="ヒラギノ角ゴ Pro W3"/>
                <a:cs typeface="ヒラギノ角ゴ Pro W3"/>
              </a:rPr>
              <a:t>Seko och dess 9 </a:t>
            </a:r>
            <a:r>
              <a:rPr lang="sv-SE" err="1">
                <a:latin typeface="Calibri" pitchFamily="34" charset="0"/>
                <a:ea typeface="ヒラギノ角ゴ Pro W3"/>
                <a:cs typeface="ヒラギノ角ゴ Pro W3"/>
              </a:rPr>
              <a:t>brancher</a:t>
            </a:r>
            <a:endParaRPr lang="sv-SE">
              <a:latin typeface="Calibri" pitchFamily="34" charset="0"/>
              <a:ea typeface="ヒラギノ角ゴ Pro W3"/>
              <a:cs typeface="ヒラギノ角ゴ Pro W3"/>
            </a:endParaRPr>
          </a:p>
        </p:txBody>
      </p:sp>
      <p:sp>
        <p:nvSpPr>
          <p:cNvPr id="80899" name="Rectangle 3"/>
          <p:cNvSpPr>
            <a:spLocks noGrp="1"/>
          </p:cNvSpPr>
          <p:nvPr>
            <p:ph type="body" idx="4294967295"/>
          </p:nvPr>
        </p:nvSpPr>
        <p:spPr>
          <a:xfrm>
            <a:off x="641350" y="1891862"/>
            <a:ext cx="8045450" cy="4566088"/>
          </a:xfrm>
        </p:spPr>
        <p:txBody>
          <a:bodyPr/>
          <a:lstStyle/>
          <a:p>
            <a:pPr>
              <a:buNone/>
            </a:pPr>
            <a:r>
              <a:rPr lang="sv-SE">
                <a:latin typeface="Calibri" pitchFamily="34" charset="0"/>
                <a:ea typeface="ヒラギノ角ゴ Pro W3"/>
                <a:cs typeface="ヒラギノ角ゴ Pro W3"/>
              </a:rPr>
              <a:t>Tillhör LO och har ca 110 000  medlemmar</a:t>
            </a:r>
          </a:p>
          <a:p>
            <a:pPr>
              <a:buNone/>
            </a:pPr>
            <a:endParaRPr lang="sv-SE" sz="1100">
              <a:latin typeface="Calibri" pitchFamily="34" charset="0"/>
              <a:ea typeface="ヒラギノ角ゴ Pro W3"/>
              <a:cs typeface="ヒラギノ角ゴ Pro W3"/>
            </a:endParaRPr>
          </a:p>
          <a:p>
            <a:r>
              <a:rPr lang="sv-SE" sz="2400">
                <a:latin typeface="Calibri" pitchFamily="34" charset="0"/>
                <a:ea typeface="ヒラギノ角ゴ Pro W3"/>
                <a:cs typeface="ヒラギノ角ゴ Pro W3"/>
              </a:rPr>
              <a:t>Post</a:t>
            </a:r>
          </a:p>
          <a:p>
            <a:r>
              <a:rPr lang="sv-SE" sz="2400">
                <a:latin typeface="Calibri" pitchFamily="34" charset="0"/>
                <a:ea typeface="ヒラギノ角ゴ Pro W3"/>
                <a:cs typeface="ヒラギノ角ゴ Pro W3"/>
              </a:rPr>
              <a:t>Energi</a:t>
            </a:r>
          </a:p>
          <a:p>
            <a:r>
              <a:rPr lang="sv-SE" sz="2400">
                <a:latin typeface="Calibri" pitchFamily="34" charset="0"/>
                <a:ea typeface="ヒラギノ角ゴ Pro W3"/>
                <a:cs typeface="ヒラギノ角ゴ Pro W3"/>
              </a:rPr>
              <a:t>Försvar</a:t>
            </a:r>
          </a:p>
          <a:p>
            <a:r>
              <a:rPr lang="sv-SE" sz="2400">
                <a:latin typeface="Calibri" pitchFamily="34" charset="0"/>
                <a:ea typeface="ヒラギノ角ゴ Pro W3"/>
                <a:cs typeface="ヒラギノ角ゴ Pro W3"/>
              </a:rPr>
              <a:t>Tele</a:t>
            </a:r>
          </a:p>
          <a:p>
            <a:r>
              <a:rPr lang="sv-SE" sz="2400">
                <a:latin typeface="Calibri" pitchFamily="34" charset="0"/>
                <a:ea typeface="ヒラギノ角ゴ Pro W3"/>
                <a:cs typeface="ヒラギノ角ゴ Pro W3"/>
              </a:rPr>
              <a:t>Trafik</a:t>
            </a:r>
          </a:p>
          <a:p>
            <a:r>
              <a:rPr lang="sv-SE" sz="2400">
                <a:latin typeface="Calibri" pitchFamily="34" charset="0"/>
                <a:ea typeface="ヒラギノ角ゴ Pro W3"/>
                <a:cs typeface="ヒラギノ角ゴ Pro W3"/>
              </a:rPr>
              <a:t>Vård</a:t>
            </a:r>
          </a:p>
          <a:p>
            <a:r>
              <a:rPr lang="sv-SE" sz="2400">
                <a:latin typeface="Calibri" pitchFamily="34" charset="0"/>
                <a:ea typeface="ヒラギノ角ゴ Pro W3"/>
                <a:cs typeface="ヒラギノ角ゴ Pro W3"/>
              </a:rPr>
              <a:t>Väg &amp; Ban</a:t>
            </a:r>
          </a:p>
          <a:p>
            <a:r>
              <a:rPr lang="sv-SE" sz="2400">
                <a:latin typeface="Calibri" pitchFamily="34" charset="0"/>
                <a:ea typeface="ヒラギノ角ゴ Pro W3"/>
                <a:cs typeface="ヒラギノ角ゴ Pro W3"/>
              </a:rPr>
              <a:t>Sjöfolk</a:t>
            </a:r>
          </a:p>
          <a:p>
            <a:r>
              <a:rPr lang="sv-SE">
                <a:latin typeface="Calibri" pitchFamily="34" charset="0"/>
                <a:ea typeface="ヒラギノ角ゴ Pro W3"/>
                <a:cs typeface="ヒラギノ角ゴ Pro W3"/>
              </a:rPr>
              <a:t>Civil</a:t>
            </a:r>
            <a:endParaRPr lang="sv-SE" sz="2400">
              <a:latin typeface="Calibri" pitchFamily="34" charset="0"/>
              <a:ea typeface="ヒラギノ角ゴ Pro W3"/>
              <a:cs typeface="ヒラギノ角ゴ Pro W3"/>
            </a:endParaRPr>
          </a:p>
          <a:p>
            <a:endParaRPr lang="sv-SE" sz="2400">
              <a:latin typeface="Calibri" pitchFamily="34" charset="0"/>
              <a:ea typeface="ヒラギノ角ゴ Pro W3"/>
              <a:cs typeface="ヒラギノ角ゴ Pro W3"/>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6"/>
          <p:cNvSpPr>
            <a:spLocks noGrp="1"/>
          </p:cNvSpPr>
          <p:nvPr>
            <p:ph type="sldNum" sz="quarter" idx="12"/>
          </p:nvPr>
        </p:nvSpPr>
        <p:spPr/>
        <p:txBody>
          <a:bodyPr/>
          <a:lstStyle/>
          <a:p>
            <a:fld id="{7F61417E-9EA7-4C95-BF09-C499D3AEC266}" type="slidenum">
              <a:rPr lang="sv-SE"/>
              <a:pPr/>
              <a:t>13</a:t>
            </a:fld>
            <a:endParaRPr lang="sv-SE"/>
          </a:p>
        </p:txBody>
      </p:sp>
      <p:sp>
        <p:nvSpPr>
          <p:cNvPr id="81922" name="Rectangle 2"/>
          <p:cNvSpPr>
            <a:spLocks noGrp="1"/>
          </p:cNvSpPr>
          <p:nvPr>
            <p:ph type="title" idx="4294967295"/>
          </p:nvPr>
        </p:nvSpPr>
        <p:spPr/>
        <p:txBody>
          <a:bodyPr/>
          <a:lstStyle/>
          <a:p>
            <a:r>
              <a:rPr lang="sv-SE" dirty="0">
                <a:latin typeface="Calibri" pitchFamily="34" charset="0"/>
                <a:ea typeface="ヒラギノ角ゴ Pro W3"/>
                <a:cs typeface="ヒラギノ角ゴ Pro W3"/>
              </a:rPr>
              <a:t>Seko Posten (Sverige)</a:t>
            </a:r>
          </a:p>
        </p:txBody>
      </p:sp>
      <p:sp>
        <p:nvSpPr>
          <p:cNvPr id="81923" name="Rectangle 3"/>
          <p:cNvSpPr>
            <a:spLocks noGrp="1"/>
          </p:cNvSpPr>
          <p:nvPr>
            <p:ph type="body" idx="4294967295"/>
          </p:nvPr>
        </p:nvSpPr>
        <p:spPr/>
        <p:txBody>
          <a:bodyPr/>
          <a:lstStyle/>
          <a:p>
            <a:r>
              <a:rPr lang="sv-SE" sz="2400" dirty="0">
                <a:latin typeface="Calibri" pitchFamily="34" charset="0"/>
                <a:ea typeface="ヒラギノ角ゴ Pro W3"/>
                <a:cs typeface="ヒラギノ角ゴ Pro W3"/>
              </a:rPr>
              <a:t>Förhandlingsorganisation inom PostNord</a:t>
            </a:r>
          </a:p>
          <a:p>
            <a:r>
              <a:rPr lang="sv-SE" sz="2400" dirty="0">
                <a:latin typeface="Calibri" pitchFamily="34" charset="0"/>
                <a:ea typeface="ヒラギノ角ゴ Pro W3"/>
                <a:cs typeface="ヒラギノ角ゴ Pro W3"/>
              </a:rPr>
              <a:t>Ca </a:t>
            </a:r>
            <a:r>
              <a:rPr lang="sv-SE" dirty="0">
                <a:latin typeface="Calibri" pitchFamily="34" charset="0"/>
                <a:ea typeface="ヒラギノ角ゴ Pro W3"/>
                <a:cs typeface="ヒラギノ角ゴ Pro W3"/>
              </a:rPr>
              <a:t>9</a:t>
            </a:r>
            <a:r>
              <a:rPr lang="sv-SE" sz="2400" dirty="0">
                <a:latin typeface="Calibri" pitchFamily="34" charset="0"/>
                <a:ea typeface="ヒラギノ角ゴ Pro W3"/>
                <a:cs typeface="ヒラギノ角ゴ Pro W3"/>
              </a:rPr>
              <a:t>000 medlemmar</a:t>
            </a:r>
          </a:p>
          <a:p>
            <a:r>
              <a:rPr lang="sv-SE" dirty="0">
                <a:latin typeface="Calibri" pitchFamily="34" charset="0"/>
                <a:ea typeface="ヒラギノ角ゴ Pro W3"/>
                <a:cs typeface="ヒラギノ角ゴ Pro W3"/>
              </a:rPr>
              <a:t>14 klubbar</a:t>
            </a:r>
          </a:p>
          <a:p>
            <a:r>
              <a:rPr lang="sv-SE" sz="2400" dirty="0">
                <a:latin typeface="Calibri" pitchFamily="34" charset="0"/>
                <a:ea typeface="ヒラギノ角ゴ Pro W3"/>
                <a:cs typeface="ヒラギノ角ゴ Pro W3"/>
              </a:rPr>
              <a:t>Styrelse – väljs av ett r</a:t>
            </a:r>
            <a:r>
              <a:rPr lang="sv-SE" dirty="0">
                <a:latin typeface="Calibri" pitchFamily="34" charset="0"/>
                <a:ea typeface="ヒラギノ角ゴ Pro W3"/>
                <a:cs typeface="ヒラギノ角ゴ Pro W3"/>
              </a:rPr>
              <a:t>epresentantskap</a:t>
            </a:r>
          </a:p>
          <a:p>
            <a:endParaRPr lang="sv-SE" sz="2400" dirty="0">
              <a:latin typeface="Calibri" pitchFamily="34" charset="0"/>
              <a:ea typeface="ヒラギノ角ゴ Pro W3"/>
              <a:cs typeface="ヒラギノ角ゴ Pro W3"/>
            </a:endParaRPr>
          </a:p>
          <a:p>
            <a:r>
              <a:rPr lang="sv-SE" sz="2400" dirty="0">
                <a:latin typeface="Calibri" pitchFamily="34" charset="0"/>
                <a:ea typeface="ヒラギノ角ゴ Pro W3"/>
                <a:cs typeface="ヒラギノ角ゴ Pro W3"/>
              </a:rPr>
              <a:t>Koncern</a:t>
            </a:r>
          </a:p>
          <a:p>
            <a:r>
              <a:rPr lang="sv-SE" sz="2400" dirty="0">
                <a:latin typeface="Calibri" pitchFamily="34" charset="0"/>
                <a:ea typeface="ヒラギノ角ゴ Pro W3"/>
                <a:cs typeface="ヒラギノ角ゴ Pro W3"/>
              </a:rPr>
              <a:t>Centralt</a:t>
            </a:r>
          </a:p>
          <a:p>
            <a:r>
              <a:rPr lang="sv-SE" sz="2400" dirty="0">
                <a:latin typeface="Calibri" pitchFamily="34" charset="0"/>
                <a:ea typeface="ヒラギノ角ゴ Pro W3"/>
                <a:cs typeface="ヒラギノ角ゴ Pro W3"/>
              </a:rPr>
              <a:t>Regionalt</a:t>
            </a:r>
          </a:p>
          <a:p>
            <a:r>
              <a:rPr lang="sv-SE" sz="2400" dirty="0">
                <a:latin typeface="Calibri" pitchFamily="34" charset="0"/>
                <a:ea typeface="ヒラギノ角ゴ Pro W3"/>
                <a:cs typeface="ヒラギノ角ゴ Pro W3"/>
              </a:rPr>
              <a:t>Lokalt</a:t>
            </a:r>
            <a:endParaRPr lang="sv-SE" dirty="0">
              <a:latin typeface="Calibri" pitchFamily="34" charset="0"/>
              <a:ea typeface="ヒラギノ角ゴ Pro W3"/>
              <a:cs typeface="ヒラギノ角ゴ Pro W3"/>
            </a:endParaRPr>
          </a:p>
          <a:p>
            <a:endParaRPr lang="sv-SE" sz="2400" dirty="0">
              <a:latin typeface="Calibri" pitchFamily="34" charset="0"/>
              <a:ea typeface="ヒラギノ角ゴ Pro W3"/>
              <a:cs typeface="ヒラギノ角ゴ Pro W3"/>
            </a:endParaRPr>
          </a:p>
          <a:p>
            <a:endParaRPr lang="sv-SE" sz="2400" dirty="0">
              <a:latin typeface="Calibri" pitchFamily="34" charset="0"/>
              <a:ea typeface="ヒラギノ角ゴ Pro W3"/>
              <a:cs typeface="ヒラギノ角ゴ Pro W3"/>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6"/>
          <p:cNvSpPr>
            <a:spLocks noGrp="1"/>
          </p:cNvSpPr>
          <p:nvPr>
            <p:ph type="sldNum" sz="quarter" idx="12"/>
          </p:nvPr>
        </p:nvSpPr>
        <p:spPr/>
        <p:txBody>
          <a:bodyPr/>
          <a:lstStyle/>
          <a:p>
            <a:fld id="{7F61417E-9EA7-4C95-BF09-C499D3AEC266}" type="slidenum">
              <a:rPr lang="sv-SE"/>
              <a:pPr/>
              <a:t>14</a:t>
            </a:fld>
            <a:endParaRPr lang="sv-SE"/>
          </a:p>
        </p:txBody>
      </p:sp>
      <p:sp>
        <p:nvSpPr>
          <p:cNvPr id="81922" name="Rectangle 2"/>
          <p:cNvSpPr>
            <a:spLocks noGrp="1"/>
          </p:cNvSpPr>
          <p:nvPr>
            <p:ph type="title" idx="4294967295"/>
          </p:nvPr>
        </p:nvSpPr>
        <p:spPr/>
        <p:txBody>
          <a:bodyPr/>
          <a:lstStyle/>
          <a:p>
            <a:r>
              <a:rPr lang="sv-SE">
                <a:latin typeface="Calibri" pitchFamily="34" charset="0"/>
                <a:ea typeface="ヒラギノ角ゴ Pro W3"/>
                <a:cs typeface="ヒラギノ角ゴ Pro W3"/>
              </a:rPr>
              <a:t>Hur organiserar vi oss?</a:t>
            </a:r>
          </a:p>
        </p:txBody>
      </p:sp>
      <p:sp>
        <p:nvSpPr>
          <p:cNvPr id="81923" name="Rectangle 3"/>
          <p:cNvSpPr>
            <a:spLocks noGrp="1"/>
          </p:cNvSpPr>
          <p:nvPr>
            <p:ph type="body" idx="4294967295"/>
          </p:nvPr>
        </p:nvSpPr>
        <p:spPr/>
        <p:txBody>
          <a:bodyPr/>
          <a:lstStyle/>
          <a:p>
            <a:endParaRPr lang="sv-SE" sz="2400">
              <a:latin typeface="Calibri" pitchFamily="34" charset="0"/>
              <a:ea typeface="ヒラギノ角ゴ Pro W3"/>
              <a:cs typeface="ヒラギノ角ゴ Pro W3"/>
            </a:endParaRPr>
          </a:p>
          <a:p>
            <a:endParaRPr lang="sv-SE" sz="2400">
              <a:latin typeface="Calibri" pitchFamily="34" charset="0"/>
              <a:ea typeface="ヒラギノ角ゴ Pro W3"/>
              <a:cs typeface="ヒラギノ角ゴ Pro W3"/>
            </a:endParaRPr>
          </a:p>
        </p:txBody>
      </p:sp>
      <p:sp>
        <p:nvSpPr>
          <p:cNvPr id="5" name="Bildtext upp 4"/>
          <p:cNvSpPr/>
          <p:nvPr/>
        </p:nvSpPr>
        <p:spPr>
          <a:xfrm>
            <a:off x="2664372" y="1937900"/>
            <a:ext cx="3468414" cy="1435921"/>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u="sng"/>
              <a:t>Klubbstyrelse</a:t>
            </a:r>
          </a:p>
          <a:p>
            <a:pPr algn="ctr"/>
            <a:r>
              <a:rPr lang="sv-SE"/>
              <a:t>Ordförande, kassör, sekreterare</a:t>
            </a:r>
          </a:p>
          <a:p>
            <a:pPr algn="ctr"/>
            <a:r>
              <a:rPr lang="sv-SE"/>
              <a:t>4 ledamöter, 2 ersättare</a:t>
            </a:r>
          </a:p>
        </p:txBody>
      </p:sp>
      <p:sp>
        <p:nvSpPr>
          <p:cNvPr id="6" name="Bildtext upp 5"/>
          <p:cNvSpPr/>
          <p:nvPr/>
        </p:nvSpPr>
        <p:spPr>
          <a:xfrm>
            <a:off x="2664372" y="3536512"/>
            <a:ext cx="3468414" cy="1229710"/>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u="sng"/>
              <a:t>Sektion</a:t>
            </a:r>
          </a:p>
          <a:p>
            <a:pPr algn="ctr"/>
            <a:r>
              <a:rPr lang="sv-SE"/>
              <a:t>Öst</a:t>
            </a:r>
          </a:p>
        </p:txBody>
      </p:sp>
      <p:sp>
        <p:nvSpPr>
          <p:cNvPr id="7" name="Bildtext upp 6"/>
          <p:cNvSpPr/>
          <p:nvPr/>
        </p:nvSpPr>
        <p:spPr>
          <a:xfrm>
            <a:off x="325065" y="4962650"/>
            <a:ext cx="2023022" cy="1232941"/>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u="sng" err="1"/>
              <a:t>Hub</a:t>
            </a:r>
            <a:r>
              <a:rPr lang="sv-SE" u="sng"/>
              <a:t> Centrum</a:t>
            </a:r>
          </a:p>
          <a:p>
            <a:pPr algn="ctr"/>
            <a:r>
              <a:rPr lang="sv-SE"/>
              <a:t>(4 </a:t>
            </a:r>
            <a:r>
              <a:rPr lang="sv-SE" err="1"/>
              <a:t>sekoombud</a:t>
            </a:r>
            <a:r>
              <a:rPr lang="sv-SE"/>
              <a:t>)</a:t>
            </a:r>
          </a:p>
        </p:txBody>
      </p:sp>
      <p:sp>
        <p:nvSpPr>
          <p:cNvPr id="8" name="Bildtext upp 7"/>
          <p:cNvSpPr/>
          <p:nvPr/>
        </p:nvSpPr>
        <p:spPr>
          <a:xfrm>
            <a:off x="6683381" y="4962010"/>
            <a:ext cx="2068853" cy="1232941"/>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u="sng" err="1"/>
              <a:t>Hub</a:t>
            </a:r>
            <a:r>
              <a:rPr lang="sv-SE" u="sng"/>
              <a:t> Alingsås</a:t>
            </a:r>
          </a:p>
          <a:p>
            <a:pPr algn="ctr"/>
            <a:r>
              <a:rPr lang="sv-SE"/>
              <a:t>(1 </a:t>
            </a:r>
            <a:r>
              <a:rPr lang="sv-SE" err="1"/>
              <a:t>sekoombud</a:t>
            </a:r>
            <a:r>
              <a:rPr lang="sv-SE"/>
              <a:t>)</a:t>
            </a:r>
          </a:p>
        </p:txBody>
      </p:sp>
      <p:sp>
        <p:nvSpPr>
          <p:cNvPr id="9" name="Bildtext upp 7">
            <a:extLst>
              <a:ext uri="{FF2B5EF4-FFF2-40B4-BE49-F238E27FC236}">
                <a16:creationId xmlns:a16="http://schemas.microsoft.com/office/drawing/2014/main" id="{35420A65-2449-4EFD-9C97-DDED0EAD1BE8}"/>
              </a:ext>
            </a:extLst>
          </p:cNvPr>
          <p:cNvSpPr/>
          <p:nvPr/>
        </p:nvSpPr>
        <p:spPr>
          <a:xfrm>
            <a:off x="2460620" y="4962650"/>
            <a:ext cx="1939564" cy="1232941"/>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u="sng" err="1"/>
              <a:t>Hub</a:t>
            </a:r>
            <a:r>
              <a:rPr lang="sv-SE" u="sng"/>
              <a:t> Partille</a:t>
            </a:r>
          </a:p>
          <a:p>
            <a:pPr algn="ctr"/>
            <a:r>
              <a:rPr lang="sv-SE"/>
              <a:t>(2 </a:t>
            </a:r>
            <a:r>
              <a:rPr lang="sv-SE" err="1"/>
              <a:t>sekoombud</a:t>
            </a:r>
            <a:r>
              <a:rPr lang="sv-SE"/>
              <a:t>)</a:t>
            </a:r>
          </a:p>
        </p:txBody>
      </p:sp>
      <p:sp>
        <p:nvSpPr>
          <p:cNvPr id="10" name="Bildtext upp 7">
            <a:extLst>
              <a:ext uri="{FF2B5EF4-FFF2-40B4-BE49-F238E27FC236}">
                <a16:creationId xmlns:a16="http://schemas.microsoft.com/office/drawing/2014/main" id="{16B267EA-CE38-4579-9EBE-A49A0DFA41A7}"/>
              </a:ext>
            </a:extLst>
          </p:cNvPr>
          <p:cNvSpPr/>
          <p:nvPr/>
        </p:nvSpPr>
        <p:spPr>
          <a:xfrm>
            <a:off x="4547826" y="4962010"/>
            <a:ext cx="2023022" cy="1232941"/>
          </a:xfrm>
          <a:prstGeom prst="up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u="sng"/>
              <a:t>Angered</a:t>
            </a:r>
            <a:br>
              <a:rPr lang="sv-SE" u="sng"/>
            </a:br>
            <a:r>
              <a:rPr lang="sv-SE"/>
              <a:t>(1 </a:t>
            </a:r>
            <a:r>
              <a:rPr lang="sv-SE" err="1"/>
              <a:t>sekoombud</a:t>
            </a:r>
            <a:r>
              <a:rPr lang="sv-SE"/>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6"/>
          <p:cNvSpPr>
            <a:spLocks noGrp="1"/>
          </p:cNvSpPr>
          <p:nvPr>
            <p:ph type="sldNum" sz="quarter" idx="12"/>
          </p:nvPr>
        </p:nvSpPr>
        <p:spPr/>
        <p:txBody>
          <a:bodyPr/>
          <a:lstStyle/>
          <a:p>
            <a:fld id="{73C878CA-5073-4AAB-88DD-8639E0A93B72}" type="slidenum">
              <a:rPr lang="sv-SE"/>
              <a:pPr/>
              <a:t>15</a:t>
            </a:fld>
            <a:endParaRPr lang="sv-SE"/>
          </a:p>
        </p:txBody>
      </p:sp>
      <p:sp>
        <p:nvSpPr>
          <p:cNvPr id="83970" name="Rectangle 2"/>
          <p:cNvSpPr>
            <a:spLocks noGrp="1"/>
          </p:cNvSpPr>
          <p:nvPr>
            <p:ph type="title" idx="4294967295"/>
          </p:nvPr>
        </p:nvSpPr>
        <p:spPr/>
        <p:txBody>
          <a:bodyPr/>
          <a:lstStyle/>
          <a:p>
            <a:r>
              <a:rPr lang="sv-SE">
                <a:latin typeface="Calibri" pitchFamily="34" charset="0"/>
                <a:ea typeface="ヒラギノ角ゴ Pro W3"/>
                <a:cs typeface="ヒラギノ角ゴ Pro W3"/>
              </a:rPr>
              <a:t>Så vad gör vi?</a:t>
            </a:r>
          </a:p>
        </p:txBody>
      </p:sp>
      <p:sp>
        <p:nvSpPr>
          <p:cNvPr id="83971" name="Rectangle 3"/>
          <p:cNvSpPr>
            <a:spLocks noGrp="1"/>
          </p:cNvSpPr>
          <p:nvPr>
            <p:ph type="body" idx="4294967295"/>
          </p:nvPr>
        </p:nvSpPr>
        <p:spPr>
          <a:xfrm>
            <a:off x="641350" y="1988820"/>
            <a:ext cx="8045450" cy="4366260"/>
          </a:xfrm>
        </p:spPr>
        <p:txBody>
          <a:bodyPr/>
          <a:lstStyle/>
          <a:p>
            <a:r>
              <a:rPr lang="sv-SE" sz="2400">
                <a:latin typeface="Calibri" pitchFamily="34" charset="0"/>
                <a:ea typeface="ヒラギノ角ゴ Pro W3"/>
                <a:cs typeface="ヒラギノ角ゴ Pro W3"/>
              </a:rPr>
              <a:t>Samverkar</a:t>
            </a:r>
          </a:p>
          <a:p>
            <a:r>
              <a:rPr lang="sv-SE" sz="2400">
                <a:latin typeface="Calibri" pitchFamily="34" charset="0"/>
                <a:ea typeface="ヒラギノ角ゴ Pro W3"/>
                <a:cs typeface="ヒラギノ角ゴ Pro W3"/>
              </a:rPr>
              <a:t>Förhandlingar</a:t>
            </a:r>
          </a:p>
          <a:p>
            <a:r>
              <a:rPr lang="sv-SE" sz="2400">
                <a:latin typeface="Calibri" pitchFamily="34" charset="0"/>
                <a:ea typeface="ヒラギノ角ゴ Pro W3"/>
                <a:cs typeface="ヒラギノ角ゴ Pro W3"/>
              </a:rPr>
              <a:t>Tecknar avtal</a:t>
            </a:r>
          </a:p>
          <a:p>
            <a:r>
              <a:rPr lang="sv-SE" sz="2400">
                <a:latin typeface="Calibri" pitchFamily="34" charset="0"/>
                <a:ea typeface="ヒラギノ角ゴ Pro W3"/>
                <a:cs typeface="ヒラギノ角ゴ Pro W3"/>
              </a:rPr>
              <a:t>Bevakar att lagar och avtal efterlevs</a:t>
            </a:r>
          </a:p>
          <a:p>
            <a:r>
              <a:rPr lang="sv-SE" sz="2400">
                <a:latin typeface="Calibri" pitchFamily="34" charset="0"/>
                <a:ea typeface="ヒラギノ角ゴ Pro W3"/>
                <a:cs typeface="ヒラギノ角ゴ Pro W3"/>
              </a:rPr>
              <a:t>Individärenden</a:t>
            </a:r>
          </a:p>
          <a:p>
            <a:r>
              <a:rPr lang="sv-SE" sz="2400">
                <a:latin typeface="Calibri" pitchFamily="34" charset="0"/>
                <a:ea typeface="ヒラギノ角ゴ Pro W3"/>
                <a:cs typeface="ヒラギノ角ゴ Pro W3"/>
              </a:rPr>
              <a:t>Information</a:t>
            </a:r>
          </a:p>
          <a:p>
            <a:r>
              <a:rPr lang="sv-SE">
                <a:latin typeface="Calibri" pitchFamily="34" charset="0"/>
                <a:ea typeface="ヒラギノ角ゴ Pro W3"/>
                <a:cs typeface="ヒラギノ角ゴ Pro W3"/>
              </a:rPr>
              <a:t>Medlemsmöten</a:t>
            </a:r>
          </a:p>
          <a:p>
            <a:r>
              <a:rPr lang="sv-SE">
                <a:latin typeface="Calibri" pitchFamily="34" charset="0"/>
                <a:ea typeface="ヒラギノ角ゴ Pro W3"/>
                <a:cs typeface="ヒラギノ角ゴ Pro W3"/>
              </a:rPr>
              <a:t>Medlemsaktiviteter</a:t>
            </a:r>
          </a:p>
          <a:p>
            <a:r>
              <a:rPr lang="sv-SE">
                <a:latin typeface="Calibri" pitchFamily="34" charset="0"/>
                <a:ea typeface="ヒラギノ角ゴ Pro W3"/>
                <a:cs typeface="ヒラギノ角ゴ Pro W3"/>
              </a:rPr>
              <a:t>Utbildningar</a:t>
            </a:r>
          </a:p>
          <a:p>
            <a:r>
              <a:rPr lang="sv-SE">
                <a:latin typeface="Calibri" pitchFamily="34" charset="0"/>
                <a:ea typeface="ヒラギノ角ゴ Pro W3"/>
                <a:cs typeface="ヒラギノ角ゴ Pro W3"/>
              </a:rPr>
              <a:t>Värvar nya medlemmar</a:t>
            </a:r>
          </a:p>
          <a:p>
            <a:endParaRPr lang="sv-SE" sz="2400">
              <a:latin typeface="Calibri" pitchFamily="34" charset="0"/>
              <a:ea typeface="ヒラギノ角ゴ Pro W3"/>
              <a:cs typeface="ヒラギノ角ゴ Pro W3"/>
            </a:endParaRPr>
          </a:p>
          <a:p>
            <a:endParaRPr lang="sv-SE" sz="2400">
              <a:latin typeface="Calibri" pitchFamily="34" charset="0"/>
              <a:ea typeface="ヒラギノ角ゴ Pro W3"/>
              <a:cs typeface="ヒラギノ角ゴ Pro W3"/>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6"/>
          <p:cNvSpPr>
            <a:spLocks noGrp="1"/>
          </p:cNvSpPr>
          <p:nvPr>
            <p:ph type="sldNum" sz="quarter" idx="12"/>
          </p:nvPr>
        </p:nvSpPr>
        <p:spPr/>
        <p:txBody>
          <a:bodyPr/>
          <a:lstStyle/>
          <a:p>
            <a:fld id="{265139FA-F5A5-4EA1-AEC9-44B3054441F9}" type="slidenum">
              <a:rPr lang="sv-SE"/>
              <a:pPr/>
              <a:t>16</a:t>
            </a:fld>
            <a:endParaRPr lang="sv-SE"/>
          </a:p>
        </p:txBody>
      </p:sp>
      <p:sp>
        <p:nvSpPr>
          <p:cNvPr id="86018" name="Rectangle 2"/>
          <p:cNvSpPr>
            <a:spLocks noGrp="1"/>
          </p:cNvSpPr>
          <p:nvPr>
            <p:ph type="title" idx="4294967295"/>
          </p:nvPr>
        </p:nvSpPr>
        <p:spPr/>
        <p:txBody>
          <a:bodyPr/>
          <a:lstStyle/>
          <a:p>
            <a:r>
              <a:rPr lang="sv-SE">
                <a:latin typeface="Calibri" pitchFamily="34" charset="0"/>
                <a:ea typeface="ヒラギノ角ゴ Pro W3"/>
                <a:cs typeface="ヒラギノ角ゴ Pro W3"/>
              </a:rPr>
              <a:t>Aktuella frågor</a:t>
            </a:r>
          </a:p>
        </p:txBody>
      </p:sp>
      <p:sp>
        <p:nvSpPr>
          <p:cNvPr id="86019" name="Rectangle 3"/>
          <p:cNvSpPr>
            <a:spLocks noGrp="1"/>
          </p:cNvSpPr>
          <p:nvPr>
            <p:ph type="body" idx="4294967295"/>
          </p:nvPr>
        </p:nvSpPr>
        <p:spPr/>
        <p:txBody>
          <a:bodyPr/>
          <a:lstStyle/>
          <a:p>
            <a:r>
              <a:rPr lang="sv-SE" dirty="0">
                <a:latin typeface="Calibri" pitchFamily="34" charset="0"/>
                <a:ea typeface="ヒラギノ角ゴ Pro W3"/>
                <a:cs typeface="ヒラギノ角ゴ Pro W3"/>
              </a:rPr>
              <a:t>A</a:t>
            </a:r>
            <a:r>
              <a:rPr lang="sv-SE" sz="2400" dirty="0">
                <a:latin typeface="Calibri" pitchFamily="34" charset="0"/>
                <a:ea typeface="ヒラギノ角ゴ Pro W3"/>
                <a:cs typeface="ヒラギノ角ゴ Pro W3"/>
              </a:rPr>
              <a:t>rbetsvariation</a:t>
            </a:r>
          </a:p>
          <a:p>
            <a:pPr>
              <a:buNone/>
            </a:pPr>
            <a:endParaRPr lang="sv-SE" sz="2400" dirty="0">
              <a:latin typeface="Calibri" pitchFamily="34" charset="0"/>
              <a:ea typeface="ヒラギノ角ゴ Pro W3"/>
              <a:cs typeface="ヒラギノ角ゴ Pro W3"/>
            </a:endParaRPr>
          </a:p>
          <a:p>
            <a:r>
              <a:rPr lang="sv-SE" dirty="0">
                <a:latin typeface="Calibri" pitchFamily="34" charset="0"/>
                <a:ea typeface="ヒラギノ角ゴ Pro W3"/>
                <a:cs typeface="ヒラギノ角ゴ Pro W3"/>
              </a:rPr>
              <a:t>Volymutvecklingen</a:t>
            </a:r>
          </a:p>
          <a:p>
            <a:pPr>
              <a:buNone/>
            </a:pPr>
            <a:endParaRPr lang="sv-SE" dirty="0">
              <a:latin typeface="Calibri" pitchFamily="34" charset="0"/>
              <a:ea typeface="ヒラギノ角ゴ Pro W3"/>
              <a:cs typeface="ヒラギノ角ゴ Pro W3"/>
            </a:endParaRPr>
          </a:p>
          <a:p>
            <a:r>
              <a:rPr lang="sv-SE" dirty="0">
                <a:latin typeface="Calibri" pitchFamily="34" charset="0"/>
                <a:ea typeface="ヒラギノ角ゴ Pro W3"/>
                <a:cs typeface="ヒラギノ角ゴ Pro W3"/>
              </a:rPr>
              <a:t>Omställning</a:t>
            </a:r>
          </a:p>
          <a:p>
            <a:endParaRPr lang="sv-SE" sz="2400" dirty="0">
              <a:latin typeface="Calibri" pitchFamily="34" charset="0"/>
              <a:ea typeface="ヒラギノ角ゴ Pro W3"/>
              <a:cs typeface="ヒラギノ角ゴ Pro W3"/>
            </a:endParaRPr>
          </a:p>
          <a:p>
            <a:r>
              <a:rPr lang="sv-SE" sz="2400" dirty="0">
                <a:latin typeface="Calibri" pitchFamily="34" charset="0"/>
                <a:ea typeface="ヒラギノ角ゴ Pro W3"/>
                <a:cs typeface="ヒラギノ角ゴ Pro W3"/>
              </a:rPr>
              <a:t>Kollektivavtal om bemanning</a:t>
            </a:r>
          </a:p>
          <a:p>
            <a:endParaRPr lang="sv-SE" sz="2400" dirty="0">
              <a:latin typeface="Calibri" pitchFamily="34" charset="0"/>
              <a:ea typeface="ヒラギノ角ゴ Pro W3"/>
              <a:cs typeface="ヒラギノ角ゴ Pro W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 calcmode="lin" valueType="num">
                                      <p:cBhvr additive="base">
                                        <p:cTn id="7" dur="500" fill="hold"/>
                                        <p:tgtEl>
                                          <p:spTgt spid="860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0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6019">
                                            <p:txEl>
                                              <p:pRg st="2" end="2"/>
                                            </p:txEl>
                                          </p:spTgt>
                                        </p:tgtEl>
                                        <p:attrNameLst>
                                          <p:attrName>style.visibility</p:attrName>
                                        </p:attrNameLst>
                                      </p:cBhvr>
                                      <p:to>
                                        <p:strVal val="visible"/>
                                      </p:to>
                                    </p:set>
                                    <p:anim calcmode="lin" valueType="num">
                                      <p:cBhvr additive="base">
                                        <p:cTn id="13" dur="500" fill="hold"/>
                                        <p:tgtEl>
                                          <p:spTgt spid="86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6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6019">
                                            <p:txEl>
                                              <p:pRg st="4" end="4"/>
                                            </p:txEl>
                                          </p:spTgt>
                                        </p:tgtEl>
                                        <p:attrNameLst>
                                          <p:attrName>style.visibility</p:attrName>
                                        </p:attrNameLst>
                                      </p:cBhvr>
                                      <p:to>
                                        <p:strVal val="visible"/>
                                      </p:to>
                                    </p:set>
                                    <p:anim calcmode="lin" valueType="num">
                                      <p:cBhvr additive="base">
                                        <p:cTn id="19" dur="500" fill="hold"/>
                                        <p:tgtEl>
                                          <p:spTgt spid="8601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60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6019">
                                            <p:txEl>
                                              <p:pRg st="6" end="6"/>
                                            </p:txEl>
                                          </p:spTgt>
                                        </p:tgtEl>
                                        <p:attrNameLst>
                                          <p:attrName>style.visibility</p:attrName>
                                        </p:attrNameLst>
                                      </p:cBhvr>
                                      <p:to>
                                        <p:strVal val="visible"/>
                                      </p:to>
                                    </p:set>
                                    <p:anim calcmode="lin" valueType="num">
                                      <p:cBhvr additive="base">
                                        <p:cTn id="25" dur="500" fill="hold"/>
                                        <p:tgtEl>
                                          <p:spTgt spid="8601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60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pPr>
              <a:defRPr/>
            </a:pPr>
            <a:fld id="{9FAA7BB9-ED1E-4496-8D48-CEBCE6182357}" type="datetime1">
              <a:rPr lang="sv-SE" smtClean="0"/>
              <a:pPr>
                <a:defRPr/>
              </a:pPr>
              <a:t>2023-11-27</a:t>
            </a:fld>
            <a:endParaRPr lang="sv-SE"/>
          </a:p>
        </p:txBody>
      </p:sp>
      <p:sp>
        <p:nvSpPr>
          <p:cNvPr id="6" name="Platshållare för sidfot 5"/>
          <p:cNvSpPr>
            <a:spLocks noGrp="1"/>
          </p:cNvSpPr>
          <p:nvPr>
            <p:ph type="ftr" sz="quarter" idx="11"/>
          </p:nvPr>
        </p:nvSpPr>
        <p:spPr/>
        <p:txBody>
          <a:bodyPr/>
          <a:lstStyle/>
          <a:p>
            <a:pPr>
              <a:defRPr/>
            </a:pPr>
            <a:endParaRPr lang="sv-SE"/>
          </a:p>
        </p:txBody>
      </p:sp>
      <p:sp>
        <p:nvSpPr>
          <p:cNvPr id="7" name="Platshållare för bildnummer 6"/>
          <p:cNvSpPr>
            <a:spLocks noGrp="1"/>
          </p:cNvSpPr>
          <p:nvPr>
            <p:ph type="sldNum" sz="quarter" idx="12"/>
          </p:nvPr>
        </p:nvSpPr>
        <p:spPr/>
        <p:txBody>
          <a:bodyPr/>
          <a:lstStyle/>
          <a:p>
            <a:pPr>
              <a:defRPr/>
            </a:pPr>
            <a:fld id="{FB7861F4-ED3D-4693-87F3-CD577764E7DC}" type="slidenum">
              <a:rPr lang="sv-SE" smtClean="0"/>
              <a:pPr>
                <a:defRPr/>
              </a:pPr>
              <a:t>17</a:t>
            </a:fld>
            <a:endParaRPr lang="sv-SE"/>
          </a:p>
        </p:txBody>
      </p:sp>
      <p:pic>
        <p:nvPicPr>
          <p:cNvPr id="8" name="Picture 13" descr="http://gruppsam3.ali.posten.se/2/3/std/Level_0/218/316/429/Stockholm%20Nord/Djup/Delprojekt%20Märsta/C%20Implementering/Standardiserat%20arbetssätt/Bilder/WP_000025.jpg"/>
          <p:cNvPicPr>
            <a:picLocks noChangeAspect="1" noChangeArrowheads="1"/>
          </p:cNvPicPr>
          <p:nvPr/>
        </p:nvPicPr>
        <p:blipFill>
          <a:blip r:embed="rId3"/>
          <a:srcRect t="3062" b="9232"/>
          <a:stretch>
            <a:fillRect/>
          </a:stretch>
        </p:blipFill>
        <p:spPr bwMode="auto">
          <a:xfrm>
            <a:off x="471539" y="1166649"/>
            <a:ext cx="4341980" cy="4643656"/>
          </a:xfrm>
          <a:prstGeom prst="rect">
            <a:avLst/>
          </a:prstGeom>
          <a:noFill/>
          <a:ln w="9525">
            <a:noFill/>
            <a:miter lim="800000"/>
            <a:headEnd/>
            <a:tailEnd/>
          </a:ln>
        </p:spPr>
      </p:pic>
      <p:pic>
        <p:nvPicPr>
          <p:cNvPr id="9" name="Bildobjekt 8" descr="54514107_296553554349466_2940898548637499392_n.jpg"/>
          <p:cNvPicPr>
            <a:picLocks noChangeAspect="1"/>
          </p:cNvPicPr>
          <p:nvPr/>
        </p:nvPicPr>
        <p:blipFill>
          <a:blip r:embed="rId4"/>
          <a:stretch>
            <a:fillRect/>
          </a:stretch>
        </p:blipFill>
        <p:spPr>
          <a:xfrm>
            <a:off x="4967576" y="1166649"/>
            <a:ext cx="3482742" cy="4643656"/>
          </a:xfrm>
          <a:prstGeom prst="rect">
            <a:avLst/>
          </a:prstGeom>
        </p:spPr>
      </p:pic>
      <p:sp>
        <p:nvSpPr>
          <p:cNvPr id="10" name="textruta 9"/>
          <p:cNvSpPr txBox="1"/>
          <p:nvPr/>
        </p:nvSpPr>
        <p:spPr>
          <a:xfrm>
            <a:off x="1331913" y="5810305"/>
            <a:ext cx="1663536" cy="584775"/>
          </a:xfrm>
          <a:prstGeom prst="rect">
            <a:avLst/>
          </a:prstGeom>
          <a:noFill/>
        </p:spPr>
        <p:txBody>
          <a:bodyPr wrap="square" rtlCol="0">
            <a:spAutoFit/>
          </a:bodyPr>
          <a:lstStyle/>
          <a:p>
            <a:pPr algn="ctr"/>
            <a:r>
              <a:rPr lang="sv-SE" sz="3200" b="1"/>
              <a:t>2014</a:t>
            </a:r>
          </a:p>
        </p:txBody>
      </p:sp>
      <p:sp>
        <p:nvSpPr>
          <p:cNvPr id="12" name="textruta 11"/>
          <p:cNvSpPr txBox="1"/>
          <p:nvPr/>
        </p:nvSpPr>
        <p:spPr>
          <a:xfrm>
            <a:off x="5756767" y="5873175"/>
            <a:ext cx="1663536" cy="584775"/>
          </a:xfrm>
          <a:prstGeom prst="rect">
            <a:avLst/>
          </a:prstGeom>
          <a:noFill/>
        </p:spPr>
        <p:txBody>
          <a:bodyPr wrap="square" rtlCol="0">
            <a:spAutoFit/>
          </a:bodyPr>
          <a:lstStyle/>
          <a:p>
            <a:pPr algn="ctr"/>
            <a:r>
              <a:rPr lang="sv-SE" sz="3200" b="1"/>
              <a:t>2019</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pPr>
              <a:defRPr/>
            </a:pPr>
            <a:fld id="{9FAA7BB9-ED1E-4496-8D48-CEBCE6182357}" type="datetime1">
              <a:rPr lang="sv-SE" smtClean="0"/>
              <a:pPr>
                <a:defRPr/>
              </a:pPr>
              <a:t>2023-11-27</a:t>
            </a:fld>
            <a:endParaRPr lang="sv-SE"/>
          </a:p>
        </p:txBody>
      </p:sp>
      <p:sp>
        <p:nvSpPr>
          <p:cNvPr id="6" name="Platshållare för sidfot 5"/>
          <p:cNvSpPr>
            <a:spLocks noGrp="1"/>
          </p:cNvSpPr>
          <p:nvPr>
            <p:ph type="ftr" sz="quarter" idx="11"/>
          </p:nvPr>
        </p:nvSpPr>
        <p:spPr/>
        <p:txBody>
          <a:bodyPr/>
          <a:lstStyle/>
          <a:p>
            <a:pPr>
              <a:defRPr/>
            </a:pPr>
            <a:endParaRPr lang="sv-SE"/>
          </a:p>
        </p:txBody>
      </p:sp>
      <p:sp>
        <p:nvSpPr>
          <p:cNvPr id="7" name="Platshållare för bildnummer 6"/>
          <p:cNvSpPr>
            <a:spLocks noGrp="1"/>
          </p:cNvSpPr>
          <p:nvPr>
            <p:ph type="sldNum" sz="quarter" idx="12"/>
          </p:nvPr>
        </p:nvSpPr>
        <p:spPr/>
        <p:txBody>
          <a:bodyPr/>
          <a:lstStyle/>
          <a:p>
            <a:pPr>
              <a:defRPr/>
            </a:pPr>
            <a:fld id="{FB7861F4-ED3D-4693-87F3-CD577764E7DC}" type="slidenum">
              <a:rPr lang="sv-SE" smtClean="0"/>
              <a:pPr>
                <a:defRPr/>
              </a:pPr>
              <a:t>18</a:t>
            </a:fld>
            <a:endParaRPr lang="sv-SE"/>
          </a:p>
        </p:txBody>
      </p:sp>
      <p:sp>
        <p:nvSpPr>
          <p:cNvPr id="10" name="textruta 9"/>
          <p:cNvSpPr txBox="1"/>
          <p:nvPr/>
        </p:nvSpPr>
        <p:spPr>
          <a:xfrm>
            <a:off x="3740232" y="5810305"/>
            <a:ext cx="1663536" cy="584775"/>
          </a:xfrm>
          <a:prstGeom prst="rect">
            <a:avLst/>
          </a:prstGeom>
          <a:noFill/>
        </p:spPr>
        <p:txBody>
          <a:bodyPr wrap="square" rtlCol="0">
            <a:spAutoFit/>
          </a:bodyPr>
          <a:lstStyle/>
          <a:p>
            <a:pPr algn="ctr"/>
            <a:r>
              <a:rPr lang="sv-SE" sz="3200" b="1"/>
              <a:t>2020</a:t>
            </a:r>
          </a:p>
        </p:txBody>
      </p:sp>
      <p:pic>
        <p:nvPicPr>
          <p:cNvPr id="3" name="Bildobjekt 2" descr="En bild som visar text, inomhus, affär&#10;&#10;Automatiskt genererad beskrivning">
            <a:extLst>
              <a:ext uri="{FF2B5EF4-FFF2-40B4-BE49-F238E27FC236}">
                <a16:creationId xmlns:a16="http://schemas.microsoft.com/office/drawing/2014/main" id="{4A0AEF3B-AF6A-4B58-B997-6BB41BEF9CAA}"/>
              </a:ext>
            </a:extLst>
          </p:cNvPr>
          <p:cNvPicPr>
            <a:picLocks noChangeAspect="1"/>
          </p:cNvPicPr>
          <p:nvPr/>
        </p:nvPicPr>
        <p:blipFill>
          <a:blip r:embed="rId3"/>
          <a:stretch>
            <a:fillRect/>
          </a:stretch>
        </p:blipFill>
        <p:spPr>
          <a:xfrm>
            <a:off x="1420018" y="1082333"/>
            <a:ext cx="6303963" cy="4727972"/>
          </a:xfrm>
          <a:prstGeom prst="rect">
            <a:avLst/>
          </a:prstGeom>
        </p:spPr>
      </p:pic>
    </p:spTree>
    <p:extLst>
      <p:ext uri="{BB962C8B-B14F-4D97-AF65-F5344CB8AC3E}">
        <p14:creationId xmlns:p14="http://schemas.microsoft.com/office/powerpoint/2010/main" val="129089764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pPr>
              <a:defRPr/>
            </a:pPr>
            <a:fld id="{9FAA7BB9-ED1E-4496-8D48-CEBCE6182357}" type="datetime1">
              <a:rPr lang="sv-SE" smtClean="0"/>
              <a:pPr>
                <a:defRPr/>
              </a:pPr>
              <a:t>2023-11-27</a:t>
            </a:fld>
            <a:endParaRPr lang="sv-SE"/>
          </a:p>
        </p:txBody>
      </p:sp>
      <p:sp>
        <p:nvSpPr>
          <p:cNvPr id="6" name="Platshållare för sidfot 5"/>
          <p:cNvSpPr>
            <a:spLocks noGrp="1"/>
          </p:cNvSpPr>
          <p:nvPr>
            <p:ph type="ftr" sz="quarter" idx="11"/>
          </p:nvPr>
        </p:nvSpPr>
        <p:spPr/>
        <p:txBody>
          <a:bodyPr/>
          <a:lstStyle/>
          <a:p>
            <a:pPr>
              <a:defRPr/>
            </a:pPr>
            <a:r>
              <a:rPr lang="sv-SE"/>
              <a:t>Seko Postens turné</a:t>
            </a:r>
          </a:p>
        </p:txBody>
      </p:sp>
      <p:sp>
        <p:nvSpPr>
          <p:cNvPr id="7" name="Platshållare för bildnummer 6"/>
          <p:cNvSpPr>
            <a:spLocks noGrp="1"/>
          </p:cNvSpPr>
          <p:nvPr>
            <p:ph type="sldNum" sz="quarter" idx="12"/>
          </p:nvPr>
        </p:nvSpPr>
        <p:spPr/>
        <p:txBody>
          <a:bodyPr/>
          <a:lstStyle/>
          <a:p>
            <a:pPr>
              <a:defRPr/>
            </a:pPr>
            <a:fld id="{FB7861F4-ED3D-4693-87F3-CD577764E7DC}" type="slidenum">
              <a:rPr lang="sv-SE" smtClean="0"/>
              <a:pPr>
                <a:defRPr/>
              </a:pPr>
              <a:t>19</a:t>
            </a:fld>
            <a:endParaRPr lang="sv-SE"/>
          </a:p>
        </p:txBody>
      </p:sp>
      <p:pic>
        <p:nvPicPr>
          <p:cNvPr id="1025" name="Picture 1" descr="https://scontent-arn2-2.xx.fbcdn.net/v/t1.15752-9/s2048x2048/60342883_385639545376383_8553422748599189504_n.jpg?_nc_cat=102&amp;_nc_ht=scontent-arn2-2.xx&amp;oh=63f7b901aeecba027bfb38e999d86208&amp;oe=5D600859"/>
          <p:cNvPicPr>
            <a:picLocks noChangeAspect="1" noChangeArrowheads="1"/>
          </p:cNvPicPr>
          <p:nvPr/>
        </p:nvPicPr>
        <p:blipFill>
          <a:blip r:embed="rId3"/>
          <a:srcRect/>
          <a:stretch>
            <a:fillRect/>
          </a:stretch>
        </p:blipFill>
        <p:spPr bwMode="auto">
          <a:xfrm>
            <a:off x="969306" y="937843"/>
            <a:ext cx="7086874" cy="5315155"/>
          </a:xfrm>
          <a:prstGeom prst="rect">
            <a:avLst/>
          </a:prstGeom>
          <a:noFill/>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solidFill>
                  <a:srgbClr val="FF0000"/>
                </a:solidFill>
              </a:rPr>
              <a:t>Välkomna!</a:t>
            </a:r>
          </a:p>
        </p:txBody>
      </p:sp>
      <p:sp>
        <p:nvSpPr>
          <p:cNvPr id="3" name="Platshållare för innehåll 2"/>
          <p:cNvSpPr>
            <a:spLocks noGrp="1"/>
          </p:cNvSpPr>
          <p:nvPr>
            <p:ph idx="1"/>
          </p:nvPr>
        </p:nvSpPr>
        <p:spPr/>
        <p:txBody>
          <a:bodyPr/>
          <a:lstStyle/>
          <a:p>
            <a:r>
              <a:rPr lang="sv-SE"/>
              <a:t>Tider</a:t>
            </a:r>
          </a:p>
          <a:p>
            <a:r>
              <a:rPr lang="sv-SE"/>
              <a:t>Praktiskt</a:t>
            </a:r>
          </a:p>
          <a:p>
            <a:r>
              <a:rPr lang="sv-SE"/>
              <a:t>Lunch, fika</a:t>
            </a:r>
          </a:p>
          <a:p>
            <a:pPr>
              <a:buNone/>
            </a:pPr>
            <a:endParaRPr lang="sv-SE"/>
          </a:p>
          <a:p>
            <a:r>
              <a:rPr lang="sv-SE"/>
              <a:t>Dag 1 Fackets organisation och verksamhet </a:t>
            </a:r>
          </a:p>
          <a:p>
            <a:pPr>
              <a:buNone/>
            </a:pPr>
            <a:r>
              <a:rPr lang="sv-SE"/>
              <a:t>			Arbetsmiljö</a:t>
            </a:r>
          </a:p>
          <a:p>
            <a:r>
              <a:rPr lang="sv-SE"/>
              <a:t>Dag 2 Försäkringar och pensioner</a:t>
            </a:r>
          </a:p>
          <a:p>
            <a:r>
              <a:rPr lang="sv-SE"/>
              <a:t>Dag 3 Medlemsförmåner, vårt kollektivavtal (PVA)</a:t>
            </a:r>
          </a:p>
        </p:txBody>
      </p:sp>
      <p:sp>
        <p:nvSpPr>
          <p:cNvPr id="4" name="Platshållare för datum 3"/>
          <p:cNvSpPr>
            <a:spLocks noGrp="1"/>
          </p:cNvSpPr>
          <p:nvPr>
            <p:ph type="dt" sz="half" idx="10"/>
          </p:nvPr>
        </p:nvSpPr>
        <p:spPr/>
        <p:txBody>
          <a:bodyPr/>
          <a:lstStyle/>
          <a:p>
            <a:pPr>
              <a:defRPr/>
            </a:pPr>
            <a:fld id="{6621AF14-3696-4DF5-81B6-DA70538AE642}" type="datetime1">
              <a:rPr lang="sv-SE" smtClean="0"/>
              <a:pPr>
                <a:defRPr/>
              </a:pPr>
              <a:t>2023-11-27</a:t>
            </a:fld>
            <a:endParaRPr lang="sv-SE"/>
          </a:p>
        </p:txBody>
      </p:sp>
      <p:sp>
        <p:nvSpPr>
          <p:cNvPr id="5" name="Platshållare för sidfot 4"/>
          <p:cNvSpPr>
            <a:spLocks noGrp="1"/>
          </p:cNvSpPr>
          <p:nvPr>
            <p:ph type="ftr" sz="quarter" idx="11"/>
          </p:nvPr>
        </p:nvSpPr>
        <p:spPr/>
        <p:txBody>
          <a:bodyPr/>
          <a:lstStyle/>
          <a:p>
            <a:pPr>
              <a:defRPr/>
            </a:pPr>
            <a:endParaRPr lang="sv-SE"/>
          </a:p>
        </p:txBody>
      </p:sp>
      <p:sp>
        <p:nvSpPr>
          <p:cNvPr id="6" name="Platshållare för bildnummer 5"/>
          <p:cNvSpPr>
            <a:spLocks noGrp="1"/>
          </p:cNvSpPr>
          <p:nvPr>
            <p:ph type="sldNum" sz="quarter" idx="12"/>
          </p:nvPr>
        </p:nvSpPr>
        <p:spPr/>
        <p:txBody>
          <a:bodyPr/>
          <a:lstStyle/>
          <a:p>
            <a:pPr>
              <a:defRPr/>
            </a:pPr>
            <a:fld id="{AB37993C-634C-4ADE-8E7C-9F0D87FDCC85}" type="slidenum">
              <a:rPr lang="sv-SE" smtClean="0"/>
              <a:pPr>
                <a:defRPr/>
              </a:pPr>
              <a:t>2</a:t>
            </a:fld>
            <a:endParaRPr lang="sv-SE"/>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8" name="Platshållare för innehåll 7" descr="Farsta Torg poskontor.jpg"/>
          <p:cNvPicPr>
            <a:picLocks noGrp="1" noChangeAspect="1"/>
          </p:cNvPicPr>
          <p:nvPr>
            <p:ph sz="half" idx="1"/>
          </p:nvPr>
        </p:nvPicPr>
        <p:blipFill>
          <a:blip r:embed="rId3"/>
          <a:stretch>
            <a:fillRect/>
          </a:stretch>
        </p:blipFill>
        <p:spPr>
          <a:xfrm>
            <a:off x="1099596" y="1092151"/>
            <a:ext cx="7464426" cy="5239635"/>
          </a:xfrm>
        </p:spPr>
      </p:pic>
      <p:sp>
        <p:nvSpPr>
          <p:cNvPr id="4" name="Platshållare för innehåll 3"/>
          <p:cNvSpPr>
            <a:spLocks noGrp="1"/>
          </p:cNvSpPr>
          <p:nvPr>
            <p:ph sz="half" idx="2"/>
          </p:nvPr>
        </p:nvSpPr>
        <p:spPr/>
        <p:txBody>
          <a:bodyPr/>
          <a:lstStyle/>
          <a:p>
            <a:endParaRPr lang="sv-SE"/>
          </a:p>
        </p:txBody>
      </p:sp>
      <p:sp>
        <p:nvSpPr>
          <p:cNvPr id="5" name="Platshållare för datum 4"/>
          <p:cNvSpPr>
            <a:spLocks noGrp="1"/>
          </p:cNvSpPr>
          <p:nvPr>
            <p:ph type="dt" sz="half" idx="10"/>
          </p:nvPr>
        </p:nvSpPr>
        <p:spPr/>
        <p:txBody>
          <a:bodyPr/>
          <a:lstStyle/>
          <a:p>
            <a:pPr>
              <a:defRPr/>
            </a:pPr>
            <a:fld id="{9FAA7BB9-ED1E-4496-8D48-CEBCE6182357}" type="datetime1">
              <a:rPr lang="sv-SE" smtClean="0"/>
              <a:pPr>
                <a:defRPr/>
              </a:pPr>
              <a:t>2023-11-27</a:t>
            </a:fld>
            <a:endParaRPr lang="sv-SE"/>
          </a:p>
        </p:txBody>
      </p:sp>
      <p:sp>
        <p:nvSpPr>
          <p:cNvPr id="6" name="Platshållare för sidfot 5"/>
          <p:cNvSpPr>
            <a:spLocks noGrp="1"/>
          </p:cNvSpPr>
          <p:nvPr>
            <p:ph type="ftr" sz="quarter" idx="11"/>
          </p:nvPr>
        </p:nvSpPr>
        <p:spPr/>
        <p:txBody>
          <a:bodyPr/>
          <a:lstStyle/>
          <a:p>
            <a:pPr>
              <a:defRPr/>
            </a:pPr>
            <a:endParaRPr lang="sv-SE"/>
          </a:p>
        </p:txBody>
      </p:sp>
      <p:sp>
        <p:nvSpPr>
          <p:cNvPr id="7" name="Platshållare för bildnummer 6"/>
          <p:cNvSpPr>
            <a:spLocks noGrp="1"/>
          </p:cNvSpPr>
          <p:nvPr>
            <p:ph type="sldNum" sz="quarter" idx="12"/>
          </p:nvPr>
        </p:nvSpPr>
        <p:spPr/>
        <p:txBody>
          <a:bodyPr/>
          <a:lstStyle/>
          <a:p>
            <a:pPr>
              <a:defRPr/>
            </a:pPr>
            <a:fld id="{FB7861F4-ED3D-4693-87F3-CD577764E7DC}" type="slidenum">
              <a:rPr lang="sv-SE" smtClean="0"/>
              <a:pPr>
                <a:defRPr/>
              </a:pPr>
              <a:t>20</a:t>
            </a:fld>
            <a:endParaRPr lang="sv-SE"/>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idx="4294967295"/>
          </p:nvPr>
        </p:nvSpPr>
        <p:spPr/>
        <p:txBody>
          <a:bodyPr/>
          <a:lstStyle/>
          <a:p>
            <a:pPr eaLnBrk="1" hangingPunct="1"/>
            <a:r>
              <a:rPr lang="en-US">
                <a:latin typeface="Calibri" charset="0"/>
              </a:rPr>
              <a:t>Viktiga frågor för Seko Posten</a:t>
            </a:r>
          </a:p>
        </p:txBody>
      </p:sp>
      <p:sp>
        <p:nvSpPr>
          <p:cNvPr id="26626" name="Rectangle 3"/>
          <p:cNvSpPr>
            <a:spLocks noGrp="1"/>
          </p:cNvSpPr>
          <p:nvPr>
            <p:ph type="body" idx="4294967295"/>
          </p:nvPr>
        </p:nvSpPr>
        <p:spPr/>
        <p:txBody>
          <a:bodyPr/>
          <a:lstStyle/>
          <a:p>
            <a:pPr eaLnBrk="1" hangingPunct="1">
              <a:spcBef>
                <a:spcPts val="400"/>
              </a:spcBef>
            </a:pPr>
            <a:r>
              <a:rPr lang="en-US">
                <a:solidFill>
                  <a:srgbClr val="000000"/>
                </a:solidFill>
                <a:latin typeface="Calibri" charset="0"/>
              </a:rPr>
              <a:t>Kärnverksamhet i egen regi</a:t>
            </a:r>
          </a:p>
          <a:p>
            <a:pPr eaLnBrk="1" hangingPunct="1">
              <a:spcBef>
                <a:spcPts val="400"/>
              </a:spcBef>
              <a:buNone/>
            </a:pPr>
            <a:endParaRPr lang="en-US">
              <a:solidFill>
                <a:srgbClr val="000000"/>
              </a:solidFill>
              <a:latin typeface="Calibri" charset="0"/>
            </a:endParaRPr>
          </a:p>
          <a:p>
            <a:pPr eaLnBrk="1" hangingPunct="1">
              <a:spcBef>
                <a:spcPts val="400"/>
              </a:spcBef>
            </a:pPr>
            <a:r>
              <a:rPr lang="en-US">
                <a:solidFill>
                  <a:srgbClr val="000000"/>
                </a:solidFill>
                <a:latin typeface="Calibri" charset="0"/>
              </a:rPr>
              <a:t>Heltid</a:t>
            </a:r>
          </a:p>
          <a:p>
            <a:pPr eaLnBrk="1" hangingPunct="1">
              <a:spcBef>
                <a:spcPts val="400"/>
              </a:spcBef>
              <a:buNone/>
            </a:pPr>
            <a:endParaRPr lang="en-US">
              <a:solidFill>
                <a:srgbClr val="000000"/>
              </a:solidFill>
              <a:latin typeface="Calibri" charset="0"/>
            </a:endParaRPr>
          </a:p>
          <a:p>
            <a:pPr eaLnBrk="1" hangingPunct="1">
              <a:spcBef>
                <a:spcPts val="400"/>
              </a:spcBef>
            </a:pPr>
            <a:r>
              <a:rPr lang="en-US">
                <a:solidFill>
                  <a:srgbClr val="000000"/>
                </a:solidFill>
                <a:latin typeface="Calibri" charset="0"/>
              </a:rPr>
              <a:t>Ansvarsfull personalomställning</a:t>
            </a: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p:txBody>
      </p:sp>
    </p:spTree>
    <p:extLst>
      <p:ext uri="{BB962C8B-B14F-4D97-AF65-F5344CB8AC3E}">
        <p14:creationId xmlns:p14="http://schemas.microsoft.com/office/powerpoint/2010/main" val="2340312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additive="base">
                                        <p:cTn id="7" dur="500" fill="hold"/>
                                        <p:tgtEl>
                                          <p:spTgt spid="266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6">
                                            <p:txEl>
                                              <p:pRg st="2" end="2"/>
                                            </p:txEl>
                                          </p:spTgt>
                                        </p:tgtEl>
                                        <p:attrNameLst>
                                          <p:attrName>style.visibility</p:attrName>
                                        </p:attrNameLst>
                                      </p:cBhvr>
                                      <p:to>
                                        <p:strVal val="visible"/>
                                      </p:to>
                                    </p:set>
                                    <p:anim calcmode="lin" valueType="num">
                                      <p:cBhvr additive="base">
                                        <p:cTn id="13" dur="500" fill="hold"/>
                                        <p:tgtEl>
                                          <p:spTgt spid="2662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26">
                                            <p:txEl>
                                              <p:pRg st="4" end="4"/>
                                            </p:txEl>
                                          </p:spTgt>
                                        </p:tgtEl>
                                        <p:attrNameLst>
                                          <p:attrName>style.visibility</p:attrName>
                                        </p:attrNameLst>
                                      </p:cBhvr>
                                      <p:to>
                                        <p:strVal val="visible"/>
                                      </p:to>
                                    </p:set>
                                    <p:anim calcmode="lin" valueType="num">
                                      <p:cBhvr additive="base">
                                        <p:cTn id="19" dur="500" fill="hold"/>
                                        <p:tgtEl>
                                          <p:spTgt spid="2662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idx="4294967295"/>
          </p:nvPr>
        </p:nvSpPr>
        <p:spPr/>
        <p:txBody>
          <a:bodyPr/>
          <a:lstStyle/>
          <a:p>
            <a:pPr eaLnBrk="1" hangingPunct="1"/>
            <a:r>
              <a:rPr lang="en-US" err="1">
                <a:latin typeface="Calibri" charset="0"/>
              </a:rPr>
              <a:t>Samtidigt</a:t>
            </a:r>
            <a:r>
              <a:rPr lang="en-US">
                <a:latin typeface="Calibri" charset="0"/>
              </a:rPr>
              <a:t> </a:t>
            </a:r>
            <a:r>
              <a:rPr lang="en-US" err="1">
                <a:latin typeface="Calibri" charset="0"/>
              </a:rPr>
              <a:t>jobbar</a:t>
            </a:r>
            <a:r>
              <a:rPr lang="en-US">
                <a:latin typeface="Calibri" charset="0"/>
              </a:rPr>
              <a:t> vi </a:t>
            </a:r>
            <a:r>
              <a:rPr lang="en-US" err="1">
                <a:latin typeface="Calibri" charset="0"/>
              </a:rPr>
              <a:t>för</a:t>
            </a:r>
            <a:r>
              <a:rPr lang="en-US">
                <a:latin typeface="Calibri" charset="0"/>
              </a:rPr>
              <a:t> </a:t>
            </a:r>
            <a:r>
              <a:rPr lang="en-US" err="1">
                <a:latin typeface="Calibri" charset="0"/>
              </a:rPr>
              <a:t>att</a:t>
            </a:r>
            <a:r>
              <a:rPr lang="en-US">
                <a:latin typeface="Calibri" charset="0"/>
              </a:rPr>
              <a:t>:</a:t>
            </a:r>
          </a:p>
        </p:txBody>
      </p:sp>
      <p:sp>
        <p:nvSpPr>
          <p:cNvPr id="26626" name="Rectangle 3"/>
          <p:cNvSpPr>
            <a:spLocks noGrp="1"/>
          </p:cNvSpPr>
          <p:nvPr>
            <p:ph type="body" idx="4294967295"/>
          </p:nvPr>
        </p:nvSpPr>
        <p:spPr/>
        <p:txBody>
          <a:bodyPr/>
          <a:lstStyle/>
          <a:p>
            <a:pPr eaLnBrk="1" hangingPunct="1">
              <a:spcBef>
                <a:spcPts val="400"/>
              </a:spcBef>
            </a:pPr>
            <a:r>
              <a:rPr lang="en-US" err="1">
                <a:solidFill>
                  <a:srgbClr val="000000"/>
                </a:solidFill>
                <a:latin typeface="Calibri" charset="0"/>
              </a:rPr>
              <a:t>Öka</a:t>
            </a:r>
            <a:r>
              <a:rPr lang="en-US">
                <a:solidFill>
                  <a:srgbClr val="000000"/>
                </a:solidFill>
                <a:latin typeface="Calibri" charset="0"/>
              </a:rPr>
              <a:t> </a:t>
            </a:r>
            <a:r>
              <a:rPr lang="en-US" err="1">
                <a:solidFill>
                  <a:srgbClr val="000000"/>
                </a:solidFill>
                <a:latin typeface="Calibri" charset="0"/>
              </a:rPr>
              <a:t>antalet</a:t>
            </a:r>
            <a:r>
              <a:rPr lang="en-US">
                <a:solidFill>
                  <a:srgbClr val="000000"/>
                </a:solidFill>
                <a:latin typeface="Calibri" charset="0"/>
              </a:rPr>
              <a:t> </a:t>
            </a:r>
            <a:r>
              <a:rPr lang="en-US" err="1">
                <a:solidFill>
                  <a:srgbClr val="000000"/>
                </a:solidFill>
                <a:latin typeface="Calibri" charset="0"/>
              </a:rPr>
              <a:t>medlemmar</a:t>
            </a:r>
            <a:endParaRPr lang="en-US">
              <a:solidFill>
                <a:srgbClr val="000000"/>
              </a:solidFill>
              <a:latin typeface="Calibri" charset="0"/>
            </a:endParaRPr>
          </a:p>
          <a:p>
            <a:pPr eaLnBrk="1" hangingPunct="1">
              <a:spcBef>
                <a:spcPts val="400"/>
              </a:spcBef>
              <a:buNone/>
            </a:pPr>
            <a:endParaRPr lang="en-US">
              <a:solidFill>
                <a:srgbClr val="000000"/>
              </a:solidFill>
              <a:latin typeface="Calibri" charset="0"/>
            </a:endParaRPr>
          </a:p>
          <a:p>
            <a:pPr eaLnBrk="1" hangingPunct="1">
              <a:spcBef>
                <a:spcPts val="400"/>
              </a:spcBef>
            </a:pPr>
            <a:r>
              <a:rPr lang="en-US" err="1">
                <a:solidFill>
                  <a:srgbClr val="000000"/>
                </a:solidFill>
                <a:latin typeface="Calibri" charset="0"/>
              </a:rPr>
              <a:t>Stärka</a:t>
            </a:r>
            <a:r>
              <a:rPr lang="en-US">
                <a:solidFill>
                  <a:srgbClr val="000000"/>
                </a:solidFill>
                <a:latin typeface="Calibri" charset="0"/>
              </a:rPr>
              <a:t> </a:t>
            </a:r>
            <a:r>
              <a:rPr lang="en-US" err="1">
                <a:solidFill>
                  <a:srgbClr val="000000"/>
                </a:solidFill>
                <a:latin typeface="Calibri" charset="0"/>
              </a:rPr>
              <a:t>vårt</a:t>
            </a:r>
            <a:r>
              <a:rPr lang="en-US">
                <a:solidFill>
                  <a:srgbClr val="000000"/>
                </a:solidFill>
                <a:latin typeface="Calibri" charset="0"/>
              </a:rPr>
              <a:t> </a:t>
            </a:r>
            <a:r>
              <a:rPr lang="en-US" err="1">
                <a:solidFill>
                  <a:srgbClr val="000000"/>
                </a:solidFill>
                <a:latin typeface="Calibri" charset="0"/>
              </a:rPr>
              <a:t>kollektivavtal</a:t>
            </a:r>
            <a:endParaRPr lang="en-US">
              <a:solidFill>
                <a:srgbClr val="000000"/>
              </a:solidFill>
              <a:latin typeface="Calibri" charset="0"/>
            </a:endParaRPr>
          </a:p>
          <a:p>
            <a:pPr eaLnBrk="1" hangingPunct="1">
              <a:spcBef>
                <a:spcPts val="400"/>
              </a:spcBef>
              <a:buNone/>
            </a:pPr>
            <a:endParaRPr lang="en-US">
              <a:solidFill>
                <a:srgbClr val="000000"/>
              </a:solidFill>
              <a:latin typeface="Calibri" charset="0"/>
            </a:endParaRPr>
          </a:p>
          <a:p>
            <a:pPr eaLnBrk="1" hangingPunct="1">
              <a:spcBef>
                <a:spcPts val="400"/>
              </a:spcBef>
            </a:pPr>
            <a:r>
              <a:rPr lang="en-US" err="1">
                <a:solidFill>
                  <a:srgbClr val="000000"/>
                </a:solidFill>
                <a:latin typeface="Calibri" charset="0"/>
              </a:rPr>
              <a:t>Höja</a:t>
            </a:r>
            <a:r>
              <a:rPr lang="en-US">
                <a:solidFill>
                  <a:srgbClr val="000000"/>
                </a:solidFill>
                <a:latin typeface="Calibri" charset="0"/>
              </a:rPr>
              <a:t> </a:t>
            </a:r>
            <a:r>
              <a:rPr lang="en-US" err="1">
                <a:solidFill>
                  <a:srgbClr val="000000"/>
                </a:solidFill>
                <a:latin typeface="Calibri" charset="0"/>
              </a:rPr>
              <a:t>ingångslönerna</a:t>
            </a: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r>
              <a:rPr lang="en-US" err="1">
                <a:solidFill>
                  <a:srgbClr val="000000"/>
                </a:solidFill>
                <a:latin typeface="Calibri" charset="0"/>
              </a:rPr>
              <a:t>Öka</a:t>
            </a:r>
            <a:r>
              <a:rPr lang="en-US">
                <a:solidFill>
                  <a:srgbClr val="000000"/>
                </a:solidFill>
                <a:latin typeface="Calibri" charset="0"/>
              </a:rPr>
              <a:t> </a:t>
            </a:r>
            <a:r>
              <a:rPr lang="en-US" err="1">
                <a:solidFill>
                  <a:srgbClr val="000000"/>
                </a:solidFill>
                <a:latin typeface="Calibri" charset="0"/>
              </a:rPr>
              <a:t>jämnlikheten</a:t>
            </a:r>
            <a:r>
              <a:rPr lang="en-US">
                <a:solidFill>
                  <a:srgbClr val="000000"/>
                </a:solidFill>
                <a:latin typeface="Calibri" charset="0"/>
              </a:rPr>
              <a:t> </a:t>
            </a:r>
            <a:r>
              <a:rPr lang="en-US" err="1">
                <a:solidFill>
                  <a:srgbClr val="000000"/>
                </a:solidFill>
                <a:latin typeface="Calibri" charset="0"/>
              </a:rPr>
              <a:t>inom</a:t>
            </a:r>
            <a:r>
              <a:rPr lang="en-US">
                <a:solidFill>
                  <a:srgbClr val="000000"/>
                </a:solidFill>
                <a:latin typeface="Calibri" charset="0"/>
              </a:rPr>
              <a:t> </a:t>
            </a:r>
            <a:r>
              <a:rPr lang="en-US" err="1">
                <a:solidFill>
                  <a:srgbClr val="000000"/>
                </a:solidFill>
                <a:latin typeface="Calibri" charset="0"/>
              </a:rPr>
              <a:t>alla</a:t>
            </a:r>
            <a:r>
              <a:rPr lang="en-US">
                <a:solidFill>
                  <a:srgbClr val="000000"/>
                </a:solidFill>
                <a:latin typeface="Calibri" charset="0"/>
              </a:rPr>
              <a:t> </a:t>
            </a:r>
            <a:r>
              <a:rPr lang="en-US" err="1">
                <a:solidFill>
                  <a:srgbClr val="000000"/>
                </a:solidFill>
                <a:latin typeface="Calibri" charset="0"/>
              </a:rPr>
              <a:t>delar</a:t>
            </a:r>
            <a:r>
              <a:rPr lang="en-US">
                <a:solidFill>
                  <a:srgbClr val="000000"/>
                </a:solidFill>
                <a:latin typeface="Calibri" charset="0"/>
              </a:rPr>
              <a:t> </a:t>
            </a:r>
            <a:r>
              <a:rPr lang="en-US" err="1">
                <a:solidFill>
                  <a:srgbClr val="000000"/>
                </a:solidFill>
                <a:latin typeface="Calibri" charset="0"/>
              </a:rPr>
              <a:t>av</a:t>
            </a:r>
            <a:r>
              <a:rPr lang="en-US">
                <a:solidFill>
                  <a:srgbClr val="000000"/>
                </a:solidFill>
                <a:latin typeface="Calibri" charset="0"/>
              </a:rPr>
              <a:t> </a:t>
            </a:r>
            <a:r>
              <a:rPr lang="en-US" err="1">
                <a:solidFill>
                  <a:srgbClr val="000000"/>
                </a:solidFill>
                <a:latin typeface="Calibri" charset="0"/>
              </a:rPr>
              <a:t>Seko</a:t>
            </a:r>
            <a:r>
              <a:rPr lang="en-US">
                <a:solidFill>
                  <a:srgbClr val="000000"/>
                </a:solidFill>
                <a:latin typeface="Calibri" charset="0"/>
              </a:rPr>
              <a:t> </a:t>
            </a:r>
            <a:r>
              <a:rPr lang="en-US" err="1">
                <a:solidFill>
                  <a:srgbClr val="000000"/>
                </a:solidFill>
                <a:latin typeface="Calibri" charset="0"/>
              </a:rPr>
              <a:t>Posten</a:t>
            </a: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p:txBody>
      </p:sp>
    </p:spTree>
    <p:extLst>
      <p:ext uri="{BB962C8B-B14F-4D97-AF65-F5344CB8AC3E}">
        <p14:creationId xmlns:p14="http://schemas.microsoft.com/office/powerpoint/2010/main" val="2340312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additive="base">
                                        <p:cTn id="7" dur="500" fill="hold"/>
                                        <p:tgtEl>
                                          <p:spTgt spid="266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626">
                                            <p:txEl>
                                              <p:pRg st="2" end="2"/>
                                            </p:txEl>
                                          </p:spTgt>
                                        </p:tgtEl>
                                        <p:attrNameLst>
                                          <p:attrName>style.visibility</p:attrName>
                                        </p:attrNameLst>
                                      </p:cBhvr>
                                      <p:to>
                                        <p:strVal val="visible"/>
                                      </p:to>
                                    </p:set>
                                    <p:anim calcmode="lin" valueType="num">
                                      <p:cBhvr additive="base">
                                        <p:cTn id="13" dur="500" fill="hold"/>
                                        <p:tgtEl>
                                          <p:spTgt spid="2662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626">
                                            <p:txEl>
                                              <p:pRg st="4" end="4"/>
                                            </p:txEl>
                                          </p:spTgt>
                                        </p:tgtEl>
                                        <p:attrNameLst>
                                          <p:attrName>style.visibility</p:attrName>
                                        </p:attrNameLst>
                                      </p:cBhvr>
                                      <p:to>
                                        <p:strVal val="visible"/>
                                      </p:to>
                                    </p:set>
                                    <p:anim calcmode="lin" valueType="num">
                                      <p:cBhvr additive="base">
                                        <p:cTn id="19" dur="500" fill="hold"/>
                                        <p:tgtEl>
                                          <p:spTgt spid="2662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626">
                                            <p:txEl>
                                              <p:pRg st="6" end="6"/>
                                            </p:txEl>
                                          </p:spTgt>
                                        </p:tgtEl>
                                        <p:attrNameLst>
                                          <p:attrName>style.visibility</p:attrName>
                                        </p:attrNameLst>
                                      </p:cBhvr>
                                      <p:to>
                                        <p:strVal val="visible"/>
                                      </p:to>
                                    </p:set>
                                    <p:anim calcmode="lin" valueType="num">
                                      <p:cBhvr additive="base">
                                        <p:cTn id="25" dur="500" fill="hold"/>
                                        <p:tgtEl>
                                          <p:spTgt spid="2662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idx="4294967295"/>
          </p:nvPr>
        </p:nvSpPr>
        <p:spPr/>
        <p:txBody>
          <a:bodyPr/>
          <a:lstStyle/>
          <a:p>
            <a:pPr eaLnBrk="1" hangingPunct="1"/>
            <a:r>
              <a:rPr lang="en-US">
                <a:latin typeface="Calibri" charset="0"/>
              </a:rPr>
              <a:t>MEN…</a:t>
            </a:r>
          </a:p>
        </p:txBody>
      </p:sp>
      <p:sp>
        <p:nvSpPr>
          <p:cNvPr id="26626" name="Rectangle 3"/>
          <p:cNvSpPr>
            <a:spLocks noGrp="1"/>
          </p:cNvSpPr>
          <p:nvPr>
            <p:ph type="body" idx="4294967295"/>
          </p:nvPr>
        </p:nvSpPr>
        <p:spPr/>
        <p:txBody>
          <a:bodyPr/>
          <a:lstStyle/>
          <a:p>
            <a:pPr eaLnBrk="1" hangingPunct="1">
              <a:lnSpc>
                <a:spcPct val="100000"/>
              </a:lnSpc>
              <a:spcBef>
                <a:spcPts val="400"/>
              </a:spcBef>
            </a:pPr>
            <a:r>
              <a:rPr lang="en-US" sz="2800" err="1">
                <a:solidFill>
                  <a:srgbClr val="000000"/>
                </a:solidFill>
                <a:latin typeface="Calibri" charset="0"/>
              </a:rPr>
              <a:t>För</a:t>
            </a:r>
            <a:r>
              <a:rPr lang="en-US" sz="2800">
                <a:solidFill>
                  <a:srgbClr val="000000"/>
                </a:solidFill>
                <a:latin typeface="Calibri" charset="0"/>
              </a:rPr>
              <a:t> </a:t>
            </a:r>
            <a:r>
              <a:rPr lang="en-US" sz="2800" err="1">
                <a:solidFill>
                  <a:srgbClr val="000000"/>
                </a:solidFill>
                <a:latin typeface="Calibri" charset="0"/>
              </a:rPr>
              <a:t>att</a:t>
            </a:r>
            <a:r>
              <a:rPr lang="en-US" sz="2800">
                <a:solidFill>
                  <a:srgbClr val="000000"/>
                </a:solidFill>
                <a:latin typeface="Calibri" charset="0"/>
              </a:rPr>
              <a:t> </a:t>
            </a:r>
            <a:r>
              <a:rPr lang="en-US" sz="2800" err="1">
                <a:solidFill>
                  <a:srgbClr val="000000"/>
                </a:solidFill>
                <a:latin typeface="Calibri" charset="0"/>
              </a:rPr>
              <a:t>vår</a:t>
            </a:r>
            <a:r>
              <a:rPr lang="en-US" sz="2800">
                <a:solidFill>
                  <a:srgbClr val="000000"/>
                </a:solidFill>
                <a:latin typeface="Calibri" charset="0"/>
              </a:rPr>
              <a:t> </a:t>
            </a:r>
            <a:r>
              <a:rPr lang="en-US" sz="2800" err="1">
                <a:solidFill>
                  <a:srgbClr val="000000"/>
                </a:solidFill>
                <a:latin typeface="Calibri" charset="0"/>
              </a:rPr>
              <a:t>förening</a:t>
            </a:r>
            <a:r>
              <a:rPr lang="en-US" sz="2800">
                <a:solidFill>
                  <a:srgbClr val="000000"/>
                </a:solidFill>
                <a:latin typeface="Calibri" charset="0"/>
              </a:rPr>
              <a:t> </a:t>
            </a:r>
            <a:r>
              <a:rPr lang="en-US" sz="2800" err="1">
                <a:solidFill>
                  <a:srgbClr val="000000"/>
                </a:solidFill>
                <a:latin typeface="Calibri" charset="0"/>
              </a:rPr>
              <a:t>ska</a:t>
            </a:r>
            <a:r>
              <a:rPr lang="en-US" sz="2800">
                <a:solidFill>
                  <a:srgbClr val="000000"/>
                </a:solidFill>
                <a:latin typeface="Calibri" charset="0"/>
              </a:rPr>
              <a:t> </a:t>
            </a:r>
            <a:r>
              <a:rPr lang="en-US" sz="2800" err="1">
                <a:solidFill>
                  <a:srgbClr val="000000"/>
                </a:solidFill>
                <a:latin typeface="Calibri" charset="0"/>
              </a:rPr>
              <a:t>vara</a:t>
            </a:r>
            <a:r>
              <a:rPr lang="en-US" sz="2800">
                <a:solidFill>
                  <a:srgbClr val="000000"/>
                </a:solidFill>
                <a:latin typeface="Calibri" charset="0"/>
              </a:rPr>
              <a:t> stark, </a:t>
            </a:r>
            <a:r>
              <a:rPr lang="en-US" sz="2800" err="1">
                <a:solidFill>
                  <a:srgbClr val="000000"/>
                </a:solidFill>
                <a:latin typeface="Calibri" charset="0"/>
              </a:rPr>
              <a:t>måste</a:t>
            </a:r>
            <a:r>
              <a:rPr lang="en-US" sz="2800">
                <a:solidFill>
                  <a:srgbClr val="000000"/>
                </a:solidFill>
                <a:latin typeface="Calibri" charset="0"/>
              </a:rPr>
              <a:t> </a:t>
            </a:r>
            <a:r>
              <a:rPr lang="en-US" sz="2800" err="1">
                <a:solidFill>
                  <a:srgbClr val="000000"/>
                </a:solidFill>
                <a:latin typeface="Calibri" charset="0"/>
              </a:rPr>
              <a:t>facket</a:t>
            </a:r>
            <a:r>
              <a:rPr lang="en-US" sz="2800">
                <a:solidFill>
                  <a:srgbClr val="000000"/>
                </a:solidFill>
                <a:latin typeface="Calibri" charset="0"/>
              </a:rPr>
              <a:t> </a:t>
            </a:r>
            <a:r>
              <a:rPr lang="en-US" sz="2800" err="1">
                <a:solidFill>
                  <a:srgbClr val="000000"/>
                </a:solidFill>
                <a:latin typeface="Calibri" charset="0"/>
              </a:rPr>
              <a:t>vara</a:t>
            </a:r>
            <a:r>
              <a:rPr lang="en-US" sz="2800">
                <a:solidFill>
                  <a:srgbClr val="000000"/>
                </a:solidFill>
                <a:latin typeface="Calibri" charset="0"/>
              </a:rPr>
              <a:t> </a:t>
            </a:r>
            <a:r>
              <a:rPr lang="en-US" sz="2800" err="1">
                <a:solidFill>
                  <a:srgbClr val="000000"/>
                </a:solidFill>
                <a:latin typeface="Calibri" charset="0"/>
              </a:rPr>
              <a:t>mer</a:t>
            </a:r>
            <a:r>
              <a:rPr lang="en-US" sz="2800">
                <a:solidFill>
                  <a:srgbClr val="000000"/>
                </a:solidFill>
                <a:latin typeface="Calibri" charset="0"/>
              </a:rPr>
              <a:t> </a:t>
            </a:r>
            <a:r>
              <a:rPr lang="en-US" sz="2800" err="1">
                <a:solidFill>
                  <a:srgbClr val="000000"/>
                </a:solidFill>
                <a:latin typeface="Calibri" charset="0"/>
              </a:rPr>
              <a:t>än</a:t>
            </a:r>
            <a:r>
              <a:rPr lang="en-US" sz="2800">
                <a:solidFill>
                  <a:srgbClr val="000000"/>
                </a:solidFill>
                <a:latin typeface="Calibri" charset="0"/>
              </a:rPr>
              <a:t> </a:t>
            </a:r>
            <a:r>
              <a:rPr lang="en-US" sz="2800" err="1">
                <a:solidFill>
                  <a:srgbClr val="000000"/>
                </a:solidFill>
                <a:latin typeface="Calibri" charset="0"/>
              </a:rPr>
              <a:t>bara</a:t>
            </a:r>
            <a:r>
              <a:rPr lang="en-US" sz="2800">
                <a:solidFill>
                  <a:srgbClr val="000000"/>
                </a:solidFill>
                <a:latin typeface="Calibri" charset="0"/>
              </a:rPr>
              <a:t> de </a:t>
            </a:r>
            <a:r>
              <a:rPr lang="en-US" sz="2800" err="1">
                <a:solidFill>
                  <a:srgbClr val="000000"/>
                </a:solidFill>
                <a:latin typeface="Calibri" charset="0"/>
              </a:rPr>
              <a:t>som</a:t>
            </a:r>
            <a:r>
              <a:rPr lang="en-US" sz="2800">
                <a:solidFill>
                  <a:srgbClr val="000000"/>
                </a:solidFill>
                <a:latin typeface="Calibri" charset="0"/>
              </a:rPr>
              <a:t> </a:t>
            </a:r>
            <a:r>
              <a:rPr lang="en-US" sz="2800" err="1">
                <a:solidFill>
                  <a:srgbClr val="000000"/>
                </a:solidFill>
                <a:latin typeface="Calibri" charset="0"/>
              </a:rPr>
              <a:t>har</a:t>
            </a:r>
            <a:r>
              <a:rPr lang="en-US" sz="2800">
                <a:solidFill>
                  <a:srgbClr val="000000"/>
                </a:solidFill>
                <a:latin typeface="Calibri" charset="0"/>
              </a:rPr>
              <a:t> </a:t>
            </a:r>
            <a:r>
              <a:rPr lang="en-US" sz="2800" err="1">
                <a:solidFill>
                  <a:srgbClr val="000000"/>
                </a:solidFill>
                <a:latin typeface="Calibri" charset="0"/>
              </a:rPr>
              <a:t>valts</a:t>
            </a:r>
            <a:r>
              <a:rPr lang="en-US" sz="2800">
                <a:solidFill>
                  <a:srgbClr val="000000"/>
                </a:solidFill>
                <a:latin typeface="Calibri" charset="0"/>
              </a:rPr>
              <a:t> till </a:t>
            </a:r>
            <a:r>
              <a:rPr lang="en-US" sz="2800" err="1">
                <a:solidFill>
                  <a:srgbClr val="000000"/>
                </a:solidFill>
                <a:latin typeface="Calibri" charset="0"/>
              </a:rPr>
              <a:t>ett</a:t>
            </a:r>
            <a:r>
              <a:rPr lang="en-US" sz="2800">
                <a:solidFill>
                  <a:srgbClr val="000000"/>
                </a:solidFill>
                <a:latin typeface="Calibri" charset="0"/>
              </a:rPr>
              <a:t> </a:t>
            </a:r>
            <a:r>
              <a:rPr lang="en-US" sz="2800" err="1">
                <a:solidFill>
                  <a:srgbClr val="000000"/>
                </a:solidFill>
                <a:latin typeface="Calibri" charset="0"/>
              </a:rPr>
              <a:t>fackligt</a:t>
            </a:r>
            <a:r>
              <a:rPr lang="en-US" sz="2800">
                <a:solidFill>
                  <a:srgbClr val="000000"/>
                </a:solidFill>
                <a:latin typeface="Calibri" charset="0"/>
              </a:rPr>
              <a:t> </a:t>
            </a:r>
            <a:r>
              <a:rPr lang="en-US" sz="2800" err="1">
                <a:solidFill>
                  <a:srgbClr val="000000"/>
                </a:solidFill>
                <a:latin typeface="Calibri" charset="0"/>
              </a:rPr>
              <a:t>uppdrag</a:t>
            </a:r>
            <a:endParaRPr lang="en-US" sz="4000">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a:p>
            <a:pPr eaLnBrk="1" hangingPunct="1">
              <a:spcBef>
                <a:spcPts val="400"/>
              </a:spcBef>
            </a:pPr>
            <a:endParaRPr lang="en-US">
              <a:solidFill>
                <a:srgbClr val="000000"/>
              </a:solidFill>
              <a:latin typeface="Calibri" charset="0"/>
            </a:endParaRPr>
          </a:p>
        </p:txBody>
      </p:sp>
    </p:spTree>
    <p:extLst>
      <p:ext uri="{BB962C8B-B14F-4D97-AF65-F5344CB8AC3E}">
        <p14:creationId xmlns:p14="http://schemas.microsoft.com/office/powerpoint/2010/main" val="23403125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Vad har vi gått igenom?</a:t>
            </a:r>
          </a:p>
        </p:txBody>
      </p:sp>
      <p:sp>
        <p:nvSpPr>
          <p:cNvPr id="3" name="Platshållare för innehåll 2"/>
          <p:cNvSpPr>
            <a:spLocks noGrp="1"/>
          </p:cNvSpPr>
          <p:nvPr>
            <p:ph idx="1"/>
          </p:nvPr>
        </p:nvSpPr>
        <p:spPr/>
        <p:txBody>
          <a:bodyPr/>
          <a:lstStyle/>
          <a:p>
            <a:r>
              <a:rPr lang="sv-SE"/>
              <a:t>Presentation och förväntningar</a:t>
            </a:r>
          </a:p>
          <a:p>
            <a:r>
              <a:rPr lang="sv-SE"/>
              <a:t>Vad är en fackförening?</a:t>
            </a:r>
          </a:p>
          <a:p>
            <a:r>
              <a:rPr lang="sv-SE"/>
              <a:t>Potatishandlarna och det fackliga löftet</a:t>
            </a:r>
          </a:p>
          <a:p>
            <a:r>
              <a:rPr lang="sv-SE"/>
              <a:t>Den svenska modellen</a:t>
            </a:r>
          </a:p>
          <a:p>
            <a:r>
              <a:rPr lang="sv-SE"/>
              <a:t>De 5 värnen</a:t>
            </a:r>
          </a:p>
          <a:p>
            <a:r>
              <a:rPr lang="sv-SE"/>
              <a:t>Seko Posten och vad ett </a:t>
            </a:r>
            <a:r>
              <a:rPr lang="sv-SE" err="1"/>
              <a:t>sekoombud</a:t>
            </a:r>
            <a:r>
              <a:rPr lang="sv-SE"/>
              <a:t> gör</a:t>
            </a:r>
          </a:p>
          <a:p>
            <a:r>
              <a:rPr lang="sv-SE"/>
              <a:t>Aktuella frågor</a:t>
            </a:r>
          </a:p>
        </p:txBody>
      </p:sp>
      <p:sp>
        <p:nvSpPr>
          <p:cNvPr id="4" name="Platshållare för datum 3"/>
          <p:cNvSpPr>
            <a:spLocks noGrp="1"/>
          </p:cNvSpPr>
          <p:nvPr>
            <p:ph type="dt" sz="half" idx="10"/>
          </p:nvPr>
        </p:nvSpPr>
        <p:spPr/>
        <p:txBody>
          <a:bodyPr/>
          <a:lstStyle/>
          <a:p>
            <a:pPr>
              <a:defRPr/>
            </a:pPr>
            <a:fld id="{6621AF14-3696-4DF5-81B6-DA70538AE642}" type="datetime1">
              <a:rPr lang="sv-SE" smtClean="0"/>
              <a:pPr>
                <a:defRPr/>
              </a:pPr>
              <a:t>2023-11-27</a:t>
            </a:fld>
            <a:endParaRPr lang="sv-SE"/>
          </a:p>
        </p:txBody>
      </p:sp>
      <p:sp>
        <p:nvSpPr>
          <p:cNvPr id="5" name="Platshållare för sidfot 4"/>
          <p:cNvSpPr>
            <a:spLocks noGrp="1"/>
          </p:cNvSpPr>
          <p:nvPr>
            <p:ph type="ftr" sz="quarter" idx="11"/>
          </p:nvPr>
        </p:nvSpPr>
        <p:spPr/>
        <p:txBody>
          <a:bodyPr/>
          <a:lstStyle/>
          <a:p>
            <a:pPr>
              <a:defRPr/>
            </a:pPr>
            <a:r>
              <a:rPr lang="sv-SE"/>
              <a:t>Seko Postens turné</a:t>
            </a:r>
          </a:p>
        </p:txBody>
      </p:sp>
      <p:sp>
        <p:nvSpPr>
          <p:cNvPr id="6" name="Platshållare för bildnummer 5"/>
          <p:cNvSpPr>
            <a:spLocks noGrp="1"/>
          </p:cNvSpPr>
          <p:nvPr>
            <p:ph type="sldNum" sz="quarter" idx="12"/>
          </p:nvPr>
        </p:nvSpPr>
        <p:spPr/>
        <p:txBody>
          <a:bodyPr/>
          <a:lstStyle/>
          <a:p>
            <a:pPr>
              <a:defRPr/>
            </a:pPr>
            <a:fld id="{AB37993C-634C-4ADE-8E7C-9F0D87FDCC85}" type="slidenum">
              <a:rPr lang="sv-SE" smtClean="0"/>
              <a:pPr>
                <a:defRPr/>
              </a:pPr>
              <a:t>24</a:t>
            </a:fld>
            <a:endParaRPr lang="sv-SE"/>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5362" name="Rubrik 1"/>
          <p:cNvSpPr>
            <a:spLocks noGrp="1"/>
          </p:cNvSpPr>
          <p:nvPr>
            <p:ph type="ctrTitle"/>
          </p:nvPr>
        </p:nvSpPr>
        <p:spPr>
          <a:xfrm>
            <a:off x="641350" y="1006475"/>
            <a:ext cx="8045450" cy="1143000"/>
          </a:xfrm>
        </p:spPr>
        <p:txBody>
          <a:bodyPr/>
          <a:lstStyle/>
          <a:p>
            <a:pPr eaLnBrk="1" hangingPunct="1">
              <a:lnSpc>
                <a:spcPct val="100000"/>
              </a:lnSpc>
            </a:pPr>
            <a:r>
              <a:rPr lang="sv-SE">
                <a:ea typeface="ヒラギノ角ゴ Pro W3"/>
                <a:cs typeface="ヒラギノ角ゴ Pro W3"/>
              </a:rPr>
              <a:t>Seko Posten</a:t>
            </a:r>
          </a:p>
        </p:txBody>
      </p:sp>
      <p:sp>
        <p:nvSpPr>
          <p:cNvPr id="15363" name="Underrubrik 2"/>
          <p:cNvSpPr>
            <a:spLocks noGrp="1"/>
          </p:cNvSpPr>
          <p:nvPr>
            <p:ph type="subTitle" idx="1"/>
          </p:nvPr>
        </p:nvSpPr>
        <p:spPr>
          <a:xfrm>
            <a:off x="641350" y="2332038"/>
            <a:ext cx="8045450" cy="3849687"/>
          </a:xfrm>
        </p:spPr>
        <p:txBody>
          <a:bodyPr/>
          <a:lstStyle/>
          <a:p>
            <a:pPr eaLnBrk="1" hangingPunct="1"/>
            <a:r>
              <a:rPr lang="en-US" err="1">
                <a:ea typeface="ヒラギノ角ゴ Pro W3"/>
                <a:cs typeface="ヒラギノ角ゴ Pro W3"/>
              </a:rPr>
              <a:t>Sammansfattning</a:t>
            </a:r>
            <a:r>
              <a:rPr lang="en-US">
                <a:ea typeface="ヒラギノ角ゴ Pro W3"/>
                <a:cs typeface="ヒラギノ角ゴ Pro W3"/>
              </a:rPr>
              <a:t> av </a:t>
            </a:r>
            <a:r>
              <a:rPr lang="en-US" err="1">
                <a:ea typeface="ヒラギノ角ゴ Pro W3"/>
                <a:cs typeface="ヒラギノ角ゴ Pro W3"/>
              </a:rPr>
              <a:t>dagen</a:t>
            </a:r>
            <a:endParaRPr lang="en-US">
              <a:ea typeface="ヒラギノ角ゴ Pro W3"/>
              <a:cs typeface="ヒラギノ角ゴ Pro W3"/>
            </a:endParaRPr>
          </a:p>
        </p:txBody>
      </p:sp>
    </p:spTree>
    <p:extLst>
      <p:ext uri="{BB962C8B-B14F-4D97-AF65-F5344CB8AC3E}">
        <p14:creationId xmlns:p14="http://schemas.microsoft.com/office/powerpoint/2010/main" val="393987578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…och i arbetsmiljödelen?</a:t>
            </a:r>
          </a:p>
        </p:txBody>
      </p:sp>
      <p:sp>
        <p:nvSpPr>
          <p:cNvPr id="3" name="Platshållare för innehåll 2"/>
          <p:cNvSpPr>
            <a:spLocks noGrp="1"/>
          </p:cNvSpPr>
          <p:nvPr>
            <p:ph idx="1"/>
          </p:nvPr>
        </p:nvSpPr>
        <p:spPr/>
        <p:txBody>
          <a:bodyPr/>
          <a:lstStyle/>
          <a:p>
            <a:r>
              <a:rPr lang="sv-SE"/>
              <a:t>Vad är arbetsmiljö?</a:t>
            </a:r>
          </a:p>
          <a:p>
            <a:r>
              <a:rPr lang="sv-SE"/>
              <a:t>Stress</a:t>
            </a:r>
          </a:p>
          <a:p>
            <a:r>
              <a:rPr lang="sv-SE"/>
              <a:t>Vad gör ett skyddsombud?</a:t>
            </a:r>
          </a:p>
          <a:p>
            <a:r>
              <a:rPr lang="sv-SE"/>
              <a:t>När kan du vända dig till ditt skyddsombud?</a:t>
            </a:r>
          </a:p>
          <a:p>
            <a:r>
              <a:rPr lang="sv-SE"/>
              <a:t>Förebyggande arbetsmiljöarbete</a:t>
            </a:r>
          </a:p>
          <a:p>
            <a:r>
              <a:rPr lang="sv-SE"/>
              <a:t>Om du blir sjuk eller skadad</a:t>
            </a:r>
          </a:p>
          <a:p>
            <a:r>
              <a:rPr lang="sv-SE"/>
              <a:t>Kriterier för en bra arbetsplats</a:t>
            </a:r>
          </a:p>
        </p:txBody>
      </p:sp>
      <p:sp>
        <p:nvSpPr>
          <p:cNvPr id="4" name="Platshållare för datum 3"/>
          <p:cNvSpPr>
            <a:spLocks noGrp="1"/>
          </p:cNvSpPr>
          <p:nvPr>
            <p:ph type="dt" sz="half" idx="10"/>
          </p:nvPr>
        </p:nvSpPr>
        <p:spPr/>
        <p:txBody>
          <a:bodyPr/>
          <a:lstStyle/>
          <a:p>
            <a:pPr>
              <a:defRPr/>
            </a:pPr>
            <a:fld id="{6621AF14-3696-4DF5-81B6-DA70538AE642}" type="datetime1">
              <a:rPr lang="sv-SE" smtClean="0"/>
              <a:pPr>
                <a:defRPr/>
              </a:pPr>
              <a:t>2023-11-27</a:t>
            </a:fld>
            <a:endParaRPr lang="sv-SE"/>
          </a:p>
        </p:txBody>
      </p:sp>
      <p:sp>
        <p:nvSpPr>
          <p:cNvPr id="5" name="Platshållare för sidfot 4"/>
          <p:cNvSpPr>
            <a:spLocks noGrp="1"/>
          </p:cNvSpPr>
          <p:nvPr>
            <p:ph type="ftr" sz="quarter" idx="11"/>
          </p:nvPr>
        </p:nvSpPr>
        <p:spPr/>
        <p:txBody>
          <a:bodyPr/>
          <a:lstStyle/>
          <a:p>
            <a:pPr>
              <a:defRPr/>
            </a:pPr>
            <a:r>
              <a:rPr lang="sv-SE"/>
              <a:t>Seko Postens turné</a:t>
            </a:r>
          </a:p>
        </p:txBody>
      </p:sp>
      <p:sp>
        <p:nvSpPr>
          <p:cNvPr id="6" name="Platshållare för bildnummer 5"/>
          <p:cNvSpPr>
            <a:spLocks noGrp="1"/>
          </p:cNvSpPr>
          <p:nvPr>
            <p:ph type="sldNum" sz="quarter" idx="12"/>
          </p:nvPr>
        </p:nvSpPr>
        <p:spPr/>
        <p:txBody>
          <a:bodyPr/>
          <a:lstStyle/>
          <a:p>
            <a:pPr>
              <a:defRPr/>
            </a:pPr>
            <a:fld id="{AB37993C-634C-4ADE-8E7C-9F0D87FDCC85}" type="slidenum">
              <a:rPr lang="sv-SE" smtClean="0"/>
              <a:pPr>
                <a:defRPr/>
              </a:pPr>
              <a:t>26</a:t>
            </a:fld>
            <a:endParaRPr lang="sv-SE"/>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Utvärdering av dagen</a:t>
            </a:r>
          </a:p>
        </p:txBody>
      </p:sp>
      <p:sp>
        <p:nvSpPr>
          <p:cNvPr id="3" name="Platshållare för innehåll 2"/>
          <p:cNvSpPr>
            <a:spLocks noGrp="1"/>
          </p:cNvSpPr>
          <p:nvPr>
            <p:ph idx="1"/>
          </p:nvPr>
        </p:nvSpPr>
        <p:spPr/>
        <p:txBody>
          <a:bodyPr/>
          <a:lstStyle/>
          <a:p>
            <a:r>
              <a:rPr lang="sv-SE"/>
              <a:t>Nu är denna dagen slut…</a:t>
            </a:r>
          </a:p>
          <a:p>
            <a:endParaRPr lang="sv-SE"/>
          </a:p>
          <a:p>
            <a:r>
              <a:rPr lang="sv-SE" sz="3600">
                <a:solidFill>
                  <a:srgbClr val="FF0000"/>
                </a:solidFill>
              </a:rPr>
              <a:t>Tack för en finfin dag! </a:t>
            </a:r>
            <a:r>
              <a:rPr lang="sv-SE" sz="3600">
                <a:solidFill>
                  <a:srgbClr val="FF0000"/>
                </a:solidFill>
                <a:sym typeface="Wingdings" pitchFamily="2" charset="2"/>
              </a:rPr>
              <a:t></a:t>
            </a:r>
            <a:endParaRPr lang="sv-SE" sz="3600">
              <a:solidFill>
                <a:srgbClr val="FF0000"/>
              </a:solidFill>
            </a:endParaRPr>
          </a:p>
        </p:txBody>
      </p:sp>
      <p:sp>
        <p:nvSpPr>
          <p:cNvPr id="4" name="Platshållare för datum 3"/>
          <p:cNvSpPr>
            <a:spLocks noGrp="1"/>
          </p:cNvSpPr>
          <p:nvPr>
            <p:ph type="dt" sz="half" idx="10"/>
          </p:nvPr>
        </p:nvSpPr>
        <p:spPr/>
        <p:txBody>
          <a:bodyPr/>
          <a:lstStyle/>
          <a:p>
            <a:pPr>
              <a:defRPr/>
            </a:pPr>
            <a:fld id="{6621AF14-3696-4DF5-81B6-DA70538AE642}" type="datetime1">
              <a:rPr lang="sv-SE" smtClean="0"/>
              <a:pPr>
                <a:defRPr/>
              </a:pPr>
              <a:t>2023-11-27</a:t>
            </a:fld>
            <a:endParaRPr lang="sv-SE"/>
          </a:p>
        </p:txBody>
      </p:sp>
      <p:sp>
        <p:nvSpPr>
          <p:cNvPr id="5" name="Platshållare för sidfot 4"/>
          <p:cNvSpPr>
            <a:spLocks noGrp="1"/>
          </p:cNvSpPr>
          <p:nvPr>
            <p:ph type="ftr" sz="quarter" idx="11"/>
          </p:nvPr>
        </p:nvSpPr>
        <p:spPr/>
        <p:txBody>
          <a:bodyPr/>
          <a:lstStyle/>
          <a:p>
            <a:pPr>
              <a:defRPr/>
            </a:pPr>
            <a:r>
              <a:rPr lang="sv-SE"/>
              <a:t>Seko Postens turné</a:t>
            </a:r>
          </a:p>
        </p:txBody>
      </p:sp>
      <p:sp>
        <p:nvSpPr>
          <p:cNvPr id="6" name="Platshållare för bildnummer 5"/>
          <p:cNvSpPr>
            <a:spLocks noGrp="1"/>
          </p:cNvSpPr>
          <p:nvPr>
            <p:ph type="sldNum" sz="quarter" idx="12"/>
          </p:nvPr>
        </p:nvSpPr>
        <p:spPr/>
        <p:txBody>
          <a:bodyPr/>
          <a:lstStyle/>
          <a:p>
            <a:pPr>
              <a:defRPr/>
            </a:pPr>
            <a:fld id="{AB37993C-634C-4ADE-8E7C-9F0D87FDCC85}" type="slidenum">
              <a:rPr lang="sv-SE" smtClean="0"/>
              <a:pPr>
                <a:defRPr/>
              </a:pPr>
              <a:t>27</a:t>
            </a:fld>
            <a:endParaRPr lang="sv-SE"/>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lpan som sticker ut frÃ¥n mÃ¤ngden"/>
          <p:cNvPicPr>
            <a:picLocks noChangeAspect="1" noChangeArrowheads="1"/>
          </p:cNvPicPr>
          <p:nvPr/>
        </p:nvPicPr>
        <p:blipFill>
          <a:blip r:embed="rId3"/>
          <a:srcRect/>
          <a:stretch>
            <a:fillRect/>
          </a:stretch>
        </p:blipFill>
        <p:spPr bwMode="auto">
          <a:xfrm>
            <a:off x="-139701" y="0"/>
            <a:ext cx="11874501" cy="7291685"/>
          </a:xfrm>
          <a:prstGeom prst="rect">
            <a:avLst/>
          </a:prstGeom>
          <a:noFill/>
        </p:spPr>
      </p:pic>
      <p:sp>
        <p:nvSpPr>
          <p:cNvPr id="2" name="Rubrik 1"/>
          <p:cNvSpPr>
            <a:spLocks noGrp="1"/>
          </p:cNvSpPr>
          <p:nvPr>
            <p:ph type="title"/>
          </p:nvPr>
        </p:nvSpPr>
        <p:spPr/>
        <p:txBody>
          <a:bodyPr/>
          <a:lstStyle/>
          <a:p>
            <a:r>
              <a:rPr lang="sv-SE" dirty="0">
                <a:solidFill>
                  <a:schemeClr val="bg1"/>
                </a:solidFill>
              </a:rPr>
              <a:t>Presentation och förväntningar</a:t>
            </a:r>
          </a:p>
        </p:txBody>
      </p:sp>
      <p:sp>
        <p:nvSpPr>
          <p:cNvPr id="3" name="Platshållare för innehåll 2"/>
          <p:cNvSpPr>
            <a:spLocks noGrp="1"/>
          </p:cNvSpPr>
          <p:nvPr>
            <p:ph idx="1"/>
          </p:nvPr>
        </p:nvSpPr>
        <p:spPr/>
        <p:txBody>
          <a:bodyPr/>
          <a:lstStyle/>
          <a:p>
            <a:endParaRPr lang="sv-SE"/>
          </a:p>
        </p:txBody>
      </p:sp>
      <p:sp>
        <p:nvSpPr>
          <p:cNvPr id="4" name="Platshållare för datum 3"/>
          <p:cNvSpPr>
            <a:spLocks noGrp="1"/>
          </p:cNvSpPr>
          <p:nvPr>
            <p:ph type="dt" sz="half" idx="10"/>
          </p:nvPr>
        </p:nvSpPr>
        <p:spPr/>
        <p:txBody>
          <a:bodyPr/>
          <a:lstStyle/>
          <a:p>
            <a:pPr>
              <a:defRPr/>
            </a:pPr>
            <a:fld id="{6621AF14-3696-4DF5-81B6-DA70538AE642}" type="datetime1">
              <a:rPr lang="sv-SE" smtClean="0"/>
              <a:pPr>
                <a:defRPr/>
              </a:pPr>
              <a:t>2023-11-27</a:t>
            </a:fld>
            <a:endParaRPr lang="sv-SE"/>
          </a:p>
        </p:txBody>
      </p:sp>
      <p:sp>
        <p:nvSpPr>
          <p:cNvPr id="5" name="Platshållare för sidfot 4"/>
          <p:cNvSpPr>
            <a:spLocks noGrp="1"/>
          </p:cNvSpPr>
          <p:nvPr>
            <p:ph type="ftr" sz="quarter" idx="11"/>
          </p:nvPr>
        </p:nvSpPr>
        <p:spPr/>
        <p:txBody>
          <a:bodyPr/>
          <a:lstStyle/>
          <a:p>
            <a:pPr>
              <a:defRPr/>
            </a:pPr>
            <a:endParaRPr lang="sv-SE"/>
          </a:p>
        </p:txBody>
      </p:sp>
      <p:sp>
        <p:nvSpPr>
          <p:cNvPr id="6" name="Platshållare för bildnummer 5"/>
          <p:cNvSpPr>
            <a:spLocks noGrp="1"/>
          </p:cNvSpPr>
          <p:nvPr>
            <p:ph type="sldNum" sz="quarter" idx="12"/>
          </p:nvPr>
        </p:nvSpPr>
        <p:spPr/>
        <p:txBody>
          <a:bodyPr/>
          <a:lstStyle/>
          <a:p>
            <a:pPr>
              <a:defRPr/>
            </a:pPr>
            <a:fld id="{AB37993C-634C-4ADE-8E7C-9F0D87FDCC85}" type="slidenum">
              <a:rPr lang="sv-SE" smtClean="0"/>
              <a:pPr>
                <a:defRPr/>
              </a:pPr>
              <a:t>3</a:t>
            </a:fld>
            <a:endParaRPr lang="sv-SE"/>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6"/>
          <p:cNvSpPr>
            <a:spLocks noGrp="1"/>
          </p:cNvSpPr>
          <p:nvPr>
            <p:ph type="sldNum" sz="quarter" idx="12"/>
          </p:nvPr>
        </p:nvSpPr>
        <p:spPr/>
        <p:txBody>
          <a:bodyPr/>
          <a:lstStyle/>
          <a:p>
            <a:fld id="{6E77CDF5-7882-4DDB-8C9B-B0BFB38ACA7D}" type="slidenum">
              <a:rPr lang="sv-SE"/>
              <a:pPr/>
              <a:t>4</a:t>
            </a:fld>
            <a:endParaRPr lang="sv-SE"/>
          </a:p>
        </p:txBody>
      </p:sp>
      <p:sp>
        <p:nvSpPr>
          <p:cNvPr id="73730" name="Rectangle 2"/>
          <p:cNvSpPr>
            <a:spLocks noGrp="1"/>
          </p:cNvSpPr>
          <p:nvPr>
            <p:ph type="title" idx="4294967295"/>
          </p:nvPr>
        </p:nvSpPr>
        <p:spPr/>
        <p:txBody>
          <a:bodyPr/>
          <a:lstStyle/>
          <a:p>
            <a:r>
              <a:rPr lang="sv-SE" b="0">
                <a:latin typeface="Calibri" pitchFamily="34" charset="0"/>
                <a:ea typeface="ヒラギノ角ゴ Pro W3"/>
                <a:cs typeface="ヒラギノ角ゴ Pro W3"/>
              </a:rPr>
              <a:t>Varför arbetar vi? Vad förenar oss?</a:t>
            </a:r>
          </a:p>
        </p:txBody>
      </p:sp>
      <p:sp>
        <p:nvSpPr>
          <p:cNvPr id="73731" name="Rectangle 3"/>
          <p:cNvSpPr>
            <a:spLocks noGrp="1"/>
          </p:cNvSpPr>
          <p:nvPr>
            <p:ph type="body" idx="4294967295"/>
          </p:nvPr>
        </p:nvSpPr>
        <p:spPr/>
        <p:txBody>
          <a:bodyPr/>
          <a:lstStyle/>
          <a:p>
            <a:r>
              <a:rPr lang="sv-SE" sz="2400">
                <a:latin typeface="Calibri" pitchFamily="34" charset="0"/>
                <a:ea typeface="ヒラギノ角ゴ Pro W3"/>
                <a:cs typeface="ヒラギノ角ゴ Pro W3"/>
              </a:rPr>
              <a:t>Arbetet försörjer oss</a:t>
            </a:r>
          </a:p>
          <a:p>
            <a:r>
              <a:rPr lang="sv-SE" sz="2400">
                <a:latin typeface="Calibri" pitchFamily="34" charset="0"/>
                <a:ea typeface="ヒラギノ角ゴ Pro W3"/>
                <a:cs typeface="ヒラギノ角ゴ Pro W3"/>
              </a:rPr>
              <a:t>Arbetet strukturerar tiden</a:t>
            </a:r>
          </a:p>
          <a:p>
            <a:r>
              <a:rPr lang="sv-SE" sz="2400">
                <a:latin typeface="Calibri" pitchFamily="34" charset="0"/>
                <a:ea typeface="ヒラギノ角ゴ Pro W3"/>
                <a:cs typeface="ヒラギノ角ゴ Pro W3"/>
              </a:rPr>
              <a:t>Arbetet skapar mening</a:t>
            </a:r>
          </a:p>
          <a:p>
            <a:r>
              <a:rPr lang="sv-SE" sz="2400">
                <a:latin typeface="Calibri" pitchFamily="34" charset="0"/>
                <a:ea typeface="ヒラギノ角ゴ Pro W3"/>
                <a:cs typeface="ヒラギノ角ゴ Pro W3"/>
              </a:rPr>
              <a:t>Arbetet ger status och identitet</a:t>
            </a:r>
          </a:p>
          <a:p>
            <a:r>
              <a:rPr lang="sv-SE" sz="2400">
                <a:latin typeface="Calibri" pitchFamily="34" charset="0"/>
                <a:ea typeface="ヒラギノ角ゴ Pro W3"/>
                <a:cs typeface="ヒラギノ角ゴ Pro W3"/>
              </a:rPr>
              <a:t>Arbetet uppmuntrar till aktivitet och kreativitet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additive="base">
                                        <p:cTn id="7" dur="5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anim calcmode="lin" valueType="num">
                                      <p:cBhvr additive="base">
                                        <p:cTn id="11" dur="5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1">
                                            <p:txEl>
                                              <p:pRg st="2" end="2"/>
                                            </p:txEl>
                                          </p:spTgt>
                                        </p:tgtEl>
                                        <p:attrNameLst>
                                          <p:attrName>style.visibility</p:attrName>
                                        </p:attrNameLst>
                                      </p:cBhvr>
                                      <p:to>
                                        <p:strVal val="visible"/>
                                      </p:to>
                                    </p:set>
                                    <p:anim calcmode="lin" valueType="num">
                                      <p:cBhvr additive="base">
                                        <p:cTn id="15" dur="500" fill="hold"/>
                                        <p:tgtEl>
                                          <p:spTgt spid="7373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1">
                                            <p:txEl>
                                              <p:pRg st="3" end="3"/>
                                            </p:txEl>
                                          </p:spTgt>
                                        </p:tgtEl>
                                        <p:attrNameLst>
                                          <p:attrName>style.visibility</p:attrName>
                                        </p:attrNameLst>
                                      </p:cBhvr>
                                      <p:to>
                                        <p:strVal val="visible"/>
                                      </p:to>
                                    </p:set>
                                    <p:anim calcmode="lin" valueType="num">
                                      <p:cBhvr additive="base">
                                        <p:cTn id="19" dur="500" fill="hold"/>
                                        <p:tgtEl>
                                          <p:spTgt spid="7373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3731">
                                            <p:txEl>
                                              <p:pRg st="4" end="4"/>
                                            </p:txEl>
                                          </p:spTgt>
                                        </p:tgtEl>
                                        <p:attrNameLst>
                                          <p:attrName>style.visibility</p:attrName>
                                        </p:attrNameLst>
                                      </p:cBhvr>
                                      <p:to>
                                        <p:strVal val="visible"/>
                                      </p:to>
                                    </p:set>
                                    <p:anim calcmode="lin" valueType="num">
                                      <p:cBhvr additive="base">
                                        <p:cTn id="23" dur="500" fill="hold"/>
                                        <p:tgtEl>
                                          <p:spTgt spid="73731">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37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6"/>
          <p:cNvSpPr>
            <a:spLocks noGrp="1"/>
          </p:cNvSpPr>
          <p:nvPr>
            <p:ph type="sldNum" sz="quarter" idx="12"/>
          </p:nvPr>
        </p:nvSpPr>
        <p:spPr/>
        <p:txBody>
          <a:bodyPr/>
          <a:lstStyle/>
          <a:p>
            <a:fld id="{6E77CDF5-7882-4DDB-8C9B-B0BFB38ACA7D}" type="slidenum">
              <a:rPr lang="sv-SE"/>
              <a:pPr/>
              <a:t>5</a:t>
            </a:fld>
            <a:endParaRPr lang="sv-SE"/>
          </a:p>
        </p:txBody>
      </p:sp>
      <p:sp>
        <p:nvSpPr>
          <p:cNvPr id="73730" name="Rectangle 2"/>
          <p:cNvSpPr>
            <a:spLocks noGrp="1"/>
          </p:cNvSpPr>
          <p:nvPr>
            <p:ph type="title" idx="4294967295"/>
          </p:nvPr>
        </p:nvSpPr>
        <p:spPr/>
        <p:txBody>
          <a:bodyPr/>
          <a:lstStyle/>
          <a:p>
            <a:r>
              <a:rPr lang="sv-SE" b="0">
                <a:latin typeface="Calibri" pitchFamily="34" charset="0"/>
                <a:ea typeface="ヒラギノ角ゴ Pro W3"/>
                <a:cs typeface="ヒラギノ角ゴ Pro W3"/>
              </a:rPr>
              <a:t>Vad är en fackförening?</a:t>
            </a:r>
          </a:p>
        </p:txBody>
      </p:sp>
      <p:sp>
        <p:nvSpPr>
          <p:cNvPr id="73731" name="Rectangle 3"/>
          <p:cNvSpPr>
            <a:spLocks noGrp="1"/>
          </p:cNvSpPr>
          <p:nvPr>
            <p:ph type="body" idx="4294967295"/>
          </p:nvPr>
        </p:nvSpPr>
        <p:spPr/>
        <p:txBody>
          <a:bodyPr/>
          <a:lstStyle/>
          <a:p>
            <a:r>
              <a:rPr lang="sv-SE" sz="2400">
                <a:latin typeface="Calibri" pitchFamily="34" charset="0"/>
                <a:ea typeface="ヒラギノ角ゴ Pro W3"/>
                <a:cs typeface="ヒラギノ角ゴ Pro W3"/>
              </a:rPr>
              <a:t>En kartell på arbetets marknad</a:t>
            </a:r>
          </a:p>
          <a:p>
            <a:r>
              <a:rPr lang="sv-SE" sz="2400">
                <a:latin typeface="Calibri" pitchFamily="34" charset="0"/>
                <a:ea typeface="ヒラギノ角ゴ Pro W3"/>
                <a:cs typeface="ヒラギノ角ゴ Pro W3"/>
              </a:rPr>
              <a:t>Arbetsfred säljs mot anställningsvillkor</a:t>
            </a:r>
          </a:p>
          <a:p>
            <a:r>
              <a:rPr lang="sv-SE" sz="2400">
                <a:latin typeface="Calibri" pitchFamily="34" charset="0"/>
                <a:ea typeface="ヒラギノ角ゴ Pro W3"/>
                <a:cs typeface="ヒラギノ角ゴ Pro W3"/>
              </a:rPr>
              <a:t>Kollektiv styrka gör individen stark</a:t>
            </a:r>
          </a:p>
          <a:p>
            <a:r>
              <a:rPr lang="sv-SE" sz="2400">
                <a:latin typeface="Calibri" pitchFamily="34" charset="0"/>
                <a:ea typeface="ヒラギノ角ゴ Pro W3"/>
                <a:cs typeface="ヒラギノ角ゴ Pro W3"/>
              </a:rPr>
              <a:t>Solidaritet</a:t>
            </a:r>
          </a:p>
          <a:p>
            <a:r>
              <a:rPr lang="sv-SE" sz="2400">
                <a:latin typeface="Calibri" pitchFamily="34" charset="0"/>
                <a:ea typeface="ヒラギノ角ゴ Pro W3"/>
                <a:cs typeface="ヒラギノ角ゴ Pro W3"/>
              </a:rPr>
              <a:t>Demokratisk organisation – medlemmarna styr</a:t>
            </a:r>
          </a:p>
          <a:p>
            <a:r>
              <a:rPr lang="sv-SE">
                <a:latin typeface="Calibri" pitchFamily="34" charset="0"/>
                <a:ea typeface="ヒラギノ角ゴ Pro W3"/>
                <a:cs typeface="ヒラギノ角ゴ Pro W3"/>
              </a:rPr>
              <a:t>Det fackliga löftet</a:t>
            </a:r>
            <a:endParaRPr lang="sv-SE" sz="2400">
              <a:latin typeface="Calibri" pitchFamily="34" charset="0"/>
              <a:ea typeface="ヒラギノ角ゴ Pro W3"/>
              <a:cs typeface="ヒラギノ角ゴ Pro W3"/>
            </a:endParaRPr>
          </a:p>
          <a:p>
            <a:endParaRPr lang="sv-SE" sz="2400">
              <a:latin typeface="Calibri" pitchFamily="34" charset="0"/>
              <a:ea typeface="ヒラギノ角ゴ Pro W3"/>
              <a:cs typeface="ヒラギノ角ゴ Pro W3"/>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p:txBody>
          <a:bodyPr/>
          <a:lstStyle/>
          <a:p>
            <a:pPr>
              <a:defRPr/>
            </a:pPr>
            <a:endParaRPr lang="sv-SE"/>
          </a:p>
        </p:txBody>
      </p:sp>
      <p:pic>
        <p:nvPicPr>
          <p:cNvPr id="5" name="Bildobjekt 4"/>
          <p:cNvPicPr>
            <a:picLocks noChangeAspect="1"/>
          </p:cNvPicPr>
          <p:nvPr/>
        </p:nvPicPr>
        <p:blipFill rotWithShape="1">
          <a:blip r:embed="rId3">
            <a:alphaModFix amt="20000"/>
            <a:extLst>
              <a:ext uri="{28A0092B-C50C-407E-A947-70E740481C1C}">
                <a14:useLocalDpi xmlns:a14="http://schemas.microsoft.com/office/drawing/2010/main" val="0"/>
              </a:ext>
            </a:extLst>
          </a:blip>
          <a:srcRect l="10919" t="33600" r="13603" b="24258"/>
          <a:stretch/>
        </p:blipFill>
        <p:spPr>
          <a:xfrm>
            <a:off x="620004" y="819031"/>
            <a:ext cx="8045177" cy="5389035"/>
          </a:xfrm>
          <a:prstGeom prst="rect">
            <a:avLst/>
          </a:prstGeom>
        </p:spPr>
      </p:pic>
      <p:sp>
        <p:nvSpPr>
          <p:cNvPr id="6" name="textruta 5"/>
          <p:cNvSpPr txBox="1"/>
          <p:nvPr/>
        </p:nvSpPr>
        <p:spPr>
          <a:xfrm>
            <a:off x="2802659" y="1251392"/>
            <a:ext cx="3883068" cy="4524315"/>
          </a:xfrm>
          <a:prstGeom prst="rect">
            <a:avLst/>
          </a:prstGeom>
          <a:noFill/>
        </p:spPr>
        <p:txBody>
          <a:bodyPr wrap="square" rtlCol="0">
            <a:spAutoFit/>
          </a:bodyPr>
          <a:lstStyle/>
          <a:p>
            <a:r>
              <a:rPr lang="sv-SE" sz="2800" b="1">
                <a:solidFill>
                  <a:schemeClr val="accent1"/>
                </a:solidFill>
                <a:latin typeface="+mj-lt"/>
              </a:rPr>
              <a:t>DET FACKLIGA LÖFTET</a:t>
            </a:r>
          </a:p>
          <a:p>
            <a:endParaRPr lang="sv-SE" sz="2000"/>
          </a:p>
          <a:p>
            <a:r>
              <a:rPr lang="sv-SE" sz="2000"/>
              <a:t>Vi lovar och försäkrar </a:t>
            </a:r>
          </a:p>
          <a:p>
            <a:r>
              <a:rPr lang="sv-SE" sz="2000"/>
              <a:t>att aldrig någonsin</a:t>
            </a:r>
          </a:p>
          <a:p>
            <a:r>
              <a:rPr lang="sv-SE" sz="2000"/>
              <a:t>under några omständigheter </a:t>
            </a:r>
          </a:p>
          <a:p>
            <a:r>
              <a:rPr lang="sv-SE" sz="2000"/>
              <a:t>arbeta på sämre villkor </a:t>
            </a:r>
          </a:p>
          <a:p>
            <a:r>
              <a:rPr lang="sv-SE" sz="2000"/>
              <a:t>eller till lägre lön</a:t>
            </a:r>
          </a:p>
          <a:p>
            <a:r>
              <a:rPr lang="sv-SE" sz="2000"/>
              <a:t>än det vi nu lovat varandra.</a:t>
            </a:r>
          </a:p>
          <a:p>
            <a:endParaRPr lang="sv-SE" sz="2000"/>
          </a:p>
          <a:p>
            <a:r>
              <a:rPr lang="sv-SE" sz="2000"/>
              <a:t>Vi lovar varandra detta</a:t>
            </a:r>
          </a:p>
          <a:p>
            <a:r>
              <a:rPr lang="sv-SE" sz="2000"/>
              <a:t>i den djupa insikten om </a:t>
            </a:r>
          </a:p>
          <a:p>
            <a:r>
              <a:rPr lang="sv-SE" sz="2000"/>
              <a:t>att om vi alla håller detta löfte</a:t>
            </a:r>
          </a:p>
          <a:p>
            <a:r>
              <a:rPr lang="sv-SE" sz="2000"/>
              <a:t>så måste arbetsgivaren</a:t>
            </a:r>
          </a:p>
          <a:p>
            <a:r>
              <a:rPr lang="sv-SE" sz="2000"/>
              <a:t>uppfylla våra krav!</a:t>
            </a:r>
          </a:p>
        </p:txBody>
      </p:sp>
    </p:spTree>
    <p:extLst>
      <p:ext uri="{BB962C8B-B14F-4D97-AF65-F5344CB8AC3E}">
        <p14:creationId xmlns:p14="http://schemas.microsoft.com/office/powerpoint/2010/main" val="143546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p:txBody>
          <a:bodyPr/>
          <a:lstStyle/>
          <a:p>
            <a:pPr>
              <a:defRPr/>
            </a:pPr>
            <a:endParaRPr lang="sv-SE"/>
          </a:p>
        </p:txBody>
      </p:sp>
      <p:pic>
        <p:nvPicPr>
          <p:cNvPr id="1026" name="Picture 2" descr="C:\Users\SOSV702\AppData\Local\Microsoft\Windows\INetCache\IE\PRKCEEK9\hands-2324921_960_720[1].png"/>
          <p:cNvPicPr>
            <a:picLocks noChangeAspect="1" noChangeArrowheads="1"/>
          </p:cNvPicPr>
          <p:nvPr/>
        </p:nvPicPr>
        <p:blipFill>
          <a:blip r:embed="rId3"/>
          <a:srcRect/>
          <a:stretch>
            <a:fillRect/>
          </a:stretch>
        </p:blipFill>
        <p:spPr bwMode="auto">
          <a:xfrm>
            <a:off x="0" y="1143000"/>
            <a:ext cx="9144000" cy="4572000"/>
          </a:xfrm>
          <a:prstGeom prst="rect">
            <a:avLst/>
          </a:prstGeom>
          <a:noFill/>
        </p:spPr>
      </p:pic>
    </p:spTree>
    <p:extLst>
      <p:ext uri="{BB962C8B-B14F-4D97-AF65-F5344CB8AC3E}">
        <p14:creationId xmlns:p14="http://schemas.microsoft.com/office/powerpoint/2010/main" val="14354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amond(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6"/>
          <p:cNvSpPr>
            <a:spLocks noGrp="1"/>
          </p:cNvSpPr>
          <p:nvPr>
            <p:ph type="sldNum" sz="quarter" idx="12"/>
          </p:nvPr>
        </p:nvSpPr>
        <p:spPr/>
        <p:txBody>
          <a:bodyPr/>
          <a:lstStyle/>
          <a:p>
            <a:fld id="{DAC9BAB6-39FE-404F-97A1-04FF9731BD82}" type="slidenum">
              <a:rPr lang="sv-SE"/>
              <a:pPr/>
              <a:t>8</a:t>
            </a:fld>
            <a:endParaRPr lang="sv-SE"/>
          </a:p>
        </p:txBody>
      </p:sp>
      <p:sp>
        <p:nvSpPr>
          <p:cNvPr id="74754" name="Rectangle 2"/>
          <p:cNvSpPr>
            <a:spLocks noGrp="1"/>
          </p:cNvSpPr>
          <p:nvPr>
            <p:ph type="title" idx="4294967295"/>
          </p:nvPr>
        </p:nvSpPr>
        <p:spPr/>
        <p:txBody>
          <a:bodyPr/>
          <a:lstStyle/>
          <a:p>
            <a:r>
              <a:rPr lang="sv-SE">
                <a:latin typeface="Calibri" pitchFamily="34" charset="0"/>
                <a:ea typeface="ヒラギノ角ゴ Pro W3"/>
                <a:cs typeface="ヒラギノ角ゴ Pro W3"/>
              </a:rPr>
              <a:t>Det som brukar kallas den svenska modellen</a:t>
            </a:r>
          </a:p>
        </p:txBody>
      </p:sp>
      <p:sp>
        <p:nvSpPr>
          <p:cNvPr id="74755" name="Rectangle 3"/>
          <p:cNvSpPr>
            <a:spLocks noGrp="1"/>
          </p:cNvSpPr>
          <p:nvPr>
            <p:ph type="body" idx="4294967295"/>
          </p:nvPr>
        </p:nvSpPr>
        <p:spPr/>
        <p:txBody>
          <a:bodyPr/>
          <a:lstStyle/>
          <a:p>
            <a:r>
              <a:rPr lang="sv-SE" sz="2400">
                <a:latin typeface="Calibri" pitchFamily="34" charset="0"/>
                <a:ea typeface="ヒラギノ角ゴ Pro W3"/>
                <a:cs typeface="ヒラギノ角ゴ Pro W3"/>
              </a:rPr>
              <a:t>Parterna </a:t>
            </a:r>
            <a:r>
              <a:rPr lang="sv-SE">
                <a:latin typeface="Calibri" pitchFamily="34" charset="0"/>
                <a:ea typeface="ヒラギノ角ゴ Pro W3"/>
                <a:cs typeface="ヒラギノ角ゴ Pro W3"/>
              </a:rPr>
              <a:t>på arbetsmarknaden gör upp om</a:t>
            </a:r>
            <a:r>
              <a:rPr lang="sv-SE" sz="2400">
                <a:latin typeface="Calibri" pitchFamily="34" charset="0"/>
                <a:ea typeface="ヒラギノ角ゴ Pro W3"/>
                <a:cs typeface="ヒラギノ角ゴ Pro W3"/>
              </a:rPr>
              <a:t> för villkoren på arbetsmarknaden via </a:t>
            </a:r>
            <a:r>
              <a:rPr lang="sv-SE" sz="2400" err="1">
                <a:latin typeface="Calibri" pitchFamily="34" charset="0"/>
                <a:ea typeface="ヒラギノ角ゴ Pro W3"/>
                <a:cs typeface="ヒラギノ角ゴ Pro W3"/>
              </a:rPr>
              <a:t>bl.a</a:t>
            </a:r>
            <a:r>
              <a:rPr lang="sv-SE" sz="2400">
                <a:latin typeface="Calibri" pitchFamily="34" charset="0"/>
                <a:ea typeface="ヒラギノ角ゴ Pro W3"/>
                <a:cs typeface="ヒラギノ角ゴ Pro W3"/>
              </a:rPr>
              <a:t> kollektivavtal.</a:t>
            </a:r>
          </a:p>
          <a:p>
            <a:pPr>
              <a:buNone/>
            </a:pPr>
            <a:r>
              <a:rPr lang="sv-SE">
                <a:latin typeface="Calibri" pitchFamily="34" charset="0"/>
                <a:ea typeface="ヒラギノ角ゴ Pro W3"/>
                <a:cs typeface="ヒラギノ角ゴ Pro W3"/>
              </a:rPr>
              <a:t>	H</a:t>
            </a:r>
            <a:r>
              <a:rPr lang="sv-SE" sz="2400">
                <a:latin typeface="Calibri" pitchFamily="34" charset="0"/>
                <a:ea typeface="ヒラギノ角ゴ Pro W3"/>
                <a:cs typeface="ヒラギノ角ゴ Pro W3"/>
              </a:rPr>
              <a:t>ar fungerat eftersom Sverige haft (och fortfarande har) världens största organisationsgrad (högst andel arbetare som varit medlemmar i facket)</a:t>
            </a:r>
            <a:endParaRPr lang="sv-SE">
              <a:latin typeface="Calibri" pitchFamily="34" charset="0"/>
              <a:ea typeface="ヒラギノ角ゴ Pro W3"/>
              <a:cs typeface="ヒラギノ角ゴ Pro W3"/>
            </a:endParaRPr>
          </a:p>
          <a:p>
            <a:r>
              <a:rPr lang="sv-SE" sz="2400">
                <a:latin typeface="Calibri" pitchFamily="34" charset="0"/>
                <a:ea typeface="ヒラギノ角ゴ Pro W3"/>
                <a:cs typeface="ヒラギノ角ゴ Pro W3"/>
              </a:rPr>
              <a:t>Generell välfärdspolitik: staten ansvarar för grundläggande skydd (skatter, lagar </a:t>
            </a:r>
            <a:r>
              <a:rPr lang="sv-SE" sz="2400" err="1">
                <a:latin typeface="Calibri" pitchFamily="34" charset="0"/>
                <a:ea typeface="ヒラギノ角ゴ Pro W3"/>
                <a:cs typeface="ヒラギノ角ゴ Pro W3"/>
              </a:rPr>
              <a:t>m.m</a:t>
            </a:r>
            <a:r>
              <a:rPr lang="sv-SE" sz="2400">
                <a:latin typeface="Calibri" pitchFamily="34" charset="0"/>
                <a:ea typeface="ヒラギノ角ゴ Pro W3"/>
                <a:cs typeface="ヒラギノ角ゴ Pro W3"/>
              </a:rPr>
              <a:t>)</a:t>
            </a:r>
          </a:p>
          <a:p>
            <a:r>
              <a:rPr lang="sv-SE" sz="2400">
                <a:latin typeface="Calibri" pitchFamily="34" charset="0"/>
                <a:ea typeface="ヒラギノ角ゴ Pro W3"/>
                <a:cs typeface="ヒラギノ角ゴ Pro W3"/>
              </a:rPr>
              <a:t>Föreningsfrihet</a:t>
            </a:r>
          </a:p>
          <a:p>
            <a:r>
              <a:rPr lang="sv-SE" sz="2400">
                <a:latin typeface="Calibri" pitchFamily="34" charset="0"/>
                <a:ea typeface="ヒラギノ角ゴ Pro W3"/>
                <a:cs typeface="ヒラギノ角ゴ Pro W3"/>
              </a:rPr>
              <a:t>Konflikträtt</a:t>
            </a:r>
          </a:p>
          <a:p>
            <a:endParaRPr lang="sv-SE" sz="2400">
              <a:latin typeface="Calibri" pitchFamily="34" charset="0"/>
              <a:ea typeface="ヒラギノ角ゴ Pro W3"/>
              <a:cs typeface="ヒラギノ角ゴ Pro W3"/>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6"/>
          <p:cNvSpPr>
            <a:spLocks noGrp="1"/>
          </p:cNvSpPr>
          <p:nvPr>
            <p:ph type="sldNum" sz="quarter" idx="12"/>
          </p:nvPr>
        </p:nvSpPr>
        <p:spPr/>
        <p:txBody>
          <a:bodyPr/>
          <a:lstStyle/>
          <a:p>
            <a:fld id="{402B63B0-94DF-4B7B-82CE-4CF5FB256830}" type="slidenum">
              <a:rPr lang="sv-SE"/>
              <a:pPr/>
              <a:t>9</a:t>
            </a:fld>
            <a:endParaRPr lang="sv-SE"/>
          </a:p>
        </p:txBody>
      </p:sp>
      <p:sp>
        <p:nvSpPr>
          <p:cNvPr id="77826" name="Rectangle 2"/>
          <p:cNvSpPr>
            <a:spLocks noGrp="1"/>
          </p:cNvSpPr>
          <p:nvPr>
            <p:ph type="title" idx="4294967295"/>
          </p:nvPr>
        </p:nvSpPr>
        <p:spPr/>
        <p:txBody>
          <a:bodyPr/>
          <a:lstStyle/>
          <a:p>
            <a:r>
              <a:rPr lang="sv-SE">
                <a:latin typeface="Calibri" pitchFamily="34" charset="0"/>
                <a:ea typeface="ヒラギノ角ゴ Pro W3"/>
                <a:cs typeface="ヒラギノ角ゴ Pro W3"/>
              </a:rPr>
              <a:t>De 5 värnen </a:t>
            </a:r>
          </a:p>
        </p:txBody>
      </p:sp>
      <p:sp>
        <p:nvSpPr>
          <p:cNvPr id="77827" name="Rectangle 3"/>
          <p:cNvSpPr>
            <a:spLocks noGrp="1"/>
          </p:cNvSpPr>
          <p:nvPr>
            <p:ph type="body" idx="4294967295"/>
          </p:nvPr>
        </p:nvSpPr>
        <p:spPr/>
        <p:txBody>
          <a:bodyPr/>
          <a:lstStyle/>
          <a:p>
            <a:r>
              <a:rPr lang="sv-SE" sz="2400">
                <a:latin typeface="Calibri" pitchFamily="34" charset="0"/>
                <a:ea typeface="ヒラギノ角ゴ Pro W3"/>
                <a:cs typeface="ヒラギノ角ゴ Pro W3"/>
              </a:rPr>
              <a:t>Full sysselsättning</a:t>
            </a:r>
          </a:p>
          <a:p>
            <a:r>
              <a:rPr lang="sv-SE" sz="2400">
                <a:latin typeface="Calibri" pitchFamily="34" charset="0"/>
                <a:ea typeface="ヒラギノ角ゴ Pro W3"/>
                <a:cs typeface="ヒラギノ角ゴ Pro W3"/>
              </a:rPr>
              <a:t>Aktiv arbetsmarknadspolitik</a:t>
            </a:r>
          </a:p>
          <a:p>
            <a:r>
              <a:rPr lang="sv-SE" sz="2400">
                <a:latin typeface="Calibri" pitchFamily="34" charset="0"/>
                <a:ea typeface="ヒラギノ角ゴ Pro W3"/>
                <a:cs typeface="ヒラギノ角ゴ Pro W3"/>
              </a:rPr>
              <a:t>Hög A-kassa</a:t>
            </a:r>
          </a:p>
          <a:p>
            <a:r>
              <a:rPr lang="sv-SE" sz="2400">
                <a:latin typeface="Calibri" pitchFamily="34" charset="0"/>
                <a:ea typeface="ヒラギノ角ゴ Pro W3"/>
                <a:cs typeface="ヒラギノ角ゴ Pro W3"/>
              </a:rPr>
              <a:t>Starkt anställningsskydd</a:t>
            </a:r>
          </a:p>
          <a:p>
            <a:r>
              <a:rPr lang="sv-SE" sz="2400">
                <a:latin typeface="Calibri" pitchFamily="34" charset="0"/>
                <a:ea typeface="ヒラギノ角ゴ Pro W3"/>
                <a:cs typeface="ヒラギノ角ゴ Pro W3"/>
              </a:rPr>
              <a:t>Kollektivavtal</a:t>
            </a:r>
          </a:p>
          <a:p>
            <a:endParaRPr lang="sv-SE" sz="2400">
              <a:latin typeface="Calibri" pitchFamily="34" charset="0"/>
              <a:ea typeface="ヒラギノ角ゴ Pro W3"/>
              <a:cs typeface="ヒラギノ角ゴ Pro W3"/>
            </a:endParaRPr>
          </a:p>
        </p:txBody>
      </p:sp>
    </p:spTree>
  </p:cSld>
  <p:clrMapOvr>
    <a:masterClrMapping/>
  </p:clrMapOvr>
</p:sld>
</file>

<file path=ppt/theme/theme1.xml><?xml version="1.0" encoding="utf-8"?>
<a:theme xmlns:a="http://schemas.openxmlformats.org/drawingml/2006/main" name="Seko">
  <a:themeElements>
    <a:clrScheme name="Anpassad 1">
      <a:dk1>
        <a:sysClr val="windowText" lastClr="000000"/>
      </a:dk1>
      <a:lt1>
        <a:sysClr val="window" lastClr="FFFFFF"/>
      </a:lt1>
      <a:dk2>
        <a:srgbClr val="1F497D"/>
      </a:dk2>
      <a:lt2>
        <a:srgbClr val="EEECE1"/>
      </a:lt2>
      <a:accent1>
        <a:srgbClr val="BE1E27"/>
      </a:accent1>
      <a:accent2>
        <a:srgbClr val="139DBC"/>
      </a:accent2>
      <a:accent3>
        <a:srgbClr val="70B304"/>
      </a:accent3>
      <a:accent4>
        <a:srgbClr val="FEC609"/>
      </a:accent4>
      <a:accent5>
        <a:srgbClr val="ED7707"/>
      </a:accent5>
      <a:accent6>
        <a:srgbClr val="D6209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TotalTime>
  <Words>1340</Words>
  <Application>Microsoft Office PowerPoint</Application>
  <PresentationFormat>Bildspel på skärmen (4:3)</PresentationFormat>
  <Paragraphs>288</Paragraphs>
  <Slides>27</Slides>
  <Notes>27</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27</vt:i4>
      </vt:variant>
    </vt:vector>
  </HeadingPairs>
  <TitlesOfParts>
    <vt:vector size="30" baseType="lpstr">
      <vt:lpstr>Arial</vt:lpstr>
      <vt:lpstr>Calibri</vt:lpstr>
      <vt:lpstr>Seko</vt:lpstr>
      <vt:lpstr>Seko Posten</vt:lpstr>
      <vt:lpstr>Välkomna!</vt:lpstr>
      <vt:lpstr>Presentation och förväntningar</vt:lpstr>
      <vt:lpstr>Varför arbetar vi? Vad förenar oss?</vt:lpstr>
      <vt:lpstr>Vad är en fackförening?</vt:lpstr>
      <vt:lpstr>PowerPoint-presentation</vt:lpstr>
      <vt:lpstr>PowerPoint-presentation</vt:lpstr>
      <vt:lpstr>Det som brukar kallas den svenska modellen</vt:lpstr>
      <vt:lpstr>De 5 värnen </vt:lpstr>
      <vt:lpstr>Våra parter på arbetsmarknaden</vt:lpstr>
      <vt:lpstr>…..och intressekonflikten är:</vt:lpstr>
      <vt:lpstr>Seko och dess 9 brancher</vt:lpstr>
      <vt:lpstr>Seko Posten (Sverige)</vt:lpstr>
      <vt:lpstr>Hur organiserar vi oss?</vt:lpstr>
      <vt:lpstr>Så vad gör vi?</vt:lpstr>
      <vt:lpstr>Aktuella frågor</vt:lpstr>
      <vt:lpstr>PowerPoint-presentation</vt:lpstr>
      <vt:lpstr>PowerPoint-presentation</vt:lpstr>
      <vt:lpstr>PowerPoint-presentation</vt:lpstr>
      <vt:lpstr>PowerPoint-presentation</vt:lpstr>
      <vt:lpstr>Viktiga frågor för Seko Posten</vt:lpstr>
      <vt:lpstr>Samtidigt jobbar vi för att:</vt:lpstr>
      <vt:lpstr>MEN…</vt:lpstr>
      <vt:lpstr>Vad har vi gått igenom?</vt:lpstr>
      <vt:lpstr>Seko Posten</vt:lpstr>
      <vt:lpstr>…och i arbetsmiljödelen?</vt:lpstr>
      <vt:lpstr>Utvärdering av dagen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Johan Lundh</dc:creator>
  <cp:lastModifiedBy>Ida Lindouf, PostNord</cp:lastModifiedBy>
  <cp:revision>2</cp:revision>
  <cp:lastPrinted>2018-03-22T11:48:34Z</cp:lastPrinted>
  <dcterms:created xsi:type="dcterms:W3CDTF">2015-03-11T14:46:15Z</dcterms:created>
  <dcterms:modified xsi:type="dcterms:W3CDTF">2023-11-27T11:00:12Z</dcterms:modified>
</cp:coreProperties>
</file>