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74" r:id="rId2"/>
    <p:sldMasterId id="2147483786" r:id="rId3"/>
    <p:sldMasterId id="2147483750" r:id="rId4"/>
    <p:sldMasterId id="2147483762" r:id="rId5"/>
    <p:sldMasterId id="2147483738" r:id="rId6"/>
    <p:sldMasterId id="2147483726" r:id="rId7"/>
  </p:sldMasterIdLst>
  <p:notesMasterIdLst>
    <p:notesMasterId r:id="rId90"/>
  </p:notesMasterIdLst>
  <p:handoutMasterIdLst>
    <p:handoutMasterId r:id="rId91"/>
  </p:handoutMasterIdLst>
  <p:sldIdLst>
    <p:sldId id="260" r:id="rId8"/>
    <p:sldId id="364" r:id="rId9"/>
    <p:sldId id="365" r:id="rId10"/>
    <p:sldId id="259" r:id="rId11"/>
    <p:sldId id="261" r:id="rId12"/>
    <p:sldId id="262" r:id="rId13"/>
    <p:sldId id="325" r:id="rId14"/>
    <p:sldId id="263" r:id="rId15"/>
    <p:sldId id="327" r:id="rId16"/>
    <p:sldId id="326" r:id="rId17"/>
    <p:sldId id="264" r:id="rId18"/>
    <p:sldId id="328" r:id="rId19"/>
    <p:sldId id="329" r:id="rId20"/>
    <p:sldId id="375" r:id="rId21"/>
    <p:sldId id="359" r:id="rId22"/>
    <p:sldId id="280" r:id="rId23"/>
    <p:sldId id="268" r:id="rId24"/>
    <p:sldId id="270" r:id="rId25"/>
    <p:sldId id="332" r:id="rId26"/>
    <p:sldId id="333" r:id="rId27"/>
    <p:sldId id="286" r:id="rId28"/>
    <p:sldId id="330" r:id="rId29"/>
    <p:sldId id="272" r:id="rId30"/>
    <p:sldId id="282" r:id="rId31"/>
    <p:sldId id="281" r:id="rId32"/>
    <p:sldId id="354" r:id="rId33"/>
    <p:sldId id="395" r:id="rId34"/>
    <p:sldId id="356" r:id="rId35"/>
    <p:sldId id="357" r:id="rId36"/>
    <p:sldId id="361" r:id="rId37"/>
    <p:sldId id="358" r:id="rId38"/>
    <p:sldId id="273" r:id="rId39"/>
    <p:sldId id="283" r:id="rId40"/>
    <p:sldId id="274" r:id="rId41"/>
    <p:sldId id="372" r:id="rId42"/>
    <p:sldId id="284" r:id="rId43"/>
    <p:sldId id="353" r:id="rId44"/>
    <p:sldId id="285" r:id="rId45"/>
    <p:sldId id="376" r:id="rId46"/>
    <p:sldId id="377" r:id="rId47"/>
    <p:sldId id="378" r:id="rId48"/>
    <p:sldId id="379" r:id="rId49"/>
    <p:sldId id="380" r:id="rId50"/>
    <p:sldId id="381" r:id="rId51"/>
    <p:sldId id="382" r:id="rId52"/>
    <p:sldId id="383" r:id="rId53"/>
    <p:sldId id="396" r:id="rId54"/>
    <p:sldId id="384" r:id="rId55"/>
    <p:sldId id="385" r:id="rId56"/>
    <p:sldId id="386" r:id="rId57"/>
    <p:sldId id="388" r:id="rId58"/>
    <p:sldId id="389" r:id="rId59"/>
    <p:sldId id="390" r:id="rId60"/>
    <p:sldId id="391" r:id="rId61"/>
    <p:sldId id="392" r:id="rId62"/>
    <p:sldId id="393" r:id="rId63"/>
    <p:sldId id="394" r:id="rId64"/>
    <p:sldId id="314" r:id="rId65"/>
    <p:sldId id="307" r:id="rId66"/>
    <p:sldId id="336" r:id="rId67"/>
    <p:sldId id="310" r:id="rId68"/>
    <p:sldId id="374" r:id="rId69"/>
    <p:sldId id="397" r:id="rId70"/>
    <p:sldId id="340" r:id="rId71"/>
    <p:sldId id="339" r:id="rId72"/>
    <p:sldId id="360" r:id="rId73"/>
    <p:sldId id="347" r:id="rId74"/>
    <p:sldId id="343" r:id="rId75"/>
    <p:sldId id="348" r:id="rId76"/>
    <p:sldId id="315" r:id="rId77"/>
    <p:sldId id="342" r:id="rId78"/>
    <p:sldId id="319" r:id="rId79"/>
    <p:sldId id="318" r:id="rId80"/>
    <p:sldId id="317" r:id="rId81"/>
    <p:sldId id="350" r:id="rId82"/>
    <p:sldId id="316" r:id="rId83"/>
    <p:sldId id="312" r:id="rId84"/>
    <p:sldId id="344" r:id="rId85"/>
    <p:sldId id="320" r:id="rId86"/>
    <p:sldId id="331" r:id="rId87"/>
    <p:sldId id="321" r:id="rId88"/>
    <p:sldId id="351" r:id="rId89"/>
  </p:sldIdLst>
  <p:sldSz cx="9144000" cy="6858000" type="screen4x3"/>
  <p:notesSz cx="6858000" cy="9144000"/>
  <p:defaultTextStyle>
    <a:defPPr>
      <a:defRPr lang="sv-SE"/>
    </a:defPPr>
    <a:lvl1pPr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 Lundh" initials="JL" lastIdx="2" clrIdx="0"/>
  <p:cmAuthor id="2" name="Rikard Brenniu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707"/>
    <a:srgbClr val="F28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81B22-9B0F-4C1B-9477-FD5BEBD2A55A}" v="398" dt="2023-11-20T10:49:51.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00" autoAdjust="0"/>
    <p:restoredTop sz="96944" autoAdjust="0"/>
  </p:normalViewPr>
  <p:slideViewPr>
    <p:cSldViewPr snapToGrid="0" snapToObjects="1">
      <p:cViewPr varScale="1">
        <p:scale>
          <a:sx n="62" d="100"/>
          <a:sy n="62" d="100"/>
        </p:scale>
        <p:origin x="5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50" d="100"/>
          <a:sy n="150" d="100"/>
        </p:scale>
        <p:origin x="-552" y="-6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microsoft.com/office/2016/11/relationships/changesInfo" Target="changesInfos/changesInfo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Lindouf, PostNord" userId="1621cd29-db52-4eb9-b295-ddf15a67c159" providerId="ADAL" clId="{06181B22-9B0F-4C1B-9477-FD5BEBD2A55A}"/>
    <pc:docChg chg="undo custSel addSld delSld modSld">
      <pc:chgData name="Ida Lindouf, PostNord" userId="1621cd29-db52-4eb9-b295-ddf15a67c159" providerId="ADAL" clId="{06181B22-9B0F-4C1B-9477-FD5BEBD2A55A}" dt="2023-11-20T10:49:51.433" v="571" actId="20577"/>
      <pc:docMkLst>
        <pc:docMk/>
      </pc:docMkLst>
      <pc:sldChg chg="modSp mod modAnim">
        <pc:chgData name="Ida Lindouf, PostNord" userId="1621cd29-db52-4eb9-b295-ddf15a67c159" providerId="ADAL" clId="{06181B22-9B0F-4C1B-9477-FD5BEBD2A55A}" dt="2023-11-20T09:24:07.612" v="3" actId="14100"/>
        <pc:sldMkLst>
          <pc:docMk/>
          <pc:sldMk cId="4009378737" sldId="270"/>
        </pc:sldMkLst>
        <pc:spChg chg="mod">
          <ac:chgData name="Ida Lindouf, PostNord" userId="1621cd29-db52-4eb9-b295-ddf15a67c159" providerId="ADAL" clId="{06181B22-9B0F-4C1B-9477-FD5BEBD2A55A}" dt="2023-11-20T09:24:07.612" v="3" actId="14100"/>
          <ac:spMkLst>
            <pc:docMk/>
            <pc:sldMk cId="4009378737" sldId="270"/>
            <ac:spMk id="3" creationId="{00000000-0000-0000-0000-000000000000}"/>
          </ac:spMkLst>
        </pc:spChg>
      </pc:sldChg>
      <pc:sldChg chg="modSp mod">
        <pc:chgData name="Ida Lindouf, PostNord" userId="1621cd29-db52-4eb9-b295-ddf15a67c159" providerId="ADAL" clId="{06181B22-9B0F-4C1B-9477-FD5BEBD2A55A}" dt="2023-11-20T09:24:32.630" v="20" actId="1035"/>
        <pc:sldMkLst>
          <pc:docMk/>
          <pc:sldMk cId="4009378737" sldId="332"/>
        </pc:sldMkLst>
        <pc:spChg chg="mod">
          <ac:chgData name="Ida Lindouf, PostNord" userId="1621cd29-db52-4eb9-b295-ddf15a67c159" providerId="ADAL" clId="{06181B22-9B0F-4C1B-9477-FD5BEBD2A55A}" dt="2023-11-20T09:24:32.630" v="20" actId="1035"/>
          <ac:spMkLst>
            <pc:docMk/>
            <pc:sldMk cId="4009378737" sldId="332"/>
            <ac:spMk id="3" creationId="{00000000-0000-0000-0000-000000000000}"/>
          </ac:spMkLst>
        </pc:spChg>
      </pc:sldChg>
      <pc:sldChg chg="addSp delSp modSp mod">
        <pc:chgData name="Ida Lindouf, PostNord" userId="1621cd29-db52-4eb9-b295-ddf15a67c159" providerId="ADAL" clId="{06181B22-9B0F-4C1B-9477-FD5BEBD2A55A}" dt="2023-11-20T10:43:46.882" v="484" actId="166"/>
        <pc:sldMkLst>
          <pc:docMk/>
          <pc:sldMk cId="2644580064" sldId="340"/>
        </pc:sldMkLst>
        <pc:picChg chg="add mod">
          <ac:chgData name="Ida Lindouf, PostNord" userId="1621cd29-db52-4eb9-b295-ddf15a67c159" providerId="ADAL" clId="{06181B22-9B0F-4C1B-9477-FD5BEBD2A55A}" dt="2023-11-20T10:38:52.399" v="409" actId="14100"/>
          <ac:picMkLst>
            <pc:docMk/>
            <pc:sldMk cId="2644580064" sldId="340"/>
            <ac:picMk id="4" creationId="{62A75E45-1F16-1BEE-E475-F23C5B4E85D9}"/>
          </ac:picMkLst>
        </pc:picChg>
        <pc:picChg chg="mod ord modCrop">
          <ac:chgData name="Ida Lindouf, PostNord" userId="1621cd29-db52-4eb9-b295-ddf15a67c159" providerId="ADAL" clId="{06181B22-9B0F-4C1B-9477-FD5BEBD2A55A}" dt="2023-11-20T10:43:15.928" v="478" actId="1038"/>
          <ac:picMkLst>
            <pc:docMk/>
            <pc:sldMk cId="2644580064" sldId="340"/>
            <ac:picMk id="7" creationId="{00000000-0000-0000-0000-000000000000}"/>
          </ac:picMkLst>
        </pc:picChg>
        <pc:picChg chg="ord">
          <ac:chgData name="Ida Lindouf, PostNord" userId="1621cd29-db52-4eb9-b295-ddf15a67c159" providerId="ADAL" clId="{06181B22-9B0F-4C1B-9477-FD5BEBD2A55A}" dt="2023-11-20T10:43:35.424" v="483" actId="166"/>
          <ac:picMkLst>
            <pc:docMk/>
            <pc:sldMk cId="2644580064" sldId="340"/>
            <ac:picMk id="8" creationId="{00000000-0000-0000-0000-000000000000}"/>
          </ac:picMkLst>
        </pc:picChg>
        <pc:picChg chg="del mod">
          <ac:chgData name="Ida Lindouf, PostNord" userId="1621cd29-db52-4eb9-b295-ddf15a67c159" providerId="ADAL" clId="{06181B22-9B0F-4C1B-9477-FD5BEBD2A55A}" dt="2023-11-20T10:38:16.707" v="374" actId="478"/>
          <ac:picMkLst>
            <pc:docMk/>
            <pc:sldMk cId="2644580064" sldId="340"/>
            <ac:picMk id="9" creationId="{00000000-0000-0000-0000-000000000000}"/>
          </ac:picMkLst>
        </pc:picChg>
        <pc:picChg chg="mod">
          <ac:chgData name="Ida Lindouf, PostNord" userId="1621cd29-db52-4eb9-b295-ddf15a67c159" providerId="ADAL" clId="{06181B22-9B0F-4C1B-9477-FD5BEBD2A55A}" dt="2023-11-20T10:42:33.309" v="461" actId="1038"/>
          <ac:picMkLst>
            <pc:docMk/>
            <pc:sldMk cId="2644580064" sldId="340"/>
            <ac:picMk id="10" creationId="{00000000-0000-0000-0000-000000000000}"/>
          </ac:picMkLst>
        </pc:picChg>
        <pc:picChg chg="del mod">
          <ac:chgData name="Ida Lindouf, PostNord" userId="1621cd29-db52-4eb9-b295-ddf15a67c159" providerId="ADAL" clId="{06181B22-9B0F-4C1B-9477-FD5BEBD2A55A}" dt="2023-11-20T10:36:49.061" v="366" actId="478"/>
          <ac:picMkLst>
            <pc:docMk/>
            <pc:sldMk cId="2644580064" sldId="340"/>
            <ac:picMk id="11" creationId="{00000000-0000-0000-0000-000000000000}"/>
          </ac:picMkLst>
        </pc:picChg>
        <pc:picChg chg="del">
          <ac:chgData name="Ida Lindouf, PostNord" userId="1621cd29-db52-4eb9-b295-ddf15a67c159" providerId="ADAL" clId="{06181B22-9B0F-4C1B-9477-FD5BEBD2A55A}" dt="2023-11-20T10:41:48.743" v="420" actId="478"/>
          <ac:picMkLst>
            <pc:docMk/>
            <pc:sldMk cId="2644580064" sldId="340"/>
            <ac:picMk id="12" creationId="{00000000-0000-0000-0000-000000000000}"/>
          </ac:picMkLst>
        </pc:picChg>
        <pc:picChg chg="add mod ord">
          <ac:chgData name="Ida Lindouf, PostNord" userId="1621cd29-db52-4eb9-b295-ddf15a67c159" providerId="ADAL" clId="{06181B22-9B0F-4C1B-9477-FD5BEBD2A55A}" dt="2023-11-20T10:43:46.882" v="484" actId="166"/>
          <ac:picMkLst>
            <pc:docMk/>
            <pc:sldMk cId="2644580064" sldId="340"/>
            <ac:picMk id="13" creationId="{F610C78B-8B45-DAE2-0EBD-85426469F9B7}"/>
          </ac:picMkLst>
        </pc:picChg>
        <pc:picChg chg="add mod modCrop">
          <ac:chgData name="Ida Lindouf, PostNord" userId="1621cd29-db52-4eb9-b295-ddf15a67c159" providerId="ADAL" clId="{06181B22-9B0F-4C1B-9477-FD5BEBD2A55A}" dt="2023-11-20T10:42:15.685" v="435" actId="1035"/>
          <ac:picMkLst>
            <pc:docMk/>
            <pc:sldMk cId="2644580064" sldId="340"/>
            <ac:picMk id="15" creationId="{2EF699C6-D75E-4BFA-ABF5-49647F1E9460}"/>
          </ac:picMkLst>
        </pc:picChg>
      </pc:sldChg>
      <pc:sldChg chg="modSp">
        <pc:chgData name="Ida Lindouf, PostNord" userId="1621cd29-db52-4eb9-b295-ddf15a67c159" providerId="ADAL" clId="{06181B22-9B0F-4C1B-9477-FD5BEBD2A55A}" dt="2023-11-20T10:49:51.433" v="571" actId="20577"/>
        <pc:sldMkLst>
          <pc:docMk/>
          <pc:sldMk cId="3443104706" sldId="344"/>
        </pc:sldMkLst>
        <pc:spChg chg="mod">
          <ac:chgData name="Ida Lindouf, PostNord" userId="1621cd29-db52-4eb9-b295-ddf15a67c159" providerId="ADAL" clId="{06181B22-9B0F-4C1B-9477-FD5BEBD2A55A}" dt="2023-11-20T10:49:51.433" v="571" actId="20577"/>
          <ac:spMkLst>
            <pc:docMk/>
            <pc:sldMk cId="3443104706" sldId="344"/>
            <ac:spMk id="3" creationId="{00000000-0000-0000-0000-000000000000}"/>
          </ac:spMkLst>
        </pc:spChg>
      </pc:sldChg>
      <pc:sldChg chg="modSp">
        <pc:chgData name="Ida Lindouf, PostNord" userId="1621cd29-db52-4eb9-b295-ddf15a67c159" providerId="ADAL" clId="{06181B22-9B0F-4C1B-9477-FD5BEBD2A55A}" dt="2023-11-20T10:45:03.565" v="557" actId="20577"/>
        <pc:sldMkLst>
          <pc:docMk/>
          <pc:sldMk cId="3293392076" sldId="350"/>
        </pc:sldMkLst>
        <pc:spChg chg="mod">
          <ac:chgData name="Ida Lindouf, PostNord" userId="1621cd29-db52-4eb9-b295-ddf15a67c159" providerId="ADAL" clId="{06181B22-9B0F-4C1B-9477-FD5BEBD2A55A}" dt="2023-11-20T10:45:03.565" v="557" actId="20577"/>
          <ac:spMkLst>
            <pc:docMk/>
            <pc:sldMk cId="3293392076" sldId="350"/>
            <ac:spMk id="3" creationId="{00000000-0000-0000-0000-000000000000}"/>
          </ac:spMkLst>
        </pc:spChg>
      </pc:sldChg>
      <pc:sldChg chg="modSp modNotesTx">
        <pc:chgData name="Ida Lindouf, PostNord" userId="1621cd29-db52-4eb9-b295-ddf15a67c159" providerId="ADAL" clId="{06181B22-9B0F-4C1B-9477-FD5BEBD2A55A}" dt="2023-11-20T09:26:17.652" v="25" actId="20577"/>
        <pc:sldMkLst>
          <pc:docMk/>
          <pc:sldMk cId="519839160" sldId="354"/>
        </pc:sldMkLst>
        <pc:spChg chg="mod">
          <ac:chgData name="Ida Lindouf, PostNord" userId="1621cd29-db52-4eb9-b295-ddf15a67c159" providerId="ADAL" clId="{06181B22-9B0F-4C1B-9477-FD5BEBD2A55A}" dt="2023-11-20T09:25:50.119" v="22"/>
          <ac:spMkLst>
            <pc:docMk/>
            <pc:sldMk cId="519839160" sldId="354"/>
            <ac:spMk id="3" creationId="{00000000-0000-0000-0000-000000000000}"/>
          </ac:spMkLst>
        </pc:spChg>
      </pc:sldChg>
      <pc:sldChg chg="del">
        <pc:chgData name="Ida Lindouf, PostNord" userId="1621cd29-db52-4eb9-b295-ddf15a67c159" providerId="ADAL" clId="{06181B22-9B0F-4C1B-9477-FD5BEBD2A55A}" dt="2023-11-20T09:27:02.876" v="27" actId="47"/>
        <pc:sldMkLst>
          <pc:docMk/>
          <pc:sldMk cId="1891206916" sldId="355"/>
        </pc:sldMkLst>
      </pc:sldChg>
      <pc:sldChg chg="modSp">
        <pc:chgData name="Ida Lindouf, PostNord" userId="1621cd29-db52-4eb9-b295-ddf15a67c159" providerId="ADAL" clId="{06181B22-9B0F-4C1B-9477-FD5BEBD2A55A}" dt="2023-11-20T10:44:30.005" v="523" actId="20577"/>
        <pc:sldMkLst>
          <pc:docMk/>
          <pc:sldMk cId="1744216085" sldId="360"/>
        </pc:sldMkLst>
        <pc:spChg chg="mod">
          <ac:chgData name="Ida Lindouf, PostNord" userId="1621cd29-db52-4eb9-b295-ddf15a67c159" providerId="ADAL" clId="{06181B22-9B0F-4C1B-9477-FD5BEBD2A55A}" dt="2023-11-20T10:44:30.005" v="523" actId="20577"/>
          <ac:spMkLst>
            <pc:docMk/>
            <pc:sldMk cId="1744216085" sldId="360"/>
            <ac:spMk id="3" creationId="{00000000-0000-0000-0000-000000000000}"/>
          </ac:spMkLst>
        </pc:spChg>
      </pc:sldChg>
      <pc:sldChg chg="del">
        <pc:chgData name="Ida Lindouf, PostNord" userId="1621cd29-db52-4eb9-b295-ddf15a67c159" providerId="ADAL" clId="{06181B22-9B0F-4C1B-9477-FD5BEBD2A55A}" dt="2023-11-20T10:34:34.781" v="360" actId="47"/>
        <pc:sldMkLst>
          <pc:docMk/>
          <pc:sldMk cId="3315629930" sldId="373"/>
        </pc:sldMkLst>
      </pc:sldChg>
      <pc:sldChg chg="modSp">
        <pc:chgData name="Ida Lindouf, PostNord" userId="1621cd29-db52-4eb9-b295-ddf15a67c159" providerId="ADAL" clId="{06181B22-9B0F-4C1B-9477-FD5BEBD2A55A}" dt="2023-11-20T10:33:40.841" v="358" actId="20577"/>
        <pc:sldMkLst>
          <pc:docMk/>
          <pc:sldMk cId="1156018708" sldId="374"/>
        </pc:sldMkLst>
        <pc:spChg chg="mod">
          <ac:chgData name="Ida Lindouf, PostNord" userId="1621cd29-db52-4eb9-b295-ddf15a67c159" providerId="ADAL" clId="{06181B22-9B0F-4C1B-9477-FD5BEBD2A55A}" dt="2023-11-20T10:33:40.841" v="358" actId="20577"/>
          <ac:spMkLst>
            <pc:docMk/>
            <pc:sldMk cId="1156018708" sldId="374"/>
            <ac:spMk id="3" creationId="{00000000-0000-0000-0000-000000000000}"/>
          </ac:spMkLst>
        </pc:spChg>
      </pc:sldChg>
      <pc:sldChg chg="modSp mod">
        <pc:chgData name="Ida Lindouf, PostNord" userId="1621cd29-db52-4eb9-b295-ddf15a67c159" providerId="ADAL" clId="{06181B22-9B0F-4C1B-9477-FD5BEBD2A55A}" dt="2023-11-20T09:29:53.884" v="68" actId="20577"/>
        <pc:sldMkLst>
          <pc:docMk/>
          <pc:sldMk cId="292084336" sldId="376"/>
        </pc:sldMkLst>
        <pc:spChg chg="mod">
          <ac:chgData name="Ida Lindouf, PostNord" userId="1621cd29-db52-4eb9-b295-ddf15a67c159" providerId="ADAL" clId="{06181B22-9B0F-4C1B-9477-FD5BEBD2A55A}" dt="2023-11-20T09:29:53.884" v="68" actId="20577"/>
          <ac:spMkLst>
            <pc:docMk/>
            <pc:sldMk cId="292084336" sldId="376"/>
            <ac:spMk id="3" creationId="{00000000-0000-0000-0000-000000000000}"/>
          </ac:spMkLst>
        </pc:spChg>
      </pc:sldChg>
      <pc:sldChg chg="modSp">
        <pc:chgData name="Ida Lindouf, PostNord" userId="1621cd29-db52-4eb9-b295-ddf15a67c159" providerId="ADAL" clId="{06181B22-9B0F-4C1B-9477-FD5BEBD2A55A}" dt="2023-11-20T10:02:57.395" v="88" actId="20577"/>
        <pc:sldMkLst>
          <pc:docMk/>
          <pc:sldMk cId="329957850" sldId="377"/>
        </pc:sldMkLst>
        <pc:spChg chg="mod">
          <ac:chgData name="Ida Lindouf, PostNord" userId="1621cd29-db52-4eb9-b295-ddf15a67c159" providerId="ADAL" clId="{06181B22-9B0F-4C1B-9477-FD5BEBD2A55A}" dt="2023-11-20T10:02:57.395" v="88" actId="20577"/>
          <ac:spMkLst>
            <pc:docMk/>
            <pc:sldMk cId="329957850" sldId="377"/>
            <ac:spMk id="3" creationId="{00000000-0000-0000-0000-000000000000}"/>
          </ac:spMkLst>
        </pc:spChg>
      </pc:sldChg>
      <pc:sldChg chg="modSp mod modAnim">
        <pc:chgData name="Ida Lindouf, PostNord" userId="1621cd29-db52-4eb9-b295-ddf15a67c159" providerId="ADAL" clId="{06181B22-9B0F-4C1B-9477-FD5BEBD2A55A}" dt="2023-11-20T10:17:38.872" v="275" actId="20577"/>
        <pc:sldMkLst>
          <pc:docMk/>
          <pc:sldMk cId="1389004648" sldId="383"/>
        </pc:sldMkLst>
        <pc:spChg chg="mod">
          <ac:chgData name="Ida Lindouf, PostNord" userId="1621cd29-db52-4eb9-b295-ddf15a67c159" providerId="ADAL" clId="{06181B22-9B0F-4C1B-9477-FD5BEBD2A55A}" dt="2023-11-20T10:17:38.872" v="275" actId="20577"/>
          <ac:spMkLst>
            <pc:docMk/>
            <pc:sldMk cId="1389004648" sldId="383"/>
            <ac:spMk id="3" creationId="{00000000-0000-0000-0000-000000000000}"/>
          </ac:spMkLst>
        </pc:spChg>
      </pc:sldChg>
      <pc:sldChg chg="modSp">
        <pc:chgData name="Ida Lindouf, PostNord" userId="1621cd29-db52-4eb9-b295-ddf15a67c159" providerId="ADAL" clId="{06181B22-9B0F-4C1B-9477-FD5BEBD2A55A}" dt="2023-11-20T10:06:52.239" v="94" actId="20577"/>
        <pc:sldMkLst>
          <pc:docMk/>
          <pc:sldMk cId="2054617331" sldId="386"/>
        </pc:sldMkLst>
        <pc:spChg chg="mod">
          <ac:chgData name="Ida Lindouf, PostNord" userId="1621cd29-db52-4eb9-b295-ddf15a67c159" providerId="ADAL" clId="{06181B22-9B0F-4C1B-9477-FD5BEBD2A55A}" dt="2023-11-20T10:06:52.239" v="94" actId="20577"/>
          <ac:spMkLst>
            <pc:docMk/>
            <pc:sldMk cId="2054617331" sldId="386"/>
            <ac:spMk id="3" creationId="{00000000-0000-0000-0000-000000000000}"/>
          </ac:spMkLst>
        </pc:spChg>
      </pc:sldChg>
      <pc:sldChg chg="modSp mod modNotesTx">
        <pc:chgData name="Ida Lindouf, PostNord" userId="1621cd29-db52-4eb9-b295-ddf15a67c159" providerId="ADAL" clId="{06181B22-9B0F-4C1B-9477-FD5BEBD2A55A}" dt="2023-11-20T10:31:52.148" v="331" actId="20577"/>
        <pc:sldMkLst>
          <pc:docMk/>
          <pc:sldMk cId="3151944200" sldId="394"/>
        </pc:sldMkLst>
        <pc:spChg chg="mod">
          <ac:chgData name="Ida Lindouf, PostNord" userId="1621cd29-db52-4eb9-b295-ddf15a67c159" providerId="ADAL" clId="{06181B22-9B0F-4C1B-9477-FD5BEBD2A55A}" dt="2023-11-20T10:31:41.023" v="329" actId="20577"/>
          <ac:spMkLst>
            <pc:docMk/>
            <pc:sldMk cId="3151944200" sldId="394"/>
            <ac:spMk id="2" creationId="{00000000-0000-0000-0000-000000000000}"/>
          </ac:spMkLst>
        </pc:spChg>
      </pc:sldChg>
      <pc:sldChg chg="add">
        <pc:chgData name="Ida Lindouf, PostNord" userId="1621cd29-db52-4eb9-b295-ddf15a67c159" providerId="ADAL" clId="{06181B22-9B0F-4C1B-9477-FD5BEBD2A55A}" dt="2023-11-20T09:26:55.117" v="26"/>
        <pc:sldMkLst>
          <pc:docMk/>
          <pc:sldMk cId="3009756107" sldId="395"/>
        </pc:sldMkLst>
      </pc:sldChg>
      <pc:sldChg chg="modSp add mod modAnim">
        <pc:chgData name="Ida Lindouf, PostNord" userId="1621cd29-db52-4eb9-b295-ddf15a67c159" providerId="ADAL" clId="{06181B22-9B0F-4C1B-9477-FD5BEBD2A55A}" dt="2023-11-20T10:18:31.358" v="327" actId="20577"/>
        <pc:sldMkLst>
          <pc:docMk/>
          <pc:sldMk cId="592567675" sldId="396"/>
        </pc:sldMkLst>
        <pc:spChg chg="mod">
          <ac:chgData name="Ida Lindouf, PostNord" userId="1621cd29-db52-4eb9-b295-ddf15a67c159" providerId="ADAL" clId="{06181B22-9B0F-4C1B-9477-FD5BEBD2A55A}" dt="2023-11-20T10:16:40.128" v="220" actId="20577"/>
          <ac:spMkLst>
            <pc:docMk/>
            <pc:sldMk cId="592567675" sldId="396"/>
            <ac:spMk id="2" creationId="{00000000-0000-0000-0000-000000000000}"/>
          </ac:spMkLst>
        </pc:spChg>
        <pc:spChg chg="mod">
          <ac:chgData name="Ida Lindouf, PostNord" userId="1621cd29-db52-4eb9-b295-ddf15a67c159" providerId="ADAL" clId="{06181B22-9B0F-4C1B-9477-FD5BEBD2A55A}" dt="2023-11-20T10:18:31.358" v="327" actId="20577"/>
          <ac:spMkLst>
            <pc:docMk/>
            <pc:sldMk cId="592567675" sldId="396"/>
            <ac:spMk id="3" creationId="{00000000-0000-0000-0000-000000000000}"/>
          </ac:spMkLst>
        </pc:spChg>
      </pc:sldChg>
      <pc:sldChg chg="add">
        <pc:chgData name="Ida Lindouf, PostNord" userId="1621cd29-db52-4eb9-b295-ddf15a67c159" providerId="ADAL" clId="{06181B22-9B0F-4C1B-9477-FD5BEBD2A55A}" dt="2023-11-20T10:34:11.678" v="359"/>
        <pc:sldMkLst>
          <pc:docMk/>
          <pc:sldMk cId="1725110986" sldId="3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139C9FA-8069-5545-9326-2ECE492E13DE}" type="datetime1">
              <a:rPr lang="sv-SE" smtClean="0"/>
              <a:t>2023-11-20</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52729CC3-6BE9-5742-BD83-D2DB35A59137}" type="slidenum">
              <a:rPr lang="sv-SE"/>
              <a:pPr>
                <a:defRPr/>
              </a:pPr>
              <a:t>‹#›</a:t>
            </a:fld>
            <a:endParaRPr lang="sv-SE"/>
          </a:p>
        </p:txBody>
      </p:sp>
    </p:spTree>
    <p:extLst>
      <p:ext uri="{BB962C8B-B14F-4D97-AF65-F5344CB8AC3E}">
        <p14:creationId xmlns:p14="http://schemas.microsoft.com/office/powerpoint/2010/main" val="1701986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E698D0A6-1C00-2248-9A18-17F8EE188D5A}" type="datetime1">
              <a:rPr lang="sv-SE" smtClean="0"/>
              <a:t>2023-11-20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0DB46E23-7769-CC42-BFC4-70B15D35B420}" type="slidenum">
              <a:rPr lang="sv-SE"/>
              <a:pPr>
                <a:defRPr/>
              </a:pPr>
              <a:t>‹#›</a:t>
            </a:fld>
            <a:endParaRPr lang="sv-SE"/>
          </a:p>
        </p:txBody>
      </p:sp>
    </p:spTree>
    <p:extLst>
      <p:ext uri="{BB962C8B-B14F-4D97-AF65-F5344CB8AC3E}">
        <p14:creationId xmlns:p14="http://schemas.microsoft.com/office/powerpoint/2010/main" val="159871737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1</a:t>
            </a:fld>
            <a:endParaRPr lang="sv-SE"/>
          </a:p>
        </p:txBody>
      </p:sp>
    </p:spTree>
    <p:extLst>
      <p:ext uri="{BB962C8B-B14F-4D97-AF65-F5344CB8AC3E}">
        <p14:creationId xmlns:p14="http://schemas.microsoft.com/office/powerpoint/2010/main" val="550317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10</a:t>
            </a:fld>
            <a:endParaRPr lang="sv-SE"/>
          </a:p>
        </p:txBody>
      </p:sp>
    </p:spTree>
    <p:extLst>
      <p:ext uri="{BB962C8B-B14F-4D97-AF65-F5344CB8AC3E}">
        <p14:creationId xmlns:p14="http://schemas.microsoft.com/office/powerpoint/2010/main" val="1014075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Förutsättningen för att arbetarrörelsen var att en lönearbetande</a:t>
            </a:r>
            <a:r>
              <a:rPr lang="sv-SE" baseline="0" dirty="0"/>
              <a:t> klass växte fram. Den förändringen skedde i Sverige under den andra hälften av 1800-talet. Att den påbörjats tidigare iländer som England och Tyskland innebar också att arbetarrörelsen i dessa länder är äldre.</a:t>
            </a:r>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11</a:t>
            </a:fld>
            <a:endParaRPr lang="sv-SE"/>
          </a:p>
        </p:txBody>
      </p:sp>
    </p:spTree>
    <p:extLst>
      <p:ext uri="{BB962C8B-B14F-4D97-AF65-F5344CB8AC3E}">
        <p14:creationId xmlns:p14="http://schemas.microsoft.com/office/powerpoint/2010/main" val="2103012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77863"/>
            <a:ext cx="4572000" cy="3429000"/>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ヒラギノ角ゴ Pro W3" charset="0"/>
                <a:cs typeface="ヒラギノ角ゴ Pro W3" charset="0"/>
              </a:rPr>
              <a:t>Är man två kursledare kan man göra ”smederna” som teater. Annars kan man prova dockteater! Kan enkelt göras med strumpor på händerna. För den modige.</a:t>
            </a:r>
          </a:p>
          <a:p>
            <a:pPr marL="0" marR="0" indent="0" algn="l" defTabSz="457200" rtl="0" eaLnBrk="0" fontAlgn="base" latinLnBrk="0" hangingPunct="0">
              <a:lnSpc>
                <a:spcPct val="100000"/>
              </a:lnSpc>
              <a:spcBef>
                <a:spcPct val="30000"/>
              </a:spcBef>
              <a:spcAft>
                <a:spcPct val="0"/>
              </a:spcAft>
              <a:buClrTx/>
              <a:buSzTx/>
              <a:buFontTx/>
              <a:buNone/>
              <a:tabLst/>
              <a:defRPr/>
            </a:pPr>
            <a:endParaRPr lang="sv-SE" dirty="0"/>
          </a:p>
          <a:p>
            <a:pPr marL="0" marR="0" indent="0" algn="l" defTabSz="457200" rtl="0" eaLnBrk="0" fontAlgn="base" latinLnBrk="0" hangingPunct="0">
              <a:lnSpc>
                <a:spcPct val="100000"/>
              </a:lnSpc>
              <a:spcBef>
                <a:spcPct val="30000"/>
              </a:spcBef>
              <a:spcAft>
                <a:spcPct val="0"/>
              </a:spcAft>
              <a:buClrTx/>
              <a:buSzTx/>
              <a:buFontTx/>
              <a:buNone/>
              <a:tabLst/>
              <a:defRPr/>
            </a:pPr>
            <a:r>
              <a:rPr lang="sv-SE" dirty="0"/>
              <a:t>Förslag på talarmanus</a:t>
            </a:r>
            <a:r>
              <a:rPr lang="sv-SE" baseline="0" dirty="0"/>
              <a:t> till den första röda punkten:</a:t>
            </a:r>
            <a:endParaRPr lang="sv-SE" dirty="0"/>
          </a:p>
          <a:p>
            <a:pPr marL="0" marR="0" indent="0" algn="l" defTabSz="457200" rtl="0" eaLnBrk="0" fontAlgn="base" latinLnBrk="0" hangingPunct="0">
              <a:lnSpc>
                <a:spcPct val="100000"/>
              </a:lnSpc>
              <a:spcBef>
                <a:spcPct val="30000"/>
              </a:spcBef>
              <a:spcAft>
                <a:spcPct val="0"/>
              </a:spcAft>
              <a:buClrTx/>
              <a:buSzTx/>
              <a:buFontTx/>
              <a:buNone/>
              <a:tabLst/>
              <a:defRPr/>
            </a:pPr>
            <a:r>
              <a:rPr lang="sv-SE" i="1" dirty="0"/>
              <a:t>Det är alla smeder i samma stad. De är upprörda över de låga lönerna. Det räcker inte till mat till barnen. De är förbannade över de 14 timmar långa arbetsdagarna, att aldrig hinna träffa sina barn. De är förbannade över förhållanden på sina arbetsplatser.</a:t>
            </a:r>
          </a:p>
          <a:p>
            <a:pPr marL="0" marR="0" indent="0" algn="l" defTabSz="457200" rtl="0" eaLnBrk="0" fontAlgn="base" latinLnBrk="0" hangingPunct="0">
              <a:lnSpc>
                <a:spcPct val="100000"/>
              </a:lnSpc>
              <a:spcBef>
                <a:spcPct val="30000"/>
              </a:spcBef>
              <a:spcAft>
                <a:spcPct val="0"/>
              </a:spcAft>
              <a:buClrTx/>
              <a:buSzTx/>
              <a:buFontTx/>
              <a:buNone/>
              <a:tabLst/>
              <a:defRPr/>
            </a:pPr>
            <a:endParaRPr lang="sv-SE" dirty="0"/>
          </a:p>
          <a:p>
            <a:pPr marL="0" marR="0" indent="0" algn="l" defTabSz="457200" rtl="0" eaLnBrk="0" fontAlgn="base" latinLnBrk="0" hangingPunct="0">
              <a:lnSpc>
                <a:spcPct val="100000"/>
              </a:lnSpc>
              <a:spcBef>
                <a:spcPct val="30000"/>
              </a:spcBef>
              <a:spcAft>
                <a:spcPct val="0"/>
              </a:spcAft>
              <a:buClrTx/>
              <a:buSzTx/>
              <a:buFontTx/>
              <a:buNone/>
              <a:tabLst/>
              <a:defRPr/>
            </a:pPr>
            <a:r>
              <a:rPr lang="sv-SE" dirty="0"/>
              <a:t>Det är i den situation</a:t>
            </a:r>
            <a:r>
              <a:rPr lang="sv-SE" baseline="0" dirty="0"/>
              <a:t> som smederna befinner sig som fackföreningsrörelsen blir nödvändig. Så vad kan de ha kommit fram till?</a:t>
            </a:r>
          </a:p>
          <a:p>
            <a:pPr marL="0" marR="0" indent="0" algn="l" defTabSz="457200" rtl="0" eaLnBrk="0" fontAlgn="base" latinLnBrk="0" hangingPunct="0">
              <a:lnSpc>
                <a:spcPct val="100000"/>
              </a:lnSpc>
              <a:spcBef>
                <a:spcPct val="30000"/>
              </a:spcBef>
              <a:spcAft>
                <a:spcPct val="0"/>
              </a:spcAft>
              <a:buClrTx/>
              <a:buSzTx/>
              <a:buFontTx/>
              <a:buNone/>
              <a:tabLst/>
              <a:defRPr/>
            </a:pPr>
            <a:endParaRPr lang="sv-SE" dirty="0"/>
          </a:p>
          <a:p>
            <a:pPr marL="0" marR="0" indent="0" algn="l" defTabSz="457200" rtl="0" eaLnBrk="0" fontAlgn="base" latinLnBrk="0" hangingPunct="0">
              <a:lnSpc>
                <a:spcPct val="100000"/>
              </a:lnSpc>
              <a:spcBef>
                <a:spcPct val="30000"/>
              </a:spcBef>
              <a:spcAft>
                <a:spcPct val="0"/>
              </a:spcAft>
              <a:buClrTx/>
              <a:buSzTx/>
              <a:buFontTx/>
              <a:buNone/>
              <a:tabLst/>
              <a:defRPr/>
            </a:pPr>
            <a:r>
              <a:rPr lang="sv-SE" dirty="0"/>
              <a:t>De tre förslagen som finns här är förstås en drift med framför allt alliansen och sverigedemokraterna, liksom  i punkten 2 även hur vi själva ibland beter oss på arbetsplatserna. </a:t>
            </a:r>
          </a:p>
          <a:p>
            <a:pPr marL="0" marR="0" indent="0" algn="l" defTabSz="457200" rtl="0" eaLnBrk="0" fontAlgn="base" latinLnBrk="0" hangingPunct="0">
              <a:lnSpc>
                <a:spcPct val="100000"/>
              </a:lnSpc>
              <a:spcBef>
                <a:spcPct val="30000"/>
              </a:spcBef>
              <a:spcAft>
                <a:spcPct val="0"/>
              </a:spcAft>
              <a:buClrTx/>
              <a:buSzTx/>
              <a:buFontTx/>
              <a:buNone/>
              <a:tabLst/>
              <a:defRPr/>
            </a:pPr>
            <a:r>
              <a:rPr lang="sv-SE" dirty="0"/>
              <a:t>Stanna gärna upp och konstatera att om smederna hade gått på X-alternativet, sverigedemokraternas återvändsgränd, så hade vi varit kvar i 1800-talet ännu idag. </a:t>
            </a:r>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12</a:t>
            </a:fld>
            <a:endParaRPr lang="sv-SE"/>
          </a:p>
        </p:txBody>
      </p:sp>
    </p:spTree>
    <p:extLst>
      <p:ext uri="{BB962C8B-B14F-4D97-AF65-F5344CB8AC3E}">
        <p14:creationId xmlns:p14="http://schemas.microsoft.com/office/powerpoint/2010/main" val="1296476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ヒラギノ角ゴ Pro W3" charset="0"/>
                <a:cs typeface="ヒラギノ角ゴ Pro W3" charset="0"/>
              </a:rPr>
              <a:t>Förslag på talarmanus:</a:t>
            </a:r>
          </a:p>
          <a:p>
            <a:r>
              <a:rPr lang="sv-SE" sz="1200" i="1" kern="1200" dirty="0">
                <a:solidFill>
                  <a:schemeClr val="tx1"/>
                </a:solidFill>
                <a:latin typeface="+mn-lt"/>
                <a:ea typeface="ヒラギノ角ゴ Pro W3" charset="0"/>
                <a:cs typeface="ヒラギノ角ゴ Pro W3" charset="0"/>
              </a:rPr>
              <a:t>Runt bordet lovar de varandra att ingen ska arbeta längre för en lön lägre än 22 öre i timmen. Och att ingen av dem ska arbeta på söndagar. Runt köksbordet bildade de, just då, sin första fackförening.</a:t>
            </a:r>
          </a:p>
          <a:p>
            <a:r>
              <a:rPr lang="sv-SE" sz="1200" i="1" kern="1200" dirty="0">
                <a:solidFill>
                  <a:schemeClr val="tx1"/>
                </a:solidFill>
                <a:latin typeface="+mn-lt"/>
                <a:ea typeface="ヒラギノ角ゴ Pro W3" charset="0"/>
                <a:cs typeface="ヒラギノ角ゴ Pro W3" charset="0"/>
              </a:rPr>
              <a:t>På bordet lägger alla 25 öre i den tomma kakburken. För de förstår alla att de måste spara pengar för att stå starka om de ska kunna tvinga arbetsgivaren att acceptera deras krav. Kakburken är deras första strejkkassa.</a:t>
            </a:r>
          </a:p>
          <a:p>
            <a:r>
              <a:rPr lang="sv-SE" sz="1200" i="1" kern="1200" dirty="0">
                <a:solidFill>
                  <a:schemeClr val="tx1"/>
                </a:solidFill>
                <a:latin typeface="+mn-lt"/>
                <a:ea typeface="ヒラギノ角ゴ Pro W3" charset="0"/>
                <a:cs typeface="ヒラギノ角ゴ Pro W3" charset="0"/>
              </a:rPr>
              <a:t>Men en av de fjorton är ändå osäker. Han har inget arbete och tycker att kravet på 22 öre i timmen är för högt. De andra måste nöja sig med mindre. Annars kommer han inte att få något arbete. Då tar en av de övriga och ställer sin tomma kaffekopp mitt på bordet. I den lägger alla en krona. Det räcker till en veckas lön för den som inget arbete har. Den urdruckna kaffekoppen är deras första arbetslöshetskassa.</a:t>
            </a:r>
          </a:p>
          <a:p>
            <a:r>
              <a:rPr lang="sv-SE" sz="1200" i="1" kern="1200" dirty="0">
                <a:solidFill>
                  <a:schemeClr val="tx1"/>
                </a:solidFill>
                <a:latin typeface="+mn-lt"/>
                <a:ea typeface="ヒラギノ角ゴ Pro W3" charset="0"/>
                <a:cs typeface="ヒラギノ角ゴ Pro W3" charset="0"/>
              </a:rPr>
              <a:t>De tar ett brevpapper och skriver ned sina krav och går alla nästa dag till sina arbetsgivare och kräver att de ska skriva under deras villkor. Arbetsgivarna accepterar 20 öre i timmen och de skriver alla på. De har genomfört sin första förhandling. Och brevpappret är deras första avtal.</a:t>
            </a:r>
          </a:p>
          <a:p>
            <a:r>
              <a:rPr lang="sv-SE" sz="1200" i="1" kern="1200" dirty="0">
                <a:solidFill>
                  <a:schemeClr val="tx1"/>
                </a:solidFill>
                <a:latin typeface="+mn-lt"/>
                <a:ea typeface="ヒラギノ角ゴ Pro W3" charset="0"/>
                <a:cs typeface="ヒラギノ角ゴ Pro W3" charset="0"/>
              </a:rPr>
              <a:t>Det är detta som är en fackförening, löftet till varandra om priset och villkoren för vårt arbete. Och insikten om att vi bara kan nå detta om alla är eniga. Och att vi tillsammans måste ha ekonomiska resurser för att kunna skydda detta löfte till varandra.</a:t>
            </a:r>
          </a:p>
          <a:p>
            <a:r>
              <a:rPr lang="sv-SE" sz="1200" i="1" kern="1200" dirty="0">
                <a:solidFill>
                  <a:schemeClr val="tx1"/>
                </a:solidFill>
                <a:latin typeface="+mn-lt"/>
                <a:ea typeface="ヒラギノ角ゴ Pro W3" charset="0"/>
                <a:cs typeface="ヒラギノ角ゴ Pro W3" charset="0"/>
              </a:rPr>
              <a:t>Det är det som vi gör i facket. Vi lovar varandra.</a:t>
            </a:r>
          </a:p>
          <a:p>
            <a:endParaRPr lang="sv-SE" sz="1200" kern="1200" dirty="0">
              <a:solidFill>
                <a:schemeClr val="tx1"/>
              </a:solidFill>
              <a:latin typeface="+mn-lt"/>
              <a:ea typeface="ヒラギノ角ゴ Pro W3" charset="0"/>
              <a:cs typeface="ヒラギノ角ゴ Pro W3" charset="0"/>
            </a:endParaRPr>
          </a:p>
          <a:p>
            <a:r>
              <a:rPr lang="sv-SE" sz="1200" kern="1200" dirty="0">
                <a:solidFill>
                  <a:schemeClr val="tx1"/>
                </a:solidFill>
                <a:latin typeface="+mn-lt"/>
                <a:ea typeface="ヒラギノ角ゴ Pro W3" charset="0"/>
                <a:cs typeface="ヒラギノ角ゴ Pro W3" charset="0"/>
              </a:rPr>
              <a:t>Här finns svaret på varför fackföreningen är en idé som överlever. Den uppkom med lönearbetet och så länge vi fortsätter att ha lönearbete så kommer behovet av</a:t>
            </a:r>
            <a:r>
              <a:rPr lang="sv-SE" sz="1200" kern="1200" baseline="0" dirty="0">
                <a:solidFill>
                  <a:schemeClr val="tx1"/>
                </a:solidFill>
                <a:latin typeface="+mn-lt"/>
                <a:ea typeface="ヒラギノ角ゴ Pro W3" charset="0"/>
                <a:cs typeface="ヒラギノ角ゴ Pro W3" charset="0"/>
              </a:rPr>
              <a:t> att organisera sig att finnas för de som arbetar. Och i grunden så handlar mycket om just de frågor smederna enades om.</a:t>
            </a:r>
            <a:endParaRPr lang="sv-SE" sz="1200" kern="1200" dirty="0">
              <a:solidFill>
                <a:schemeClr val="tx1"/>
              </a:solidFill>
              <a:latin typeface="+mn-lt"/>
              <a:ea typeface="ヒラギノ角ゴ Pro W3" charset="0"/>
              <a:cs typeface="ヒラギノ角ゴ Pro W3" charset="0"/>
            </a:endParaRPr>
          </a:p>
          <a:p>
            <a:endParaRPr lang="sv-SE" sz="1200" kern="1200" dirty="0">
              <a:solidFill>
                <a:schemeClr val="tx1"/>
              </a:solidFill>
              <a:latin typeface="+mn-lt"/>
              <a:ea typeface="ヒラギノ角ゴ Pro W3" charset="0"/>
              <a:cs typeface="ヒラギノ角ゴ Pro W3" charset="0"/>
            </a:endParaRPr>
          </a:p>
          <a:p>
            <a:endParaRPr lang="sv-SE" sz="1200" kern="1200" dirty="0">
              <a:solidFill>
                <a:schemeClr val="tx1"/>
              </a:solidFill>
              <a:latin typeface="+mn-lt"/>
              <a:ea typeface="ヒラギノ角ゴ Pro W3" charset="0"/>
              <a:cs typeface="ヒラギノ角ゴ Pro W3" charset="0"/>
            </a:endParaRPr>
          </a:p>
          <a:p>
            <a:endParaRPr lang="sv-SE" sz="1200" kern="1200" dirty="0">
              <a:solidFill>
                <a:schemeClr val="tx1"/>
              </a:solidFill>
              <a:latin typeface="+mn-lt"/>
              <a:ea typeface="ヒラギノ角ゴ Pro W3" charset="0"/>
              <a:cs typeface="ヒラギノ角ゴ Pro W3" charset="0"/>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13</a:t>
            </a:fld>
            <a:endParaRPr lang="sv-SE"/>
          </a:p>
        </p:txBody>
      </p:sp>
    </p:spTree>
    <p:extLst>
      <p:ext uri="{BB962C8B-B14F-4D97-AF65-F5344CB8AC3E}">
        <p14:creationId xmlns:p14="http://schemas.microsoft.com/office/powerpoint/2010/main" val="3952167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endParaRPr lang="sv-SE" baseline="0" dirty="0"/>
          </a:p>
          <a:p>
            <a:endParaRPr lang="sv-SE" baseline="0" dirty="0"/>
          </a:p>
          <a:p>
            <a:endParaRPr lang="sv-SE" baseline="0"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15</a:t>
            </a:fld>
            <a:endParaRPr lang="sv-SE"/>
          </a:p>
        </p:txBody>
      </p:sp>
    </p:spTree>
    <p:extLst>
      <p:ext uri="{BB962C8B-B14F-4D97-AF65-F5344CB8AC3E}">
        <p14:creationId xmlns:p14="http://schemas.microsoft.com/office/powerpoint/2010/main" val="2603140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16</a:t>
            </a:fld>
            <a:endParaRPr lang="sv-SE"/>
          </a:p>
        </p:txBody>
      </p:sp>
    </p:spTree>
    <p:extLst>
      <p:ext uri="{BB962C8B-B14F-4D97-AF65-F5344CB8AC3E}">
        <p14:creationId xmlns:p14="http://schemas.microsoft.com/office/powerpoint/2010/main" val="3721911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ヒラギノ角ゴ Pro W3" charset="0"/>
                <a:cs typeface="ヒラギノ角ゴ Pro W3" charset="0"/>
              </a:rPr>
              <a:t>Var det sossar eller moderater som styrde Sverige vid den här tiden? </a:t>
            </a:r>
          </a:p>
          <a:p>
            <a:r>
              <a:rPr lang="sv-SE" sz="1200" kern="1200" dirty="0">
                <a:solidFill>
                  <a:schemeClr val="tx1"/>
                </a:solidFill>
                <a:effectLst/>
                <a:latin typeface="+mn-lt"/>
                <a:ea typeface="ヒラギノ角ゴ Pro W3" charset="0"/>
                <a:cs typeface="ヒラギノ角ゴ Pro W3" charset="0"/>
              </a:rPr>
              <a:t>Den gamla ståndsriksdagen med adel, präster, borgare och bönder (det kommer ni ihåg från skolan va?) ersattes 1866 av tvåkammarsystem med olika rösträtt beroende på inkomst och förmögenhet. Det var alltså bara de rika som fick rösta, och de rikaste hade många röster. Totalt var det endast 20% av den manliga vuxna befolkningen som hade rösträtt. En av de viktigaste frågorna att driva för fackföreningarna var allmän rösträtt, alltså att alla skulle få rösta, oavsett hur mycket pengar man hade. Det är inte en fråga man kan förhandla med fabriksägarna om, därför startade man ett politiskt parti 1889 (socialdemokratiska arbetarpartiet).</a:t>
            </a:r>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17</a:t>
            </a:fld>
            <a:endParaRPr lang="sv-SE"/>
          </a:p>
        </p:txBody>
      </p:sp>
    </p:spTree>
    <p:extLst>
      <p:ext uri="{BB962C8B-B14F-4D97-AF65-F5344CB8AC3E}">
        <p14:creationId xmlns:p14="http://schemas.microsoft.com/office/powerpoint/2010/main" val="1021623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ヒラギノ角ゴ Pro W3" charset="0"/>
                <a:cs typeface="ヒラギノ角ゴ Pro W3" charset="0"/>
              </a:rPr>
              <a:t>Här kommer några årtal men det är inte viktigt att memorera årtalen, det viktiga är att förstå att vi har kommit framåt genom att hålla ihop och organisera oss. Slutar vi med det kan vi inte förvänta oss att utvecklingen ändå ska föra oss framåt på nåt magiskt sätt. Vi måste forma vår framtid, och VI tror att vi gör det bäst tillsammans.</a:t>
            </a:r>
            <a:r>
              <a:rPr lang="sv-SE" dirty="0">
                <a:effectLst/>
              </a:rPr>
              <a:t> </a:t>
            </a:r>
            <a:endParaRPr lang="sv-SE" sz="1200" kern="1200" dirty="0">
              <a:solidFill>
                <a:schemeClr val="tx1"/>
              </a:solidFill>
              <a:effectLst/>
              <a:latin typeface="+mn-lt"/>
              <a:ea typeface="ヒラギノ角ゴ Pro W3" charset="0"/>
              <a:cs typeface="ヒラギノ角ゴ Pro W3" charset="0"/>
            </a:endParaRPr>
          </a:p>
          <a:p>
            <a:endParaRPr lang="sv-SE" sz="1200" kern="1200" dirty="0">
              <a:solidFill>
                <a:schemeClr val="tx1"/>
              </a:solidFill>
              <a:effectLst/>
              <a:latin typeface="+mn-lt"/>
              <a:ea typeface="ヒラギノ角ゴ Pro W3" charset="0"/>
              <a:cs typeface="ヒラギノ角ゴ Pro W3" charset="0"/>
            </a:endParaRPr>
          </a:p>
          <a:p>
            <a:r>
              <a:rPr lang="sv-SE" sz="1200" kern="1200" dirty="0">
                <a:solidFill>
                  <a:schemeClr val="tx1"/>
                </a:solidFill>
                <a:effectLst/>
                <a:latin typeface="+mn-lt"/>
                <a:ea typeface="ヒラギノ角ゴ Pro W3" charset="0"/>
                <a:cs typeface="ヒラギノ角ゴ Pro W3" charset="0"/>
              </a:rPr>
              <a:t>1879 – Sundsvallsstrejken. Det är lågkonjunktur och såverksägarna har fått ett lån av staten på 3 (!) miljoner kronor för att härda ut. De har en stor fest men arbetarnas löner vid sågverken har sänkts. Att strejka är så okänt att många arbetare inte ens känner till begreppet, ändå gör man ett försök. Arbetarna förlorar strejken och tvingas tillbaka till jobbet utan att ha förhandlat om lönen. Men för första gången inser båda sidor vilken makt som ligger i att arbetare organiserar sig</a:t>
            </a:r>
            <a:br>
              <a:rPr lang="sv-SE" sz="1200" kern="1200" dirty="0">
                <a:solidFill>
                  <a:schemeClr val="tx1"/>
                </a:solidFill>
                <a:effectLst/>
                <a:latin typeface="+mn-lt"/>
                <a:ea typeface="ヒラギノ角ゴ Pro W3" charset="0"/>
                <a:cs typeface="ヒラギノ角ゴ Pro W3" charset="0"/>
              </a:rPr>
            </a:br>
            <a:br>
              <a:rPr lang="sv-SE" sz="1200" kern="1200" dirty="0">
                <a:solidFill>
                  <a:schemeClr val="tx1"/>
                </a:solidFill>
                <a:effectLst/>
                <a:latin typeface="+mn-lt"/>
                <a:ea typeface="ヒラギノ角ゴ Pro W3" charset="0"/>
                <a:cs typeface="ヒラギノ角ゴ Pro W3" charset="0"/>
              </a:rPr>
            </a:br>
            <a:r>
              <a:rPr lang="sv-SE" sz="1200" kern="1200" dirty="0">
                <a:solidFill>
                  <a:schemeClr val="tx1"/>
                </a:solidFill>
                <a:effectLst/>
                <a:latin typeface="+mn-lt"/>
                <a:ea typeface="ヒラギノ角ゴ Pro W3" charset="0"/>
                <a:cs typeface="ヒラギノ角ゴ Pro W3" charset="0"/>
              </a:rPr>
              <a:t>1889 – Fackföreningarna bildar ett parti. Det räcker inte med fackföreningar för att göra världen rättvis. Vi behöver påverka det politiska systemet för att få en större ekonomisk rättvisa. Som jag sa förut, en av de viktigaste frågorna för facket var allmän och lika rösträtt, det är svårt att åstadkomma utan ett politiskt parti.</a:t>
            </a:r>
            <a:br>
              <a:rPr lang="sv-SE" sz="1200" kern="1200" dirty="0">
                <a:solidFill>
                  <a:schemeClr val="tx1"/>
                </a:solidFill>
                <a:effectLst/>
                <a:latin typeface="+mn-lt"/>
                <a:ea typeface="ヒラギノ角ゴ Pro W3" charset="0"/>
                <a:cs typeface="ヒラギノ角ゴ Pro W3" charset="0"/>
              </a:rPr>
            </a:br>
            <a:br>
              <a:rPr lang="sv-SE" sz="1200" kern="1200" dirty="0">
                <a:solidFill>
                  <a:schemeClr val="tx1"/>
                </a:solidFill>
                <a:effectLst/>
                <a:latin typeface="+mn-lt"/>
                <a:ea typeface="ヒラギノ角ゴ Pro W3" charset="0"/>
                <a:cs typeface="ヒラギノ角ゴ Pro W3" charset="0"/>
              </a:rPr>
            </a:br>
            <a:r>
              <a:rPr lang="sv-SE" sz="1200" kern="1200" dirty="0">
                <a:solidFill>
                  <a:schemeClr val="tx1"/>
                </a:solidFill>
                <a:effectLst/>
                <a:latin typeface="+mn-lt"/>
                <a:ea typeface="ヒラギノ角ゴ Pro W3" charset="0"/>
                <a:cs typeface="ヒラギノ角ゴ Pro W3" charset="0"/>
              </a:rPr>
              <a:t>1905 – Mackmyra (året därpå, rätten att organisera sig). Vid Mackmyra Sulfitfabrik bildades en fackförening och bolaget meddelade att om arbetarna inte gick ur facket skulle de sägas upp (och vräkas naturligtvis eftersom bostäderna ingick i anställningen). Arbetarna vägrade och istället gick ännu fler med i facket. I april 1906 vräktes ändå 40 familjer med fler än 100 barn. Arbetarna fick stort stöd av andra fackföreningar och efter 6 månader fick fabriken ge efter, arbetarna fick tillbaka sina arbeten och bostäder. I slutet av 1906 fick vi föreningsrätt i Sverige, från och med nu får ingen avskedas eller särbehandlas pga. fackligt medlemskap. I gengäld får arbetsgivarna fria händer att leda och fördela arbetet. Överenskommelsen gjordes mellan SAF och LO och kallas decemberkompromissen. </a:t>
            </a:r>
            <a:br>
              <a:rPr lang="sv-SE" sz="1200" kern="1200" dirty="0">
                <a:solidFill>
                  <a:schemeClr val="tx1"/>
                </a:solidFill>
                <a:effectLst/>
                <a:latin typeface="+mn-lt"/>
                <a:ea typeface="ヒラギノ角ゴ Pro W3" charset="0"/>
                <a:cs typeface="ヒラギノ角ゴ Pro W3" charset="0"/>
              </a:rPr>
            </a:br>
            <a:br>
              <a:rPr lang="sv-SE" sz="1200" kern="1200" dirty="0">
                <a:solidFill>
                  <a:schemeClr val="tx1"/>
                </a:solidFill>
                <a:effectLst/>
                <a:latin typeface="+mn-lt"/>
                <a:ea typeface="ヒラギノ角ゴ Pro W3" charset="0"/>
                <a:cs typeface="ヒラギノ角ゴ Pro W3" charset="0"/>
              </a:rPr>
            </a:br>
            <a:r>
              <a:rPr lang="sv-SE" sz="1200" kern="1200" dirty="0">
                <a:solidFill>
                  <a:schemeClr val="tx1"/>
                </a:solidFill>
                <a:effectLst/>
                <a:latin typeface="+mn-lt"/>
                <a:ea typeface="ヒラギノ角ゴ Pro W3" charset="0"/>
                <a:cs typeface="ヒラギノ角ゴ Pro W3" charset="0"/>
              </a:rPr>
              <a:t>1909 – Storstrejken. Fackföreningarna fortsatte driva kampen för bättre arbetsvillkor (1901 hade vi fått igenom en lag om ekonomisk ersättning för olycksfall i arbetet). LO:s motpart SAF ville ha lönesänkningar och efter några småkonflikter och lockouter (förklara ordet) utbröt en storstrejk där 300 000 arbetare deltog. Förmodligen var konflikten framtvingad av SAF i syfte att tömma fackföreningarnas strejkkassor. Det lyckades man med och strejken blåstes av utan att man fått något avtal. På två år förlorade LO hälften av sina medlemmar pga. stor besvikelse för att strejken inte ledde någonstans, men också för att många tvingades gå ur facket för att få tillbaka sitt jobb. Båda sidor av konflikten ansåg att decemberkompromissen var överspelad och inga avtal tecknades mellan LO och SAF förrän 1938 då ni ska få se att utvecklingen tar ett hejdundrande steg framåt!</a:t>
            </a:r>
            <a:br>
              <a:rPr lang="sv-SE" sz="1200" kern="1200" dirty="0">
                <a:solidFill>
                  <a:schemeClr val="tx1"/>
                </a:solidFill>
                <a:effectLst/>
                <a:latin typeface="+mn-lt"/>
                <a:ea typeface="ヒラギノ角ゴ Pro W3" charset="0"/>
                <a:cs typeface="ヒラギノ角ゴ Pro W3" charset="0"/>
              </a:rPr>
            </a:br>
            <a:r>
              <a:rPr lang="sv-SE" sz="1200" kern="1200" dirty="0">
                <a:solidFill>
                  <a:schemeClr val="tx1"/>
                </a:solidFill>
                <a:effectLst/>
                <a:latin typeface="+mn-lt"/>
                <a:ea typeface="ヒラギノ角ゴ Pro W3" charset="0"/>
                <a:cs typeface="ヒラギノ角ゴ Pro W3" charset="0"/>
              </a:rPr>
              <a:t>LO insåg efter storstrejken vikten av att ha utbildade medlemmar och under några år byggde man upp egna utbildningar för både medlemmar och förtroendevalda. Man jobbade också mycket med att stärka organisationen och bygga ut strejkkassorna så vi skulle kunna härda ut längre i en konflikt. Efter sex år var medlemsantalet återställt.</a:t>
            </a:r>
            <a:br>
              <a:rPr lang="sv-SE" sz="1200" kern="1200" dirty="0">
                <a:solidFill>
                  <a:schemeClr val="tx1"/>
                </a:solidFill>
                <a:effectLst/>
                <a:latin typeface="+mn-lt"/>
                <a:ea typeface="ヒラギノ角ゴ Pro W3" charset="0"/>
                <a:cs typeface="ヒラギノ角ゴ Pro W3" charset="0"/>
              </a:rPr>
            </a:br>
            <a:endParaRPr lang="sv-SE" sz="1200" kern="1200" dirty="0">
              <a:solidFill>
                <a:schemeClr val="tx1"/>
              </a:solidFill>
              <a:effectLst/>
              <a:latin typeface="+mn-lt"/>
              <a:ea typeface="ヒラギノ角ゴ Pro W3" charset="0"/>
              <a:cs typeface="ヒラギノ角ゴ Pro W3" charset="0"/>
            </a:endParaRPr>
          </a:p>
          <a:p>
            <a:r>
              <a:rPr lang="sv-SE" sz="1200" kern="1200" dirty="0">
                <a:solidFill>
                  <a:schemeClr val="tx1"/>
                </a:solidFill>
                <a:effectLst/>
                <a:latin typeface="+mn-lt"/>
                <a:ea typeface="ヒラギノ角ゴ Pro W3" charset="0"/>
                <a:cs typeface="ヒラギノ角ゴ Pro W3" charset="0"/>
              </a:rPr>
              <a:t>(Rösträttsreformen som kom 1918 innehöll allmän och lika rösträtt för män i kommunala val. Allmän och lika rösträtt för alla oavsett kön beslutades om 24 maj 1919)</a:t>
            </a:r>
            <a:br>
              <a:rPr lang="sv-SE" sz="1200" kern="1200" dirty="0">
                <a:solidFill>
                  <a:schemeClr val="tx1"/>
                </a:solidFill>
                <a:effectLst/>
                <a:latin typeface="+mn-lt"/>
                <a:ea typeface="ヒラギノ角ゴ Pro W3" charset="0"/>
                <a:cs typeface="ヒラギノ角ゴ Pro W3" charset="0"/>
              </a:rPr>
            </a:br>
            <a:br>
              <a:rPr lang="sv-SE" sz="1200" kern="1200" dirty="0">
                <a:solidFill>
                  <a:schemeClr val="tx1"/>
                </a:solidFill>
                <a:effectLst/>
                <a:latin typeface="+mn-lt"/>
                <a:ea typeface="ヒラギノ角ゴ Pro W3" charset="0"/>
                <a:cs typeface="ヒラギノ角ゴ Pro W3" charset="0"/>
              </a:rPr>
            </a:br>
            <a:r>
              <a:rPr lang="sv-SE" sz="1200" kern="1200" dirty="0">
                <a:solidFill>
                  <a:schemeClr val="tx1"/>
                </a:solidFill>
                <a:effectLst/>
                <a:latin typeface="+mn-lt"/>
                <a:ea typeface="ヒラギノ角ゴ Pro W3" charset="0"/>
                <a:cs typeface="ヒラギノ角ゴ Pro W3" charset="0"/>
              </a:rPr>
              <a:t>1919 – Allmän och lika rösträtt. Efter mycket påtryckningar och debatter beslutade vi i Sverige att ha en rösträtt som var allmän och lika för alla oavsett kön 1919 (fortfarande fanns kriterier för att få rösta, man måste vara 24 år, ha betalt kommunalskatt, inte fått understöd av fattigvården/socialbidrag, inte sitta i fängelse och ha gjort värnplikt osv). </a:t>
            </a:r>
          </a:p>
          <a:p>
            <a:r>
              <a:rPr lang="sv-SE" sz="1200" kern="1200" dirty="0">
                <a:solidFill>
                  <a:schemeClr val="tx1"/>
                </a:solidFill>
                <a:effectLst/>
                <a:latin typeface="+mn-lt"/>
                <a:ea typeface="ヒラギノ角ゴ Pro W3" charset="0"/>
                <a:cs typeface="ヒラギノ角ゴ Pro W3" charset="0"/>
              </a:rPr>
              <a:t>Om ni har hört andra årtal beror det på att det första valet efter reformen hölls 1921.</a:t>
            </a:r>
          </a:p>
          <a:p>
            <a:r>
              <a:rPr lang="sv-SE" sz="1200" kern="1200" dirty="0">
                <a:solidFill>
                  <a:schemeClr val="tx1"/>
                </a:solidFill>
                <a:effectLst/>
                <a:latin typeface="+mn-lt"/>
                <a:ea typeface="ヒラギノ角ゴ Pro W3" charset="0"/>
                <a:cs typeface="ヒラギノ角ゴ Pro W3" charset="0"/>
              </a:rPr>
              <a:t>(Ha gärna en diskussion om rösträtten, är den allmän och lika? För 17-åringar? 1968 fick utlandsboende svenskar rösträtt i Sverige och 1989 avskaffades begreppet omyndigförklarad och fler fick därmed rösträtt. Romerna fick rösträtt 1959. Är rösträtten färdigutvecklad eller kommer fler reformer i framtiden?) </a:t>
            </a:r>
            <a:br>
              <a:rPr lang="sv-SE" sz="1200" kern="1200" dirty="0">
                <a:solidFill>
                  <a:schemeClr val="tx1"/>
                </a:solidFill>
                <a:effectLst/>
                <a:latin typeface="+mn-lt"/>
                <a:ea typeface="ヒラギノ角ゴ Pro W3" charset="0"/>
                <a:cs typeface="ヒラギノ角ゴ Pro W3" charset="0"/>
              </a:rPr>
            </a:br>
            <a:r>
              <a:rPr lang="sv-SE" sz="1200" kern="1200" dirty="0">
                <a:solidFill>
                  <a:schemeClr val="tx1"/>
                </a:solidFill>
                <a:effectLst/>
                <a:latin typeface="+mn-lt"/>
                <a:ea typeface="ヒラギノ角ゴ Pro W3" charset="0"/>
                <a:cs typeface="ヒラギノ角ゴ Pro W3" charset="0"/>
              </a:rPr>
              <a:t>(Kolla bilden av okänd fotograf som föreställer Elin Wägner och 351454 underskrifter för allmän rösträtt på </a:t>
            </a:r>
            <a:r>
              <a:rPr lang="sv-SE" sz="1200" kern="1200" dirty="0" err="1">
                <a:solidFill>
                  <a:schemeClr val="tx1"/>
                </a:solidFill>
                <a:effectLst/>
                <a:latin typeface="+mn-lt"/>
                <a:ea typeface="ヒラギノ角ゴ Pro W3" charset="0"/>
                <a:cs typeface="ヒラギノ角ゴ Pro W3" charset="0"/>
              </a:rPr>
              <a:t>Wikipedia</a:t>
            </a:r>
            <a:r>
              <a:rPr lang="sv-SE" sz="1200" kern="1200" dirty="0">
                <a:solidFill>
                  <a:schemeClr val="tx1"/>
                </a:solidFill>
                <a:effectLst/>
                <a:latin typeface="+mn-lt"/>
                <a:ea typeface="ヒラギノ角ゴ Pro W3" charset="0"/>
                <a:cs typeface="ヒラギノ角ゴ Pro W3" charset="0"/>
              </a:rPr>
              <a:t>, den kan vi lägga in i materialet)</a:t>
            </a:r>
          </a:p>
          <a:p>
            <a:br>
              <a:rPr lang="sv-SE" sz="1200" kern="1200" dirty="0">
                <a:solidFill>
                  <a:schemeClr val="tx1"/>
                </a:solidFill>
                <a:effectLst/>
                <a:latin typeface="+mn-lt"/>
                <a:ea typeface="ヒラギノ角ゴ Pro W3" charset="0"/>
                <a:cs typeface="ヒラギノ角ゴ Pro W3" charset="0"/>
              </a:rPr>
            </a:br>
            <a:r>
              <a:rPr lang="sv-SE" sz="1200" kern="1200" dirty="0">
                <a:solidFill>
                  <a:schemeClr val="tx1"/>
                </a:solidFill>
                <a:effectLst/>
                <a:latin typeface="+mn-lt"/>
                <a:ea typeface="ヒラギノ角ゴ Pro W3" charset="0"/>
                <a:cs typeface="ヒラギノ角ゴ Pro W3" charset="0"/>
              </a:rPr>
              <a:t>1919 – Åtta timmars arbetsdag. Äntligen kom lagändringen som gav åtta timmars arbetsdag (i genomsnitt!). Men bara för industriarbetare, inte för jordbruk och man arbetade fortfarande på lördagar.</a:t>
            </a:r>
          </a:p>
          <a:p>
            <a:pPr marL="0" indent="0">
              <a:buNone/>
            </a:pPr>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18</a:t>
            </a:fld>
            <a:endParaRPr lang="sv-SE"/>
          </a:p>
        </p:txBody>
      </p:sp>
    </p:spTree>
    <p:extLst>
      <p:ext uri="{BB962C8B-B14F-4D97-AF65-F5344CB8AC3E}">
        <p14:creationId xmlns:p14="http://schemas.microsoft.com/office/powerpoint/2010/main" val="1621054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ヒラギノ角ゴ Pro W3" charset="0"/>
                <a:cs typeface="ヒラギノ角ゴ Pro W3" charset="0"/>
              </a:rPr>
              <a:t>Bild 18</a:t>
            </a:r>
          </a:p>
          <a:p>
            <a:r>
              <a:rPr lang="sv-SE" sz="1200" kern="1200" dirty="0">
                <a:solidFill>
                  <a:schemeClr val="tx1"/>
                </a:solidFill>
                <a:effectLst/>
                <a:latin typeface="+mn-lt"/>
                <a:ea typeface="ヒラギノ角ゴ Pro W3" charset="0"/>
                <a:cs typeface="ヒラギノ角ゴ Pro W3" charset="0"/>
              </a:rPr>
              <a:t>1931 – Skotten i Ådalen. En sympatistrejk i försvar mot sänkta löner hade startats i Ådalen. Arbetsgivaren hade svarat med att ta in strejkbrytare, man hade alltså skjutsat dit ett 60-tal arbetslösa från Halmstad för att arbeta när den ordinarie personalen strejkade. Då fungerar ju inte strejken och de strejkande blev lite irriterade och bestämde sig för att ha en fredlig demonstration för att visa sin styrka. Arbetsgivarsidan blev skraja (det var 6000 personer i demonstrationståget, så det var mäktigt) och tillkallade militär som på nåt sätt fattade ett korkat beslut och öppnade eld varpå fyra demonstranter och en åskådare sköts till döds. Detta utlöste demonstrationer och diskussioner i landet och 1935 kom en ny lag som förbjöd privat arbetsförmedling och därmed försvårade strejkbryteri och i praktiken även förbjöd bemanningsföretag (fram till 1993 när borgarna tillät dem igen).</a:t>
            </a:r>
          </a:p>
          <a:p>
            <a:r>
              <a:rPr lang="sv-SE" sz="1200" kern="1200" dirty="0">
                <a:solidFill>
                  <a:schemeClr val="tx1"/>
                </a:solidFill>
                <a:effectLst/>
                <a:latin typeface="+mn-lt"/>
                <a:ea typeface="ヒラギノ角ゴ Pro W3" charset="0"/>
                <a:cs typeface="ヒラギノ角ゴ Pro W3" charset="0"/>
              </a:rPr>
              <a:t>1938 – Saltsjöbadsavtalet. Efter en tid av många långdragna konflikter kom SAF och LO fram till vad som än idag är vårt huvudavtal. Här kom man överens om spelreglerna för arbetsmarknaden, att lönen och andra anställningsvillkor regleras i kollektivavtal och så länge man har ett kollektivavtal får arbetarna inte strejka. Alla kollektivavtal som skrivs bygger på Saltsjöbadsavtalet.</a:t>
            </a:r>
          </a:p>
          <a:p>
            <a:r>
              <a:rPr lang="sv-SE" sz="1200" kern="1200" dirty="0">
                <a:solidFill>
                  <a:schemeClr val="tx1"/>
                </a:solidFill>
                <a:effectLst/>
                <a:latin typeface="+mn-lt"/>
                <a:ea typeface="ヒラギノ角ゴ Pro W3" charset="0"/>
                <a:cs typeface="ヒラギノ角ゴ Pro W3" charset="0"/>
              </a:rPr>
              <a:t>1951 – Tre veckors semester.</a:t>
            </a:r>
          </a:p>
          <a:p>
            <a:r>
              <a:rPr lang="sv-SE" sz="1200" kern="1200" dirty="0">
                <a:solidFill>
                  <a:schemeClr val="tx1"/>
                </a:solidFill>
                <a:effectLst/>
                <a:latin typeface="+mn-lt"/>
                <a:ea typeface="ヒラギノ角ゴ Pro W3" charset="0"/>
                <a:cs typeface="ヒラギノ角ゴ Pro W3" charset="0"/>
              </a:rPr>
              <a:t>1955 – Allmän sjukförsäkring. Från och med 1955 finns en allmän sjukförsäkring som är till för att ge trygghet för personer som blir sjuka och behöver sjukskrivas från sina jobb. Innan dess fick arbetarna ordna egna insamlingar till den som inte kunde försörja sig pga. sjukdom. Sjukförsäkringen administreras av Försäkringskassan.</a:t>
            </a:r>
            <a:br>
              <a:rPr lang="sv-SE" sz="1200" kern="1200" dirty="0">
                <a:solidFill>
                  <a:schemeClr val="tx1"/>
                </a:solidFill>
                <a:effectLst/>
                <a:latin typeface="+mn-lt"/>
                <a:ea typeface="ヒラギノ角ゴ Pro W3" charset="0"/>
                <a:cs typeface="ヒラギノ角ゴ Pro W3" charset="0"/>
              </a:rPr>
            </a:br>
            <a:r>
              <a:rPr lang="sv-SE" sz="1200" kern="1200" dirty="0">
                <a:solidFill>
                  <a:schemeClr val="tx1"/>
                </a:solidFill>
                <a:effectLst/>
                <a:latin typeface="+mn-lt"/>
                <a:ea typeface="ヒラギノ角ゴ Pro W3" charset="0"/>
                <a:cs typeface="ヒラギノ角ゴ Pro W3" charset="0"/>
              </a:rPr>
              <a:t>Allmän pension infördes 1959.</a:t>
            </a:r>
          </a:p>
          <a:p>
            <a:r>
              <a:rPr lang="sv-SE" sz="1200" kern="1200" dirty="0">
                <a:solidFill>
                  <a:schemeClr val="tx1"/>
                </a:solidFill>
                <a:effectLst/>
                <a:latin typeface="+mn-lt"/>
                <a:ea typeface="ヒラギノ角ゴ Pro W3" charset="0"/>
                <a:cs typeface="ヒラギノ角ゴ Pro W3" charset="0"/>
              </a:rPr>
              <a:t>1961 – Särskilda kvinnolöner avskaffas. Fram till 1961 hade man olika tarifflöner (det står i en tabell vad man ska tjäna efter x antal år i yrket, individuell lön fanns inte ännu) för män och kvinnor. Återigen mycket debatt, bland annat räknades det på kvinnors näringsintag som var mycket mer likt männens än man tidigare trott, lägre lön för kvinnor motiverades nämligen bland annat med att de inte behövde äta lika mycket mat och därmed hade ett billigare leverne. Men 1961 fick vi lika lön för lika arbete oavsett kön och det har vi än idag, eller hur?</a:t>
            </a:r>
          </a:p>
          <a:p>
            <a:r>
              <a:rPr lang="sv-SE" sz="1200" kern="1200" dirty="0">
                <a:solidFill>
                  <a:schemeClr val="tx1"/>
                </a:solidFill>
                <a:effectLst/>
                <a:latin typeface="+mn-lt"/>
                <a:ea typeface="ヒラギノ角ゴ Pro W3" charset="0"/>
                <a:cs typeface="ヒラギノ角ゴ Pro W3" charset="0"/>
              </a:rPr>
              <a:t>1969 – Gruvarbetarstrejken. 1969 strejkade gruvarbetarna i Malmfälten och höll på att omintetgöra uppgörelsen från 1938. De strejkande var missnöjda med rationaliseringar, tidsstudier, arbetsmiljö, lönen men även arbetsgivarens och fackets attityd mot gruvarbetarna. Det var en vild strejk och den bröt därmed mot Saltsjöbadsavtalet så både LO och SAF hade intresse av att strejken blåstes av. Det vi kan lära av den stora gruvstrejken är att det är viktigt att facket lyssnar på sina medlemmar. Under 70-talet följde ytterligare vilda strejker och dessa bidrog till att bygga upp det tryck som ledde till 70-talets arbetsrättsliga lagstiftning. </a:t>
            </a:r>
          </a:p>
          <a:p>
            <a:r>
              <a:rPr lang="sv-SE" sz="1200" kern="1200" dirty="0">
                <a:solidFill>
                  <a:schemeClr val="tx1"/>
                </a:solidFill>
                <a:effectLst/>
                <a:latin typeface="+mn-lt"/>
                <a:ea typeface="ヒラギノ角ゴ Pro W3" charset="0"/>
                <a:cs typeface="ヒラギノ角ゴ Pro W3" charset="0"/>
              </a:rPr>
              <a:t>1971 – 40-timmarsveckan. Under 1950-, 60- och 70-talen skedde en successiv arbetstidsförkortning i tre steg till först 45, sedan 42,5 och slutligen 40 timmars arbetsvecka. Sedan 1973, när 40-timmarsveckan var helt genomförd, har det inte skett någon ytterligare förkortning av den lagstadgade veckoarbetstiden i Sverige. Däremot har vissa ytterligare arbetstidsförkortningar skett inom många avtalsområden genom kollektivavtal.</a:t>
            </a:r>
          </a:p>
          <a:p>
            <a:r>
              <a:rPr lang="sv-SE" sz="1200" kern="1200" dirty="0">
                <a:solidFill>
                  <a:schemeClr val="tx1"/>
                </a:solidFill>
                <a:effectLst/>
                <a:latin typeface="+mn-lt"/>
                <a:ea typeface="ヒラギノ角ゴ Pro W3" charset="0"/>
                <a:cs typeface="ヒラギノ角ゴ Pro W3" charset="0"/>
              </a:rPr>
              <a:t>1974 – lagen om anställningsskydd. Den här lagen reglerar hur ett anställningsavtal ska se ut, när en arbetare har rätt till ett fast jobb och (kanske mest känt) turordningsregler vid uppsägningar.</a:t>
            </a:r>
          </a:p>
          <a:p>
            <a:pPr marL="0" indent="0">
              <a:buNone/>
            </a:pPr>
            <a:r>
              <a:rPr lang="sv-SE" baseline="0" dirty="0"/>
              <a:t>Vad skulle kunna vara viktiga kommande händelser/reformer? </a:t>
            </a:r>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19</a:t>
            </a:fld>
            <a:endParaRPr lang="sv-SE" dirty="0"/>
          </a:p>
        </p:txBody>
      </p:sp>
    </p:spTree>
    <p:extLst>
      <p:ext uri="{BB962C8B-B14F-4D97-AF65-F5344CB8AC3E}">
        <p14:creationId xmlns:p14="http://schemas.microsoft.com/office/powerpoint/2010/main" val="1621054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ヒラギノ角ゴ Pro W3" charset="0"/>
                <a:cs typeface="ヒラギノ角ゴ Pro W3" charset="0"/>
              </a:rPr>
              <a:t>Elin Wägner inför de 30 banden med 350 000 underskrifter som samlades in 1913–1914 till stöd för allmän rösträtt.</a:t>
            </a:r>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20</a:t>
            </a:fld>
            <a:endParaRPr lang="sv-SE"/>
          </a:p>
        </p:txBody>
      </p:sp>
    </p:spTree>
    <p:extLst>
      <p:ext uri="{BB962C8B-B14F-4D97-AF65-F5344CB8AC3E}">
        <p14:creationId xmlns:p14="http://schemas.microsoft.com/office/powerpoint/2010/main" val="135994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0"/>
              </a:spcBef>
            </a:pPr>
            <a:r>
              <a:rPr lang="sv-SE" sz="1200" kern="1200" dirty="0">
                <a:solidFill>
                  <a:schemeClr val="tx1"/>
                </a:solidFill>
                <a:effectLst/>
                <a:latin typeface="+mn-lt"/>
                <a:ea typeface="ヒラギノ角ゴ Pro W3" charset="0"/>
                <a:cs typeface="ヒラギノ角ゴ Pro W3" charset="0"/>
              </a:rPr>
              <a:t>Hej och välkomna till denna en dag långa introduktionsutbildning. Syftet är att ni ska få veta lite mer om facket, vad facket gör och varför folk är med i facket. Några av er är redan medlemmar och några ska få veta mer innan ni bestämmer er.</a:t>
            </a:r>
          </a:p>
          <a:p>
            <a:pPr>
              <a:spcBef>
                <a:spcPts val="0"/>
              </a:spcBef>
            </a:pPr>
            <a:r>
              <a:rPr lang="sv-SE" sz="1200" kern="1200" dirty="0">
                <a:solidFill>
                  <a:schemeClr val="tx1"/>
                </a:solidFill>
                <a:effectLst/>
                <a:latin typeface="+mn-lt"/>
                <a:ea typeface="ヒラギノ角ゴ Pro W3" charset="0"/>
                <a:cs typeface="ヒラギノ角ゴ Pro W3" charset="0"/>
              </a:rPr>
              <a:t>För att dagen ska bli så bra som möjligt är det bra om vi är överens om några regler. Telefonerna kan vi väl ha avstängda eller på ljudlöst. Vi ska försöka ha raster regelbundet så vi inte slöar till, säg till om jag inte märker när det är dags. Säg till om vi ska öppna ett fönster också.</a:t>
            </a:r>
          </a:p>
          <a:p>
            <a:pPr>
              <a:spcBef>
                <a:spcPts val="0"/>
              </a:spcBef>
            </a:pPr>
            <a:r>
              <a:rPr lang="sv-SE" sz="1200" kern="1200" dirty="0">
                <a:solidFill>
                  <a:schemeClr val="tx1"/>
                </a:solidFill>
                <a:effectLst/>
                <a:latin typeface="+mn-lt"/>
                <a:ea typeface="ヒラギノ角ゴ Pro W3" charset="0"/>
                <a:cs typeface="ヒラギノ角ゴ Pro W3" charset="0"/>
              </a:rPr>
              <a:t>Sen är det så här när man är på kurs att man har ett eget ansvar att lära sig saker, så avbryt och säg till om det är nåt som är oklart och fråga gärna om det just du undrar över. Så att den här utbildningen blir bra för er.</a:t>
            </a:r>
          </a:p>
          <a:p>
            <a:pPr>
              <a:spcBef>
                <a:spcPts val="0"/>
              </a:spcBef>
            </a:pPr>
            <a:r>
              <a:rPr lang="sv-SE" sz="1200" kern="1200" dirty="0">
                <a:solidFill>
                  <a:schemeClr val="tx1"/>
                </a:solidFill>
                <a:effectLst/>
                <a:latin typeface="+mn-lt"/>
                <a:ea typeface="ヒラギノ角ゴ Pro W3" charset="0"/>
                <a:cs typeface="ヒラギノ角ゴ Pro W3" charset="0"/>
              </a:rPr>
              <a:t>Toalett finns ute i korridoren och lunch äter vi tillsammans, ska vi säga 11.30? I slutet av dagen fyller vi i blanketter för att ni ska få ersättning för den här dagen eftersom ni inte får lön när ni är här så får ni betalt av Seko istället. Då är det bra om ni kan ert kontonummer. Ni som har rest längre än en mil får bilersättning och ersättning för parkeringskostnader alternativt för buss/tåg/tunnelbana/spårvagn/båt.</a:t>
            </a:r>
          </a:p>
          <a:p>
            <a:pPr>
              <a:spcBef>
                <a:spcPts val="0"/>
              </a:spcBef>
            </a:pPr>
            <a:r>
              <a:rPr lang="sv-SE" sz="1200" kern="1200" dirty="0">
                <a:solidFill>
                  <a:schemeClr val="tx1"/>
                </a:solidFill>
                <a:effectLst/>
                <a:latin typeface="+mn-lt"/>
                <a:ea typeface="ヒラギノ角ゴ Pro W3" charset="0"/>
                <a:cs typeface="ヒラギノ角ゴ Pro W3" charset="0"/>
              </a:rPr>
              <a:t>Vi kan väl gå laget runt och så berättar ni vad ni heter, var och med vad ni jobbar samt vad ni vill ha ut av dagen.</a:t>
            </a:r>
          </a:p>
          <a:p>
            <a:pPr>
              <a:spcBef>
                <a:spcPts val="0"/>
              </a:spcBef>
            </a:pPr>
            <a:r>
              <a:rPr lang="sv-SE" sz="1200" kern="1200" dirty="0">
                <a:solidFill>
                  <a:schemeClr val="tx1"/>
                </a:solidFill>
                <a:effectLst/>
                <a:latin typeface="+mn-lt"/>
                <a:ea typeface="ヒラギノ角ゴ Pro W3" charset="0"/>
                <a:cs typeface="ヒラギノ角ゴ Pro W3" charset="0"/>
              </a:rPr>
              <a:t>Så här ser upplägget ut.</a:t>
            </a:r>
            <a:br>
              <a:rPr lang="sv-SE" sz="1200" kern="1200" dirty="0">
                <a:solidFill>
                  <a:schemeClr val="tx1"/>
                </a:solidFill>
                <a:effectLst/>
                <a:latin typeface="+mn-lt"/>
                <a:ea typeface="ヒラギノ角ゴ Pro W3" charset="0"/>
                <a:cs typeface="ヒラギノ角ゴ Pro W3" charset="0"/>
              </a:rPr>
            </a:br>
            <a:r>
              <a:rPr lang="sv-SE" sz="1200" kern="1200" dirty="0">
                <a:solidFill>
                  <a:schemeClr val="tx1"/>
                </a:solidFill>
                <a:effectLst/>
                <a:latin typeface="+mn-lt"/>
                <a:ea typeface="ヒラギノ角ゴ Pro W3" charset="0"/>
                <a:cs typeface="ヒラギノ角ゴ Pro W3" charset="0"/>
              </a:rPr>
              <a:t>Vi börjar med det som är allmänt och gemensamt för alla som arbetar och på eftermiddagen går vi igenom vad som är specifikt för just er arbetsplats, vad vi har förhandlat fram i vårt kollektivavtal.</a:t>
            </a:r>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2</a:t>
            </a:fld>
            <a:endParaRPr lang="sv-SE" dirty="0"/>
          </a:p>
        </p:txBody>
      </p:sp>
    </p:spTree>
    <p:extLst>
      <p:ext uri="{BB962C8B-B14F-4D97-AF65-F5344CB8AC3E}">
        <p14:creationId xmlns:p14="http://schemas.microsoft.com/office/powerpoint/2010/main" val="12623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Många av de</a:t>
            </a:r>
            <a:r>
              <a:rPr lang="sv-SE" baseline="0" dirty="0"/>
              <a:t> viktiga arbetsrättsliga lagarna kom till under 70-talet när det politiska klimatet var ett annat och arbetarrörelsen starkare än idag. En händelse som brukar beskrivas som en upptakt till de viktiga arbetsrättsliga förändringarna under 70-talet är gruvarbetarstrejken i Norrbotten 1969. Lagar stiftas i ett sammanhang och en viktig del av det sammanhanget är förstås hur stark arbetarrörelsen är.</a:t>
            </a:r>
          </a:p>
          <a:p>
            <a:r>
              <a:rPr lang="sv-SE" sz="1200" kern="1200" dirty="0">
                <a:solidFill>
                  <a:schemeClr val="tx1"/>
                </a:solidFill>
                <a:effectLst/>
                <a:latin typeface="+mn-lt"/>
                <a:ea typeface="ヒラギノ角ゴ Pro W3" charset="0"/>
                <a:cs typeface="ヒラギノ角ゴ Pro W3" charset="0"/>
              </a:rPr>
              <a:t>Bild 20</a:t>
            </a:r>
          </a:p>
          <a:p>
            <a:r>
              <a:rPr lang="sv-SE" sz="1200" b="1" kern="1200" dirty="0">
                <a:solidFill>
                  <a:schemeClr val="tx1"/>
                </a:solidFill>
                <a:effectLst/>
                <a:latin typeface="+mn-lt"/>
                <a:ea typeface="ヒラギノ角ゴ Pro W3" charset="0"/>
                <a:cs typeface="ヒラギノ角ゴ Pro W3" charset="0"/>
              </a:rPr>
              <a:t>Studieledighetslagen 1974</a:t>
            </a:r>
            <a:r>
              <a:rPr lang="sv-SE" sz="1200" kern="1200" dirty="0">
                <a:solidFill>
                  <a:schemeClr val="tx1"/>
                </a:solidFill>
                <a:effectLst/>
                <a:latin typeface="+mn-lt"/>
                <a:ea typeface="ヒラギノ角ゴ Pro W3" charset="0"/>
                <a:cs typeface="ヒラギノ角ゴ Pro W3" charset="0"/>
              </a:rPr>
              <a:t>. </a:t>
            </a:r>
            <a:r>
              <a:rPr lang="sv-SE" dirty="0"/>
              <a:t>R</a:t>
            </a:r>
            <a:r>
              <a:rPr lang="sv-SE" sz="1200" kern="1200" dirty="0">
                <a:solidFill>
                  <a:schemeClr val="tx1"/>
                </a:solidFill>
                <a:effectLst/>
                <a:latin typeface="+mn-lt"/>
                <a:ea typeface="ヒラギノ角ゴ Pro W3" charset="0"/>
                <a:cs typeface="ヒラギノ角ゴ Pro W3" charset="0"/>
              </a:rPr>
              <a:t>eglerar rätten att vara ledig från sitt arbete för att studera. Det gäller både långa och yrkesförberedande utbildningar, om ni vill läsa till sjuksköterska eller ekonom, och för fackliga utbildningar som den ni går här idag.</a:t>
            </a:r>
          </a:p>
          <a:p>
            <a:r>
              <a:rPr lang="sv-SE" b="1" dirty="0"/>
              <a:t>Förtroendemannalagen 1974</a:t>
            </a:r>
            <a:r>
              <a:rPr lang="sv-SE" dirty="0"/>
              <a:t>. Reglerar rättigheter för den som är fackligt engagerad. Ett fackombud har rätt att utföra fackligt arbete som rör den egna arbetsplatsen på betald arbetstid. </a:t>
            </a:r>
            <a:endParaRPr lang="sv-SE" sz="1200" kern="1200" dirty="0">
              <a:solidFill>
                <a:schemeClr val="tx1"/>
              </a:solidFill>
              <a:effectLst/>
              <a:latin typeface="+mn-lt"/>
              <a:ea typeface="ヒラギノ角ゴ Pro W3" charset="0"/>
              <a:cs typeface="ヒラギノ角ゴ Pro W3" charset="0"/>
            </a:endParaRPr>
          </a:p>
          <a:p>
            <a:r>
              <a:rPr lang="sv-SE" sz="1200" b="1" kern="1200" dirty="0">
                <a:solidFill>
                  <a:schemeClr val="tx1"/>
                </a:solidFill>
                <a:effectLst/>
                <a:latin typeface="+mn-lt"/>
                <a:ea typeface="ヒラギノ角ゴ Pro W3" charset="0"/>
                <a:cs typeface="ヒラギノ角ゴ Pro W3" charset="0"/>
              </a:rPr>
              <a:t>Medbestämmandelagen (MBL) 1976</a:t>
            </a:r>
            <a:r>
              <a:rPr lang="sv-SE" sz="1200" kern="1200" dirty="0">
                <a:solidFill>
                  <a:schemeClr val="tx1"/>
                </a:solidFill>
                <a:effectLst/>
                <a:latin typeface="+mn-lt"/>
                <a:ea typeface="ヒラギノ角ゴ Pro W3" charset="0"/>
                <a:cs typeface="ヒラギノ角ゴ Pro W3" charset="0"/>
              </a:rPr>
              <a:t>. Den här lagen handlar ganska mycket om hur facket och företaget samarbetar, skriver avtal om löner och andra anställningsvillkor och att chefen inte får fatta beslut utan att prata med facket först. Viktigt att komma ihåg: det finns ingen vetorätt för facket. Därför måste facket arbeta med argumentation och opinionsbildning (och strejkhot om det är avtalsförhandlingar).</a:t>
            </a:r>
          </a:p>
          <a:p>
            <a:r>
              <a:rPr lang="sv-SE" sz="1200" b="1" kern="1200" dirty="0">
                <a:solidFill>
                  <a:schemeClr val="tx1"/>
                </a:solidFill>
                <a:effectLst/>
                <a:latin typeface="+mn-lt"/>
                <a:ea typeface="ヒラギノ角ゴ Pro W3" charset="0"/>
                <a:cs typeface="ヒラギノ角ゴ Pro W3" charset="0"/>
              </a:rPr>
              <a:t>Arbetsmiljölagen 1977</a:t>
            </a:r>
            <a:r>
              <a:rPr lang="sv-SE" sz="1200" kern="1200" dirty="0">
                <a:solidFill>
                  <a:schemeClr val="tx1"/>
                </a:solidFill>
                <a:effectLst/>
                <a:latin typeface="+mn-lt"/>
                <a:ea typeface="ヒラギノ角ゴ Pro W3" charset="0"/>
                <a:cs typeface="ヒラギノ角ゴ Pro W3" charset="0"/>
              </a:rPr>
              <a:t>. 1977 kom arbetsmiljölagen som ger skyddsombuden rätt att påverka arbetsmiljön och även lägga skyddsstopp om arbetet är för farligt. Arbetsmiljölagen är en ramlag och arbetsmiljön skiljer sig åt beroende på var man jobbar. Ibland är det stressen som är farlig, ibland ensamarbete, maskiner, hastighet, arbetstider, kemikalier osv. För varje område finns det en arbetsmiljöföreskrift med regler som gäller som lag. Arbetsmiljöverket är tillsynsmyndighet.</a:t>
            </a:r>
          </a:p>
          <a:p>
            <a:r>
              <a:rPr lang="sv-SE" sz="1200" kern="1200" dirty="0">
                <a:solidFill>
                  <a:schemeClr val="tx1"/>
                </a:solidFill>
                <a:effectLst/>
                <a:latin typeface="+mn-lt"/>
                <a:ea typeface="ヒラギノ角ゴ Pro W3" charset="0"/>
                <a:cs typeface="ヒラギノ角ゴ Pro W3" charset="0"/>
              </a:rPr>
              <a:t>Kom ihåg att det alltid är arbetsgivaren som är ansvarig för arbetsmiljön, skyddsombudet ska bara hjälpa till att peka på problem.</a:t>
            </a:r>
          </a:p>
          <a:p>
            <a:r>
              <a:rPr lang="sv-SE" b="1" dirty="0"/>
              <a:t>Semesterlagen 1977</a:t>
            </a:r>
            <a:r>
              <a:rPr lang="sv-SE" dirty="0"/>
              <a:t>. Den här lagen ger alla rätt till fem veckors semester (betald eller obetald är en annan femma, men alla har rätt att vara lediga) varav fyra kan tas ut i följs under juni-augusti. Lagen reglerar även </a:t>
            </a:r>
            <a:r>
              <a:rPr lang="sv-SE" dirty="0" err="1"/>
              <a:t>semesterår</a:t>
            </a:r>
            <a:r>
              <a:rPr lang="sv-SE" dirty="0"/>
              <a:t> och semesterersättning.</a:t>
            </a:r>
            <a:endParaRPr lang="sv-SE" sz="1200" kern="1200" dirty="0">
              <a:solidFill>
                <a:schemeClr val="tx1"/>
              </a:solidFill>
              <a:effectLst/>
              <a:latin typeface="+mn-lt"/>
              <a:ea typeface="ヒラギノ角ゴ Pro W3" charset="0"/>
              <a:cs typeface="ヒラギノ角ゴ Pro W3" charset="0"/>
            </a:endParaRPr>
          </a:p>
          <a:p>
            <a:r>
              <a:rPr lang="sv-SE" b="1" dirty="0"/>
              <a:t>Lagen om anställningsskydd (LAS) 1982</a:t>
            </a:r>
            <a:r>
              <a:rPr lang="sv-SE" dirty="0"/>
              <a:t>. 1982 skrevs lagen från 1974 om och innehåller numera även regler för olika typer av anställningar. Vi ska gå igenom dessa lite senare. Den här lagen gäller fortfarande, men skrivs om ibland. </a:t>
            </a:r>
          </a:p>
          <a:p>
            <a:r>
              <a:rPr lang="sv-SE" sz="1200" b="1" kern="1200" dirty="0">
                <a:solidFill>
                  <a:schemeClr val="tx1"/>
                </a:solidFill>
                <a:effectLst/>
                <a:latin typeface="+mn-lt"/>
                <a:ea typeface="ヒラギノ角ゴ Pro W3" charset="0"/>
                <a:cs typeface="ヒラギノ角ゴ Pro W3" charset="0"/>
              </a:rPr>
              <a:t>Arbetstidslagen 1982</a:t>
            </a:r>
            <a:r>
              <a:rPr lang="sv-SE" sz="1200" kern="1200" dirty="0">
                <a:solidFill>
                  <a:schemeClr val="tx1"/>
                </a:solidFill>
                <a:effectLst/>
                <a:latin typeface="+mn-lt"/>
                <a:ea typeface="ヒラギノ角ゴ Pro W3" charset="0"/>
                <a:cs typeface="ヒラギノ角ゴ Pro W3" charset="0"/>
              </a:rPr>
              <a:t>. Arbetstidslagen beskriver vilka tider på dygnet man får arbeta, hur mycket man får arbeta och att arbetsgivaren ska anteckna övertiden. Arbetstidslagen är senare kompletterad med regler från EU om t ex nattarbete. Alla regler i arbetstidslagen kan avtalas bort i kollektivavtal.</a:t>
            </a:r>
          </a:p>
          <a:p>
            <a:r>
              <a:rPr lang="sv-SE" sz="1200" b="1" kern="1200" dirty="0">
                <a:solidFill>
                  <a:schemeClr val="tx1"/>
                </a:solidFill>
                <a:effectLst/>
                <a:latin typeface="+mn-lt"/>
                <a:ea typeface="ヒラギノ角ゴ Pro W3" charset="0"/>
                <a:cs typeface="ヒラギノ角ゴ Pro W3" charset="0"/>
              </a:rPr>
              <a:t>Diskrimineringslagen 2008</a:t>
            </a:r>
            <a:r>
              <a:rPr lang="sv-SE" sz="1200" kern="1200" dirty="0">
                <a:solidFill>
                  <a:schemeClr val="tx1"/>
                </a:solidFill>
                <a:effectLst/>
                <a:latin typeface="+mn-lt"/>
                <a:ea typeface="ヒラギノ角ゴ Pro W3" charset="0"/>
                <a:cs typeface="ヒラギノ角ゴ Pro W3" charset="0"/>
              </a:rPr>
              <a:t>. Ersatte den gamla diskrimineringslagen och jämställdhetslagen så nu har vi en lag för alla typer av diskrimineringar som är olagliga. Arbetsgivaren har ett ansvar att jobba förebyggande mot diskriminering och att utreda om det ändå händer. Det är ingen öppen lista, man kan inte ropa diskriminering så fort man inte får som man vill. Diskrimineringsgrunderna är kön, könsöverskridande identitet, etnisk tillhörighet, funktionsnedsättning, sexuell läggning och ålder.</a:t>
            </a:r>
          </a:p>
          <a:p>
            <a:r>
              <a:rPr lang="sv-SE" sz="1200" kern="1200" dirty="0">
                <a:solidFill>
                  <a:schemeClr val="tx1"/>
                </a:solidFill>
                <a:effectLst/>
                <a:latin typeface="+mn-lt"/>
                <a:ea typeface="ヒラギノ角ゴ Pro W3" charset="0"/>
                <a:cs typeface="ヒラギノ角ゴ Pro W3" charset="0"/>
              </a:rPr>
              <a:t>Alla dom här lagarna finns på nätet om ni vill veta exakt vad som står i dem. Det är bara att googla. Ibland kan det vara svårt att tolka dem så fråga gärna någon facklig hur det är tänkt, t ex mig.</a:t>
            </a:r>
          </a:p>
          <a:p>
            <a:endParaRPr lang="sv-SE"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21</a:t>
            </a:fld>
            <a:endParaRPr lang="sv-SE"/>
          </a:p>
        </p:txBody>
      </p:sp>
    </p:spTree>
    <p:extLst>
      <p:ext uri="{BB962C8B-B14F-4D97-AF65-F5344CB8AC3E}">
        <p14:creationId xmlns:p14="http://schemas.microsoft.com/office/powerpoint/2010/main" val="1878694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påminnelse om att varje framsteg arbetarrörelsen gjort har mött ett motstånd. De rika och mäktiga i samhället har upplevt att de förlorat på, hotats</a:t>
            </a:r>
            <a:r>
              <a:rPr lang="sv-SE" baseline="0" dirty="0"/>
              <a:t> av, framstegen.</a:t>
            </a:r>
          </a:p>
          <a:p>
            <a:r>
              <a:rPr lang="sv-SE" dirty="0"/>
              <a:t>Finns några exempel från idag på hur de med makt är rädda för oss och våra krav?</a:t>
            </a:r>
          </a:p>
          <a:p>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22</a:t>
            </a:fld>
            <a:endParaRPr lang="sv-SE"/>
          </a:p>
        </p:txBody>
      </p:sp>
    </p:spTree>
    <p:extLst>
      <p:ext uri="{BB962C8B-B14F-4D97-AF65-F5344CB8AC3E}">
        <p14:creationId xmlns:p14="http://schemas.microsoft.com/office/powerpoint/2010/main" val="3395438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är orealistiskt och omöjligt idag, men kan ändå bli verklighet om vi kämpar för det. </a:t>
            </a:r>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23</a:t>
            </a:fld>
            <a:endParaRPr lang="sv-SE"/>
          </a:p>
        </p:txBody>
      </p:sp>
    </p:spTree>
    <p:extLst>
      <p:ext uri="{BB962C8B-B14F-4D97-AF65-F5344CB8AC3E}">
        <p14:creationId xmlns:p14="http://schemas.microsoft.com/office/powerpoint/2010/main" val="3751048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24</a:t>
            </a:fld>
            <a:endParaRPr lang="sv-SE"/>
          </a:p>
        </p:txBody>
      </p:sp>
    </p:spTree>
    <p:extLst>
      <p:ext uri="{BB962C8B-B14F-4D97-AF65-F5344CB8AC3E}">
        <p14:creationId xmlns:p14="http://schemas.microsoft.com/office/powerpoint/2010/main" val="2911071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25</a:t>
            </a:fld>
            <a:endParaRPr lang="sv-SE"/>
          </a:p>
        </p:txBody>
      </p:sp>
    </p:spTree>
    <p:extLst>
      <p:ext uri="{BB962C8B-B14F-4D97-AF65-F5344CB8AC3E}">
        <p14:creationId xmlns:p14="http://schemas.microsoft.com/office/powerpoint/2010/main" val="889962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a:t>SÄVA=Särskild visstidsanställning. Lagändring 2022.</a:t>
            </a:r>
          </a:p>
          <a:p>
            <a:r>
              <a:rPr lang="sv-SE" dirty="0"/>
              <a:t>Betona gärna att huvuddelen</a:t>
            </a:r>
            <a:r>
              <a:rPr lang="sv-SE" baseline="0" dirty="0"/>
              <a:t> av våra rättigheter finns i kollektivavtalen, men att även de lagar arbetarrörelsen drivit igenom ger oss en del rättigheter. Men precis som med kollektivavtalen måste vi även här bevaka att arbetsgivarna</a:t>
            </a:r>
            <a:r>
              <a:rPr lang="sv-SE" dirty="0"/>
              <a:t> verkligen följer lagarna.</a:t>
            </a:r>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26</a:t>
            </a:fld>
            <a:endParaRPr lang="sv-SE"/>
          </a:p>
        </p:txBody>
      </p:sp>
    </p:spTree>
    <p:extLst>
      <p:ext uri="{BB962C8B-B14F-4D97-AF65-F5344CB8AC3E}">
        <p14:creationId xmlns:p14="http://schemas.microsoft.com/office/powerpoint/2010/main" val="150875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27</a:t>
            </a:fld>
            <a:endParaRPr lang="sv-SE"/>
          </a:p>
        </p:txBody>
      </p:sp>
    </p:spTree>
    <p:extLst>
      <p:ext uri="{BB962C8B-B14F-4D97-AF65-F5344CB8AC3E}">
        <p14:creationId xmlns:p14="http://schemas.microsoft.com/office/powerpoint/2010/main" val="150875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28</a:t>
            </a:fld>
            <a:endParaRPr lang="sv-SE"/>
          </a:p>
        </p:txBody>
      </p:sp>
    </p:spTree>
    <p:extLst>
      <p:ext uri="{BB962C8B-B14F-4D97-AF65-F5344CB8AC3E}">
        <p14:creationId xmlns:p14="http://schemas.microsoft.com/office/powerpoint/2010/main" val="150875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29</a:t>
            </a:fld>
            <a:endParaRPr lang="sv-SE"/>
          </a:p>
        </p:txBody>
      </p:sp>
    </p:spTree>
    <p:extLst>
      <p:ext uri="{BB962C8B-B14F-4D97-AF65-F5344CB8AC3E}">
        <p14:creationId xmlns:p14="http://schemas.microsoft.com/office/powerpoint/2010/main" val="150875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illustration av  varför</a:t>
            </a:r>
            <a:r>
              <a:rPr lang="sv-SE" baseline="0" dirty="0"/>
              <a:t> arbetsgivare vill ha så otrygga anställningar som möjligt. Otrygga anställda sliter hårdare. </a:t>
            </a:r>
          </a:p>
          <a:p>
            <a:r>
              <a:rPr lang="sv-SE" baseline="0" dirty="0"/>
              <a:t>Teknikföretagen är en arbetsgivarorganisation som organiserar 3800 teknikföretag. </a:t>
            </a:r>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30</a:t>
            </a:fld>
            <a:endParaRPr lang="sv-SE"/>
          </a:p>
        </p:txBody>
      </p:sp>
    </p:spTree>
    <p:extLst>
      <p:ext uri="{BB962C8B-B14F-4D97-AF65-F5344CB8AC3E}">
        <p14:creationId xmlns:p14="http://schemas.microsoft.com/office/powerpoint/2010/main" val="15087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3</a:t>
            </a:fld>
            <a:endParaRPr lang="sv-SE"/>
          </a:p>
        </p:txBody>
      </p:sp>
    </p:spTree>
    <p:extLst>
      <p:ext uri="{BB962C8B-B14F-4D97-AF65-F5344CB8AC3E}">
        <p14:creationId xmlns:p14="http://schemas.microsoft.com/office/powerpoint/2010/main" val="550317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31</a:t>
            </a:fld>
            <a:endParaRPr lang="sv-SE"/>
          </a:p>
        </p:txBody>
      </p:sp>
    </p:spTree>
    <p:extLst>
      <p:ext uri="{BB962C8B-B14F-4D97-AF65-F5344CB8AC3E}">
        <p14:creationId xmlns:p14="http://schemas.microsoft.com/office/powerpoint/2010/main" val="889962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ヒラギノ角ゴ Pro W3" charset="0"/>
                <a:cs typeface="ヒラギノ角ゴ Pro W3" charset="0"/>
              </a:rPr>
              <a:t>Bild 25 </a:t>
            </a:r>
            <a:br>
              <a:rPr lang="sv-SE" sz="1200" kern="1200" dirty="0">
                <a:solidFill>
                  <a:schemeClr val="tx1"/>
                </a:solidFill>
                <a:effectLst/>
                <a:latin typeface="+mn-lt"/>
                <a:ea typeface="ヒラギノ角ゴ Pro W3" charset="0"/>
                <a:cs typeface="ヒラギノ角ゴ Pro W3" charset="0"/>
              </a:rPr>
            </a:br>
            <a:r>
              <a:rPr lang="sv-SE" sz="1200" kern="1200" dirty="0">
                <a:solidFill>
                  <a:schemeClr val="tx1"/>
                </a:solidFill>
                <a:effectLst/>
                <a:latin typeface="+mn-lt"/>
                <a:ea typeface="ヒラギノ角ゴ Pro W3" charset="0"/>
                <a:cs typeface="ヒラギノ角ゴ Pro W3" charset="0"/>
              </a:rPr>
              <a:t>Jag berättar ibland om en vän till mig som upplevde nåt intressant i sin ungdom. Det var när han fortfarande bodde hemma. Hans rum var jättestökigt och han var själv inte så sugen på att städa det. Så han sa till sin lillebror ”Du får 60 kronor om du städar mitt rum”. Lillebrodern accepterade men min kompis kände sig slug och gick till sin lillasyster och sa ”Brorsan tänker städa mitt rum för 60 kronor. Om du kan göra det för 50 kronor får du jobbet istället.” </a:t>
            </a:r>
            <a:r>
              <a:rPr lang="sv-SE" sz="1200" kern="1200" dirty="0" err="1">
                <a:solidFill>
                  <a:schemeClr val="tx1"/>
                </a:solidFill>
                <a:effectLst/>
                <a:latin typeface="+mn-lt"/>
                <a:ea typeface="ヒラギノ角ゴ Pro W3" charset="0"/>
                <a:cs typeface="ヒラギノ角ゴ Pro W3" charset="0"/>
              </a:rPr>
              <a:t>Lillasyrran</a:t>
            </a:r>
            <a:r>
              <a:rPr lang="sv-SE" sz="1200" kern="1200" dirty="0">
                <a:solidFill>
                  <a:schemeClr val="tx1"/>
                </a:solidFill>
                <a:effectLst/>
                <a:latin typeface="+mn-lt"/>
                <a:ea typeface="ヒラギノ角ゴ Pro W3" charset="0"/>
                <a:cs typeface="ヒラギノ角ゴ Pro W3" charset="0"/>
              </a:rPr>
              <a:t> behövde också lite pengar så hon tackade jag och min kompis gick tillbaka till sin lillebror för att han skulle kunna bjuda under. Så fortsatte det, småsyskonen sänkte priset på arbetet hela tiden och när lillebror gav upp städade den 9-åriga lillasystern hela rummet för 5 kronor. Ni som redan klarat av några avsnitt av den här kursen förstår ju vad småsyskonen skulle gjort, eller hur? Just det, de skulle ha gått ihop och sagt att ingen av oss gör det här jobbet för mindre än 50 kronor. Storebror får gärna ge bättre betalt, 60, 70 hur mycket som helst men ingen av oss gör jobbet för mindre än 50 kronor. Där har dom det fackliga löftet som vi pratade om förut, att ingen erbjuder sig att arbeta för mindre lön än det man kommit överens om.</a:t>
            </a:r>
          </a:p>
          <a:p>
            <a:r>
              <a:rPr lang="sv-SE" sz="1200" kern="1200" dirty="0">
                <a:solidFill>
                  <a:schemeClr val="tx1"/>
                </a:solidFill>
                <a:effectLst/>
                <a:latin typeface="+mn-lt"/>
                <a:ea typeface="ヒラギノ角ゴ Pro W3" charset="0"/>
                <a:cs typeface="ヒラギノ角ゴ Pro W3" charset="0"/>
              </a:rPr>
              <a:t>Och när vi ändå pratar om det fackliga löftet – löften kan man ju hålla men om man inte gör det så bryter man det. Ett sätt att bryta det fackliga löftet kan vara att inte skriva upp övertid, hoppa över lunchrasten eller komma till jobbet lite tidigare och jobba gratis. Det är ju ingen poäng för ett fackförbund att slå näven i bordet och kräva rejäla löneförhöjningar om medlemmarna samtidigt säger att det är ok att jobba en kvart gratis också.</a:t>
            </a:r>
          </a:p>
          <a:p>
            <a:r>
              <a:rPr lang="sv-SE" sz="1200" kern="1200" dirty="0">
                <a:solidFill>
                  <a:schemeClr val="tx1"/>
                </a:solidFill>
                <a:effectLst/>
                <a:latin typeface="+mn-lt"/>
                <a:ea typeface="ヒラギノ角ゴ Pro W3" charset="0"/>
                <a:cs typeface="ヒラギノ角ゴ Pro W3" charset="0"/>
              </a:rPr>
              <a:t>När småsyskonen kommit överens med sin storebror om vad ersättningen är för att städa rummet - vilket de kommer att göra om han vill ha arbetet utfört – har dom skaffat den enklaste formen av ett kollektivavtal.</a:t>
            </a:r>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32</a:t>
            </a:fld>
            <a:endParaRPr lang="sv-SE"/>
          </a:p>
        </p:txBody>
      </p:sp>
    </p:spTree>
    <p:extLst>
      <p:ext uri="{BB962C8B-B14F-4D97-AF65-F5344CB8AC3E}">
        <p14:creationId xmlns:p14="http://schemas.microsoft.com/office/powerpoint/2010/main" val="941667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mn-lt"/>
                <a:ea typeface="ヒラギノ角ゴ Pro W3" charset="0"/>
                <a:cs typeface="ヒラギノ角ゴ Pro W3" charset="0"/>
              </a:rPr>
              <a:t>Bild 26</a:t>
            </a:r>
            <a:br>
              <a:rPr lang="sv-SE" sz="1200" kern="1200" dirty="0">
                <a:solidFill>
                  <a:schemeClr val="tx1"/>
                </a:solidFill>
                <a:effectLst/>
                <a:latin typeface="+mn-lt"/>
                <a:ea typeface="ヒラギノ角ゴ Pro W3" charset="0"/>
                <a:cs typeface="ヒラギノ角ゴ Pro W3" charset="0"/>
              </a:rPr>
            </a:br>
            <a:r>
              <a:rPr lang="sv-SE" sz="1200" kern="1200" dirty="0">
                <a:solidFill>
                  <a:schemeClr val="tx1"/>
                </a:solidFill>
                <a:effectLst/>
                <a:latin typeface="+mn-lt"/>
                <a:ea typeface="ヒラギノ角ゴ Pro W3" charset="0"/>
                <a:cs typeface="ヒラギノ角ゴ Pro W3" charset="0"/>
              </a:rPr>
              <a:t>Poängen med kollektivavtal är även att när parterna gör upp om spelreglerna själva kan man lägga fokus på vad som är viktigt för just det yrket. Är det att reglera ob-ersättningen, schemaläggningen eller provisionslönen</a:t>
            </a:r>
            <a:r>
              <a:rPr lang="sv-SE" dirty="0"/>
              <a:t>? Ja det skiljer sig åt.</a:t>
            </a:r>
            <a:endParaRPr lang="sv-SE" sz="1200" kern="1200" dirty="0">
              <a:solidFill>
                <a:schemeClr val="tx1"/>
              </a:solidFill>
              <a:effectLst/>
              <a:latin typeface="+mn-lt"/>
              <a:ea typeface="ヒラギノ角ゴ Pro W3" charset="0"/>
              <a:cs typeface="ヒラギノ角ゴ Pro W3" charset="0"/>
            </a:endParaRPr>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33</a:t>
            </a:fld>
            <a:endParaRPr lang="sv-SE"/>
          </a:p>
        </p:txBody>
      </p:sp>
    </p:spTree>
    <p:extLst>
      <p:ext uri="{BB962C8B-B14F-4D97-AF65-F5344CB8AC3E}">
        <p14:creationId xmlns:p14="http://schemas.microsoft.com/office/powerpoint/2010/main" val="2105710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Täckningsgraden</a:t>
            </a:r>
            <a:r>
              <a:rPr lang="sv-SE" baseline="0" dirty="0"/>
              <a:t> för kollektivavtal har gått tillbaka något och idag jobbar drygt 400 000 anställda i Sverige hos arbetsgivare utan kollektivavtal. </a:t>
            </a:r>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34</a:t>
            </a:fld>
            <a:endParaRPr lang="sv-SE"/>
          </a:p>
        </p:txBody>
      </p:sp>
    </p:spTree>
    <p:extLst>
      <p:ext uri="{BB962C8B-B14F-4D97-AF65-F5344CB8AC3E}">
        <p14:creationId xmlns:p14="http://schemas.microsoft.com/office/powerpoint/2010/main" val="1880291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35</a:t>
            </a:fld>
            <a:endParaRPr lang="sv-SE"/>
          </a:p>
        </p:txBody>
      </p:sp>
    </p:spTree>
    <p:extLst>
      <p:ext uri="{BB962C8B-B14F-4D97-AF65-F5344CB8AC3E}">
        <p14:creationId xmlns:p14="http://schemas.microsoft.com/office/powerpoint/2010/main" val="1880291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kan det vara idé att påpeka att organisationsgraden faktiskt sjunkit för LO-facken</a:t>
            </a:r>
            <a:r>
              <a:rPr lang="sv-SE" baseline="0" dirty="0"/>
              <a:t>. Något som hotar både innehållet i kollektivavtalen, och kollektivavtalstäckningen.</a:t>
            </a:r>
          </a:p>
          <a:p>
            <a:r>
              <a:rPr lang="sv-SE" baseline="0" dirty="0"/>
              <a:t>För arbetare var organisationsgraden som högst 1988 då den den låg på 88 procent, sedan dess har den kontinuerligt sjunkit ned till dagens cirka 64 procent. Snabbast gick tappet åren efter att den borgerliga regeringen efter sitt tillträde 2006 fördyrat både medlemskap i facket och a-kassan, men organisationsgraden har i princip fallit varje år sedan 1988.</a:t>
            </a:r>
          </a:p>
          <a:p>
            <a:endParaRPr lang="sv-SE" baseline="0" dirty="0"/>
          </a:p>
          <a:p>
            <a:r>
              <a:rPr lang="sv-SE" baseline="0" dirty="0"/>
              <a:t>Ställ gärna frågan vad detta kan bero på, och vad vi kan göra.</a:t>
            </a:r>
          </a:p>
          <a:p>
            <a:endParaRPr lang="sv-SE" baseline="0" dirty="0"/>
          </a:p>
          <a:p>
            <a:endParaRPr lang="sv-SE" baseline="0" dirty="0"/>
          </a:p>
          <a:p>
            <a:endParaRPr lang="sv-SE" baseline="0" dirty="0"/>
          </a:p>
          <a:p>
            <a:endParaRPr lang="sv-SE" baseline="0"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36</a:t>
            </a:fld>
            <a:endParaRPr lang="sv-SE"/>
          </a:p>
        </p:txBody>
      </p:sp>
    </p:spTree>
    <p:extLst>
      <p:ext uri="{BB962C8B-B14F-4D97-AF65-F5344CB8AC3E}">
        <p14:creationId xmlns:p14="http://schemas.microsoft.com/office/powerpoint/2010/main" val="2603140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Och poängtera gärna att det avtalet finns ju bara tack</a:t>
            </a:r>
            <a:r>
              <a:rPr lang="sv-SE" baseline="0" dirty="0"/>
              <a:t> vare att de är så pass många som är medlemmar…</a:t>
            </a:r>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37</a:t>
            </a:fld>
            <a:endParaRPr lang="sv-SE"/>
          </a:p>
        </p:txBody>
      </p:sp>
    </p:spTree>
    <p:extLst>
      <p:ext uri="{BB962C8B-B14F-4D97-AF65-F5344CB8AC3E}">
        <p14:creationId xmlns:p14="http://schemas.microsoft.com/office/powerpoint/2010/main" val="4277371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38</a:t>
            </a:fld>
            <a:endParaRPr lang="sv-SE"/>
          </a:p>
        </p:txBody>
      </p:sp>
    </p:spTree>
    <p:extLst>
      <p:ext uri="{BB962C8B-B14F-4D97-AF65-F5344CB8AC3E}">
        <p14:creationId xmlns:p14="http://schemas.microsoft.com/office/powerpoint/2010/main" val="1546226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sv-SE" dirty="0"/>
              <a:t>Bläddra</a:t>
            </a:r>
            <a:r>
              <a:rPr lang="sv-SE" baseline="0" dirty="0"/>
              <a:t> gärna lite snabbt i boken och ge exempel på var olika saker finns reglerade.</a:t>
            </a:r>
          </a:p>
          <a:p>
            <a:pPr marL="0" marR="0" indent="0" algn="l" defTabSz="457200" rtl="0" eaLnBrk="0" fontAlgn="base" latinLnBrk="0" hangingPunct="0">
              <a:lnSpc>
                <a:spcPct val="100000"/>
              </a:lnSpc>
              <a:spcBef>
                <a:spcPct val="30000"/>
              </a:spcBef>
              <a:spcAft>
                <a:spcPct val="0"/>
              </a:spcAft>
              <a:buClrTx/>
              <a:buSzTx/>
              <a:buFontTx/>
              <a:buNone/>
              <a:tabLst/>
              <a:defRPr/>
            </a:pPr>
            <a:endParaRPr lang="sv-SE"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sv-SE" baseline="0" dirty="0"/>
              <a:t>OBS!</a:t>
            </a:r>
          </a:p>
          <a:p>
            <a:pPr marL="0" marR="0" indent="0" algn="l" defTabSz="457200" rtl="0" eaLnBrk="0" fontAlgn="base" latinLnBrk="0" hangingPunct="0">
              <a:lnSpc>
                <a:spcPct val="100000"/>
              </a:lnSpc>
              <a:spcBef>
                <a:spcPct val="30000"/>
              </a:spcBef>
              <a:spcAft>
                <a:spcPct val="0"/>
              </a:spcAft>
              <a:buClrTx/>
              <a:buSzTx/>
              <a:buFontTx/>
              <a:buNone/>
              <a:tabLst/>
              <a:defRPr/>
            </a:pPr>
            <a:r>
              <a:rPr lang="sv-SE" baseline="0" dirty="0"/>
              <a:t>Viktigt här är att förklara att timavlönade inte omfattas av samtliga delar i avtalet. Det ger också en naturlig ingång till att i samband med nästa bild resonera kring hur viktigt det är att det faktiskt fungerar med övergången till månadslön efter tre månader. Vilket det ju långtifrån alltid gör.</a:t>
            </a: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39</a:t>
            </a:fld>
            <a:endParaRPr lang="sv-SE"/>
          </a:p>
        </p:txBody>
      </p:sp>
    </p:spTree>
    <p:extLst>
      <p:ext uri="{BB962C8B-B14F-4D97-AF65-F5344CB8AC3E}">
        <p14:creationId xmlns:p14="http://schemas.microsoft.com/office/powerpoint/2010/main" val="1232897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Om man blir anställd i oktober hur många dagar har man då? Man brukar räkna grovt 2 dagar /månad</a:t>
            </a:r>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46</a:t>
            </a:fld>
            <a:endParaRPr lang="sv-SE"/>
          </a:p>
        </p:txBody>
      </p:sp>
    </p:spTree>
    <p:extLst>
      <p:ext uri="{BB962C8B-B14F-4D97-AF65-F5344CB8AC3E}">
        <p14:creationId xmlns:p14="http://schemas.microsoft.com/office/powerpoint/2010/main" val="98403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Nej, det ställs inga krav på er handledare att ni ska lägga ut texten om vare sig kilskrift eller åderlåtning. Däremot kan det vara idé att att stanna</a:t>
            </a:r>
            <a:r>
              <a:rPr lang="sv-SE" baseline="0" dirty="0"/>
              <a:t> upp vid bilden, läsa upp det som står i de båda spalterna för att få lite effekt i bilden som kommer härnäst.</a:t>
            </a:r>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4</a:t>
            </a:fld>
            <a:endParaRPr lang="sv-SE"/>
          </a:p>
        </p:txBody>
      </p:sp>
    </p:spTree>
    <p:extLst>
      <p:ext uri="{BB962C8B-B14F-4D97-AF65-F5344CB8AC3E}">
        <p14:creationId xmlns:p14="http://schemas.microsoft.com/office/powerpoint/2010/main" val="30872883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Om man blir anställd i oktober hur många dagar har man då? Man brukar räkna grovt 2 dagar /månad</a:t>
            </a:r>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47</a:t>
            </a:fld>
            <a:endParaRPr lang="sv-SE"/>
          </a:p>
        </p:txBody>
      </p:sp>
    </p:spTree>
    <p:extLst>
      <p:ext uri="{BB962C8B-B14F-4D97-AF65-F5344CB8AC3E}">
        <p14:creationId xmlns:p14="http://schemas.microsoft.com/office/powerpoint/2010/main" val="3072926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För timavlönade arbetstagare sammanfaller inte intjänande år och </a:t>
            </a:r>
            <a:r>
              <a:rPr lang="sv-SE" dirty="0" err="1"/>
              <a:t>semesterår</a:t>
            </a:r>
            <a:r>
              <a:rPr lang="sv-SE" dirty="0"/>
              <a:t> utan semesterlagen gäller i sin helhet. Semesterersättning</a:t>
            </a:r>
            <a:r>
              <a:rPr lang="sv-SE" baseline="0" dirty="0"/>
              <a:t> utbetalas i samband med slutlön vid avslutning av anställningen alternativt senast i maj månad i en fortlöpande anställning. Semesterersättningen är 12% på timlönen och de tillägg där inte semester ingår.</a:t>
            </a:r>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48</a:t>
            </a:fld>
            <a:endParaRPr lang="sv-SE"/>
          </a:p>
        </p:txBody>
      </p:sp>
    </p:spTree>
    <p:extLst>
      <p:ext uri="{BB962C8B-B14F-4D97-AF65-F5344CB8AC3E}">
        <p14:creationId xmlns:p14="http://schemas.microsoft.com/office/powerpoint/2010/main" val="834577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a:t>
            </a:r>
            <a:r>
              <a:rPr lang="sv-SE" baseline="0" dirty="0"/>
              <a:t> detta beror på återkommer utbildningen till i bild 54. Se det som en cliffhanger…</a:t>
            </a:r>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57</a:t>
            </a:fld>
            <a:endParaRPr lang="sv-SE"/>
          </a:p>
        </p:txBody>
      </p:sp>
    </p:spTree>
    <p:extLst>
      <p:ext uri="{BB962C8B-B14F-4D97-AF65-F5344CB8AC3E}">
        <p14:creationId xmlns:p14="http://schemas.microsoft.com/office/powerpoint/2010/main" val="1547693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58</a:t>
            </a:fld>
            <a:endParaRPr lang="sv-SE"/>
          </a:p>
        </p:txBody>
      </p:sp>
    </p:spTree>
    <p:extLst>
      <p:ext uri="{BB962C8B-B14F-4D97-AF65-F5344CB8AC3E}">
        <p14:creationId xmlns:p14="http://schemas.microsoft.com/office/powerpoint/2010/main" val="3137544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mn-lt"/>
                <a:ea typeface="ヒラギノ角ゴ Pro W3" charset="0"/>
                <a:cs typeface="ヒラギノ角ゴ Pro W3" charset="0"/>
              </a:rPr>
              <a:t>Bild 50 </a:t>
            </a:r>
            <a:br>
              <a:rPr lang="sv-SE" sz="1200" kern="1200" dirty="0">
                <a:solidFill>
                  <a:schemeClr val="tx1"/>
                </a:solidFill>
                <a:effectLst/>
                <a:latin typeface="+mn-lt"/>
                <a:ea typeface="ヒラギノ角ゴ Pro W3" charset="0"/>
                <a:cs typeface="ヒラギノ角ゴ Pro W3" charset="0"/>
              </a:rPr>
            </a:br>
            <a:r>
              <a:rPr lang="sv-SE" sz="1200" kern="1200" dirty="0">
                <a:solidFill>
                  <a:schemeClr val="tx1"/>
                </a:solidFill>
                <a:effectLst/>
                <a:latin typeface="+mn-lt"/>
                <a:ea typeface="ヒラギノ角ゴ Pro W3" charset="0"/>
                <a:cs typeface="ヒラギノ角ゴ Pro W3" charset="0"/>
              </a:rPr>
              <a:t>Sekos branscher är Civil, Energi, Försvar, Post, Sjöfolk, Tele, Trafik, Vård samt Väg och Ban. Det vi har gemensamt är vår historia, alla branscher har haft staten som arbetsgivare. Seko hette Statsanställdas förbund innan privatiseringarna tog fart. </a:t>
            </a:r>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59</a:t>
            </a:fld>
            <a:endParaRPr lang="sv-SE"/>
          </a:p>
        </p:txBody>
      </p:sp>
    </p:spTree>
    <p:extLst>
      <p:ext uri="{BB962C8B-B14F-4D97-AF65-F5344CB8AC3E}">
        <p14:creationId xmlns:p14="http://schemas.microsoft.com/office/powerpoint/2010/main" val="42773716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60</a:t>
            </a:fld>
            <a:endParaRPr lang="sv-SE"/>
          </a:p>
        </p:txBody>
      </p:sp>
    </p:spTree>
    <p:extLst>
      <p:ext uri="{BB962C8B-B14F-4D97-AF65-F5344CB8AC3E}">
        <p14:creationId xmlns:p14="http://schemas.microsoft.com/office/powerpoint/2010/main" val="42773716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Om du inte gjort det tidigare, förklara här bakgrunden till vår fredsplikt under avtalsperioder. Hur vi lovar att jobba mot att vi får ett avtal om rättigheter, hur alltså både strejkrätten och fredsplikten är centrala. </a:t>
            </a:r>
          </a:p>
          <a:p>
            <a:endParaRPr lang="sv-SE" baseline="0" dirty="0"/>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61</a:t>
            </a:fld>
            <a:endParaRPr lang="sv-SE"/>
          </a:p>
        </p:txBody>
      </p:sp>
    </p:spTree>
    <p:extLst>
      <p:ext uri="{BB962C8B-B14F-4D97-AF65-F5344CB8AC3E}">
        <p14:creationId xmlns:p14="http://schemas.microsoft.com/office/powerpoint/2010/main" val="40911526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Om du inte gjort det tidigare, förklara här bakgrunden till vår fredsplikt under avtalsperioder. Hur vi lovar att jobba mot att vi får ett avtal om rättigheter, hur alltså både strejkrätten och fredsplikten är centrala. </a:t>
            </a:r>
          </a:p>
          <a:p>
            <a:endParaRPr lang="sv-SE" baseline="0" dirty="0"/>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62</a:t>
            </a:fld>
            <a:endParaRPr lang="sv-SE"/>
          </a:p>
        </p:txBody>
      </p:sp>
    </p:spTree>
    <p:extLst>
      <p:ext uri="{BB962C8B-B14F-4D97-AF65-F5344CB8AC3E}">
        <p14:creationId xmlns:p14="http://schemas.microsoft.com/office/powerpoint/2010/main" val="40911526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64</a:t>
            </a:fld>
            <a:endParaRPr lang="sv-SE"/>
          </a:p>
        </p:txBody>
      </p:sp>
    </p:spTree>
    <p:extLst>
      <p:ext uri="{BB962C8B-B14F-4D97-AF65-F5344CB8AC3E}">
        <p14:creationId xmlns:p14="http://schemas.microsoft.com/office/powerpoint/2010/main" val="40911526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65</a:t>
            </a:fld>
            <a:endParaRPr lang="sv-SE"/>
          </a:p>
        </p:txBody>
      </p:sp>
    </p:spTree>
    <p:extLst>
      <p:ext uri="{BB962C8B-B14F-4D97-AF65-F5344CB8AC3E}">
        <p14:creationId xmlns:p14="http://schemas.microsoft.com/office/powerpoint/2010/main" val="409115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5</a:t>
            </a:fld>
            <a:endParaRPr lang="sv-SE"/>
          </a:p>
        </p:txBody>
      </p:sp>
    </p:spTree>
    <p:extLst>
      <p:ext uri="{BB962C8B-B14F-4D97-AF65-F5344CB8AC3E}">
        <p14:creationId xmlns:p14="http://schemas.microsoft.com/office/powerpoint/2010/main" val="1508756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66</a:t>
            </a:fld>
            <a:endParaRPr lang="sv-SE"/>
          </a:p>
        </p:txBody>
      </p:sp>
    </p:spTree>
    <p:extLst>
      <p:ext uri="{BB962C8B-B14F-4D97-AF65-F5344CB8AC3E}">
        <p14:creationId xmlns:p14="http://schemas.microsoft.com/office/powerpoint/2010/main" val="40911526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endParaRPr lang="sv-SE" baseline="0" dirty="0"/>
          </a:p>
          <a:p>
            <a:endParaRPr lang="sv-SE" baseline="0" dirty="0"/>
          </a:p>
          <a:p>
            <a:endParaRPr lang="sv-SE" baseline="0"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67</a:t>
            </a:fld>
            <a:endParaRPr lang="sv-SE"/>
          </a:p>
        </p:txBody>
      </p:sp>
    </p:spTree>
    <p:extLst>
      <p:ext uri="{BB962C8B-B14F-4D97-AF65-F5344CB8AC3E}">
        <p14:creationId xmlns:p14="http://schemas.microsoft.com/office/powerpoint/2010/main" val="26031407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68</a:t>
            </a:fld>
            <a:endParaRPr lang="sv-SE"/>
          </a:p>
        </p:txBody>
      </p:sp>
    </p:spTree>
    <p:extLst>
      <p:ext uri="{BB962C8B-B14F-4D97-AF65-F5344CB8AC3E}">
        <p14:creationId xmlns:p14="http://schemas.microsoft.com/office/powerpoint/2010/main" val="40911526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69</a:t>
            </a:fld>
            <a:endParaRPr lang="sv-SE"/>
          </a:p>
        </p:txBody>
      </p:sp>
    </p:spTree>
    <p:extLst>
      <p:ext uri="{BB962C8B-B14F-4D97-AF65-F5344CB8AC3E}">
        <p14:creationId xmlns:p14="http://schemas.microsoft.com/office/powerpoint/2010/main" val="40911526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70</a:t>
            </a:fld>
            <a:endParaRPr lang="sv-SE"/>
          </a:p>
        </p:txBody>
      </p:sp>
    </p:spTree>
    <p:extLst>
      <p:ext uri="{BB962C8B-B14F-4D97-AF65-F5344CB8AC3E}">
        <p14:creationId xmlns:p14="http://schemas.microsoft.com/office/powerpoint/2010/main" val="32787566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mn-lt"/>
                <a:ea typeface="ヒラギノ角ゴ Pro W3" charset="0"/>
                <a:cs typeface="ヒラギノ角ゴ Pro W3" charset="0"/>
              </a:rPr>
              <a:t>Tycker man att det är viktigt att få en hög lön och drägliga arbetsvillkor i övrigt går man med i facket. Det är så det fungerar i Sverige. Alternativet är att alla andra är med för att du ska få åka snålskjuts men så oschysst är ju inte du. Vill du ändå inte vara med kan du fundera över hur du ska ersätta de som är med och bidrar till att du och alla andra ska få en bra lön på jobbet. En tårta varje onsdag kan vara ett alternativ. Men det enklaste är att du går med i facket.</a:t>
            </a:r>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71</a:t>
            </a:fld>
            <a:endParaRPr lang="sv-SE"/>
          </a:p>
        </p:txBody>
      </p:sp>
    </p:spTree>
    <p:extLst>
      <p:ext uri="{BB962C8B-B14F-4D97-AF65-F5344CB8AC3E}">
        <p14:creationId xmlns:p14="http://schemas.microsoft.com/office/powerpoint/2010/main" val="37468160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72</a:t>
            </a:fld>
            <a:endParaRPr lang="sv-SE"/>
          </a:p>
        </p:txBody>
      </p:sp>
    </p:spTree>
    <p:extLst>
      <p:ext uri="{BB962C8B-B14F-4D97-AF65-F5344CB8AC3E}">
        <p14:creationId xmlns:p14="http://schemas.microsoft.com/office/powerpoint/2010/main" val="1177523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Även</a:t>
            </a:r>
            <a:r>
              <a:rPr lang="sv-SE" baseline="0" dirty="0"/>
              <a:t> försäkringar har en mycket mindre plats här än i våra medlemsutbildningar. Viktigt är ändå att ha en beredskap för att kort gå igenom de försäkringar som ingår i medlemskapet respektive kan tecknas till. Sammanställningar av detta finns på </a:t>
            </a:r>
            <a:r>
              <a:rPr lang="sv-SE" baseline="0" dirty="0" err="1"/>
              <a:t>Seko.se</a:t>
            </a:r>
            <a:r>
              <a:rPr lang="sv-SE" baseline="0" dirty="0"/>
              <a:t> under fliken material &amp; login.</a:t>
            </a:r>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73</a:t>
            </a:fld>
            <a:endParaRPr lang="sv-SE"/>
          </a:p>
        </p:txBody>
      </p:sp>
    </p:spTree>
    <p:extLst>
      <p:ext uri="{BB962C8B-B14F-4D97-AF65-F5344CB8AC3E}">
        <p14:creationId xmlns:p14="http://schemas.microsoft.com/office/powerpoint/2010/main" val="4300468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74</a:t>
            </a:fld>
            <a:endParaRPr lang="sv-SE"/>
          </a:p>
        </p:txBody>
      </p:sp>
    </p:spTree>
    <p:extLst>
      <p:ext uri="{BB962C8B-B14F-4D97-AF65-F5344CB8AC3E}">
        <p14:creationId xmlns:p14="http://schemas.microsoft.com/office/powerpoint/2010/main" val="20324867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endParaRPr lang="sv-SE" baseline="0" dirty="0"/>
          </a:p>
          <a:p>
            <a:endParaRPr lang="sv-SE" baseline="0" dirty="0"/>
          </a:p>
          <a:p>
            <a:endParaRPr lang="sv-SE" baseline="0"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75</a:t>
            </a:fld>
            <a:endParaRPr lang="sv-SE"/>
          </a:p>
        </p:txBody>
      </p:sp>
    </p:spTree>
    <p:extLst>
      <p:ext uri="{BB962C8B-B14F-4D97-AF65-F5344CB8AC3E}">
        <p14:creationId xmlns:p14="http://schemas.microsoft.com/office/powerpoint/2010/main" val="260314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6</a:t>
            </a:fld>
            <a:endParaRPr lang="sv-SE"/>
          </a:p>
        </p:txBody>
      </p:sp>
    </p:spTree>
    <p:extLst>
      <p:ext uri="{BB962C8B-B14F-4D97-AF65-F5344CB8AC3E}">
        <p14:creationId xmlns:p14="http://schemas.microsoft.com/office/powerpoint/2010/main" val="26753762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Lokalt bjuds du in till bland annat din klubbs årsmöten. Det är förstås frivilligt, men en av möjligheterna att tala om vad du vill att facket ska göra.</a:t>
            </a:r>
          </a:p>
          <a:p>
            <a:endParaRPr lang="sv-SE" dirty="0"/>
          </a:p>
          <a:p>
            <a:r>
              <a:rPr lang="sv-SE" dirty="0"/>
              <a:t>På de flesta arbetsplatser hålls en eller flera gånger varje år medlemsmöten på betald arbetstid. Dels för att facket lokalt ska kunna informera, men också för att ni ska kunna snacka ihop er om vad som behöver göras på arbetsplatsen.</a:t>
            </a:r>
          </a:p>
          <a:p>
            <a:endParaRPr lang="sv-SE" dirty="0"/>
          </a:p>
          <a:p>
            <a:r>
              <a:rPr lang="sv-SE" dirty="0"/>
              <a:t>Och det tänkte vi träna på nu.</a:t>
            </a:r>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76</a:t>
            </a:fld>
            <a:endParaRPr lang="sv-SE"/>
          </a:p>
        </p:txBody>
      </p:sp>
    </p:spTree>
    <p:extLst>
      <p:ext uri="{BB962C8B-B14F-4D97-AF65-F5344CB8AC3E}">
        <p14:creationId xmlns:p14="http://schemas.microsoft.com/office/powerpoint/2010/main" val="9897768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77</a:t>
            </a:fld>
            <a:endParaRPr lang="sv-SE"/>
          </a:p>
        </p:txBody>
      </p:sp>
    </p:spTree>
    <p:extLst>
      <p:ext uri="{BB962C8B-B14F-4D97-AF65-F5344CB8AC3E}">
        <p14:creationId xmlns:p14="http://schemas.microsoft.com/office/powerpoint/2010/main" val="33969259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157 kr/månad om en är med bara i a-kassan och inte i Seko</a:t>
            </a:r>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78</a:t>
            </a:fld>
            <a:endParaRPr lang="sv-SE"/>
          </a:p>
        </p:txBody>
      </p:sp>
    </p:spTree>
    <p:extLst>
      <p:ext uri="{BB962C8B-B14F-4D97-AF65-F5344CB8AC3E}">
        <p14:creationId xmlns:p14="http://schemas.microsoft.com/office/powerpoint/2010/main" val="20324867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viktig</a:t>
            </a:r>
            <a:r>
              <a:rPr lang="sv-SE" baseline="0" dirty="0"/>
              <a:t> del av utbildningen är att ställa frågan om medlemskap till de deltagare som ännu inte är medlemmar. Det här är ett lämpligt tillfälle att göra det.</a:t>
            </a:r>
          </a:p>
          <a:p>
            <a:r>
              <a:rPr lang="sv-SE" baseline="0" dirty="0"/>
              <a:t>Några viktiga saker att komma ihåg att ta upp (utöver eventuellt ytterligare argument):</a:t>
            </a:r>
          </a:p>
          <a:p>
            <a:r>
              <a:rPr lang="sv-SE" baseline="0" dirty="0"/>
              <a:t>	Medlemsavgiften de första sex månaderna 50 kronor/månad, därefter betalas den ”normala” medlemsavgiften. Se till att ha koll på hur avgiftsstegen ser ut i din klubb. Medlemmar som tjänar under 11 000 betalar även fortsättningsvis 50 kronor/månad</a:t>
            </a:r>
          </a:p>
          <a:p>
            <a:r>
              <a:rPr lang="sv-SE" baseline="0" dirty="0"/>
              <a:t>	Medlemsavgiften till a-kassan är 140 kronor/månad</a:t>
            </a:r>
            <a:r>
              <a:rPr lang="sv-SE" dirty="0"/>
              <a:t> för medlemmar, 149 kronor om du ej är medlem. </a:t>
            </a:r>
            <a:endParaRPr lang="sv-SE" baseline="0" dirty="0"/>
          </a:p>
          <a:p>
            <a:r>
              <a:rPr lang="sv-SE" baseline="0" dirty="0"/>
              <a:t>	Varje ny medlem får ett brev hem från Folksam angående försäkringar, som de ska läsas noggrant. Där ges möjlighet att teckna till försäkringar, men där finns även två försäkringar de aktivt måste tacka nej till, juristförsäkringen (info i ett separat utskick från Seko) samt sjuk- och efterlevandeförsäkringen.</a:t>
            </a:r>
          </a:p>
          <a:p>
            <a:r>
              <a:rPr lang="sv-SE" baseline="0" dirty="0"/>
              <a:t>	Skaka hand och hälsa välkommen!</a:t>
            </a:r>
          </a:p>
          <a:p>
            <a:r>
              <a:rPr lang="sv-SE" baseline="0" dirty="0"/>
              <a:t>	 </a:t>
            </a:r>
          </a:p>
          <a:p>
            <a:endParaRPr lang="sv-SE" baseline="0"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79</a:t>
            </a:fld>
            <a:endParaRPr lang="sv-SE"/>
          </a:p>
        </p:txBody>
      </p:sp>
    </p:spTree>
    <p:extLst>
      <p:ext uri="{BB962C8B-B14F-4D97-AF65-F5344CB8AC3E}">
        <p14:creationId xmlns:p14="http://schemas.microsoft.com/office/powerpoint/2010/main" val="26835986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80</a:t>
            </a:fld>
            <a:endParaRPr lang="sv-SE"/>
          </a:p>
        </p:txBody>
      </p:sp>
    </p:spTree>
    <p:extLst>
      <p:ext uri="{BB962C8B-B14F-4D97-AF65-F5344CB8AC3E}">
        <p14:creationId xmlns:p14="http://schemas.microsoft.com/office/powerpoint/2010/main" val="14446112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 till att det finns lite material med lite material som var och en av deltagarna kan få med sig. Gärna</a:t>
            </a:r>
            <a:r>
              <a:rPr lang="sv-SE" baseline="0" dirty="0"/>
              <a:t> också information om kommande lokala aktiviteter.</a:t>
            </a:r>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81</a:t>
            </a:fld>
            <a:endParaRPr lang="sv-SE"/>
          </a:p>
        </p:txBody>
      </p:sp>
    </p:spTree>
    <p:extLst>
      <p:ext uri="{BB962C8B-B14F-4D97-AF65-F5344CB8AC3E}">
        <p14:creationId xmlns:p14="http://schemas.microsoft.com/office/powerpoint/2010/main" val="17396983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Som utvärdering går vi helt enkelt</a:t>
            </a:r>
            <a:r>
              <a:rPr lang="sv-SE" baseline="0" dirty="0"/>
              <a:t> </a:t>
            </a:r>
            <a:r>
              <a:rPr lang="sv-SE" baseline="0"/>
              <a:t>bordet runt </a:t>
            </a:r>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82</a:t>
            </a:fld>
            <a:endParaRPr lang="sv-SE"/>
          </a:p>
        </p:txBody>
      </p:sp>
    </p:spTree>
    <p:extLst>
      <p:ext uri="{BB962C8B-B14F-4D97-AF65-F5344CB8AC3E}">
        <p14:creationId xmlns:p14="http://schemas.microsoft.com/office/powerpoint/2010/main" val="1739698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är tre</a:t>
            </a:r>
            <a:r>
              <a:rPr lang="sv-SE" baseline="0" dirty="0"/>
              <a:t> bilder från arbetsplatser och en från ett arbetarhem, samtliga från den andra hälften av 1800-talet.</a:t>
            </a:r>
          </a:p>
          <a:p>
            <a:pPr marL="0" marR="0" indent="0" algn="l" defTabSz="4572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mn-lt"/>
                <a:ea typeface="ヒラギノ角ゴ Pro W3" charset="0"/>
                <a:cs typeface="ヒラギノ角ゴ Pro W3" charset="0"/>
              </a:rPr>
              <a:t>Nu ska vi göra en tillbakablick. Hur långt tillbaka ska vi gå? Vi går till den tiden då människorna var samlare och jägare. Är man jägare eller samlare och smyger omkring i skogen likt Tarzan är man inte anställd och behöver inget fackförbund. Så småningom gick jägarna ihop och följde efter hjordar av djur som gick att tämja och man skaffade tamboskap och kunde bosätta sig. Framme vid 1800-talet är Sverige fortfarande ett jordbrukssamhälle. Folk arbetar på sin egen eller någon annans gård. Fortfarande finns inget större behov av fackföreningar.</a:t>
            </a:r>
          </a:p>
          <a:p>
            <a:endParaRPr lang="sv-SE" baseline="0" dirty="0"/>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7</a:t>
            </a:fld>
            <a:endParaRPr lang="sv-SE"/>
          </a:p>
        </p:txBody>
      </p:sp>
    </p:spTree>
    <p:extLst>
      <p:ext uri="{BB962C8B-B14F-4D97-AF65-F5344CB8AC3E}">
        <p14:creationId xmlns:p14="http://schemas.microsoft.com/office/powerpoint/2010/main" val="3197983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8</a:t>
            </a:fld>
            <a:endParaRPr lang="sv-SE"/>
          </a:p>
        </p:txBody>
      </p:sp>
    </p:spTree>
    <p:extLst>
      <p:ext uri="{BB962C8B-B14F-4D97-AF65-F5344CB8AC3E}">
        <p14:creationId xmlns:p14="http://schemas.microsoft.com/office/powerpoint/2010/main" val="2395280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ヒラギノ角ゴ Pro W3" charset="0"/>
                <a:cs typeface="ヒラギノ角ゴ Pro W3" charset="0"/>
              </a:rPr>
              <a:t>Bild 9/10/11</a:t>
            </a:r>
          </a:p>
          <a:p>
            <a:r>
              <a:rPr lang="sv-SE" sz="1200" kern="1200" dirty="0">
                <a:solidFill>
                  <a:schemeClr val="tx1"/>
                </a:solidFill>
                <a:effectLst/>
                <a:latin typeface="+mn-lt"/>
                <a:ea typeface="ヒラギノ角ゴ Pro W3" charset="0"/>
                <a:cs typeface="ヒラギノ角ゴ Pro W3" charset="0"/>
              </a:rPr>
              <a:t>Så tar industrialismen fart med textilindustri, men framförallt sågverk. Nu arbetar många på fabriker. Arbetsdagarna är långa (12-16 timmar), lönen låg (en krona om dagen), arbetet farligt och den som skadar sig får skylla sig själv. Nu ser man hur den som äger industrin blir rikare och rikare, men hur levnadsförhållandena för arbetarna inte blir bättre trots teknisk utveckling och snabbare produktion. </a:t>
            </a:r>
          </a:p>
          <a:p>
            <a:r>
              <a:rPr lang="sv-SE" sz="1200" kern="1200" dirty="0">
                <a:solidFill>
                  <a:schemeClr val="tx1"/>
                </a:solidFill>
                <a:effectLst/>
                <a:latin typeface="+mn-lt"/>
                <a:ea typeface="ヒラギノ角ゴ Pro W3" charset="0"/>
                <a:cs typeface="ヒラギノ角ゴ Pro W3" charset="0"/>
              </a:rPr>
              <a:t>Tanken föds: om vi organiserar oss, om vi håller hop, om vi säger att vi vill ha högre lön och kortare arbetsdagar och fabrikens ägare inte vill förhandla med oss så vägrar vi allihop att gå till jobbet imorgon. Men det är farligt. Bostaden ingår ofta i anställningen och blir man av med jobbet (för att man är för sjuk för att arbeta eller för att man strejkat) blir man även av med bostaden. Lösdriveri (arbetslöshet) var ett brott och man kunde dömas till tvångsarbete. Jävligt svårt att ta sig ur situationen alltså.</a:t>
            </a:r>
          </a:p>
          <a:p>
            <a:r>
              <a:rPr lang="sv-SE" sz="1200" kern="1200" dirty="0">
                <a:solidFill>
                  <a:schemeClr val="tx1"/>
                </a:solidFill>
                <a:effectLst/>
                <a:latin typeface="+mn-lt"/>
                <a:ea typeface="ヒラギノ角ゴ Pro W3" charset="0"/>
                <a:cs typeface="ヒラギノ角ゴ Pro W3" charset="0"/>
              </a:rPr>
              <a:t>Man börjar bilda små fackföreningar, en för varje yrke och arbetsplats.</a:t>
            </a:r>
          </a:p>
          <a:p>
            <a:endParaRPr lang="sv-SE" dirty="0"/>
          </a:p>
        </p:txBody>
      </p:sp>
      <p:sp>
        <p:nvSpPr>
          <p:cNvPr id="4" name="Platshållare för bildnummer 3"/>
          <p:cNvSpPr>
            <a:spLocks noGrp="1"/>
          </p:cNvSpPr>
          <p:nvPr>
            <p:ph type="sldNum" sz="quarter" idx="10"/>
          </p:nvPr>
        </p:nvSpPr>
        <p:spPr/>
        <p:txBody>
          <a:bodyPr/>
          <a:lstStyle/>
          <a:p>
            <a:pPr>
              <a:defRPr/>
            </a:pPr>
            <a:fld id="{0DB46E23-7769-CC42-BFC4-70B15D35B420}" type="slidenum">
              <a:rPr lang="sv-SE" smtClean="0"/>
              <a:pPr>
                <a:defRPr/>
              </a:pPr>
              <a:t>9</a:t>
            </a:fld>
            <a:endParaRPr lang="sv-SE"/>
          </a:p>
        </p:txBody>
      </p:sp>
    </p:spTree>
    <p:extLst>
      <p:ext uri="{BB962C8B-B14F-4D97-AF65-F5344CB8AC3E}">
        <p14:creationId xmlns:p14="http://schemas.microsoft.com/office/powerpoint/2010/main" val="1713021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10" name="Bildobjekt 6" descr="Seko-ppt-startbild.png"/>
          <p:cNvPicPr>
            <a:picLocks noChangeAspect="1"/>
          </p:cNvPicPr>
          <p:nvPr userDrawn="1"/>
        </p:nvPicPr>
        <p:blipFill rotWithShape="1">
          <a:blip r:embed="rId2">
            <a:extLst>
              <a:ext uri="{28A0092B-C50C-407E-A947-70E740481C1C}">
                <a14:useLocalDpi xmlns:a14="http://schemas.microsoft.com/office/drawing/2010/main" val="0"/>
              </a:ext>
            </a:extLst>
          </a:blip>
          <a:srcRect l="24563"/>
          <a:stretch/>
        </p:blipFill>
        <p:spPr bwMode="auto">
          <a:xfrm>
            <a:off x="0" y="22159"/>
            <a:ext cx="9144000" cy="6825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Bildobjekt 8"/>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60222" y="5011618"/>
            <a:ext cx="1195908" cy="489600"/>
          </a:xfrm>
          <a:prstGeom prst="rect">
            <a:avLst/>
          </a:prstGeom>
        </p:spPr>
      </p:pic>
      <p:sp>
        <p:nvSpPr>
          <p:cNvPr id="2" name="Rubrik 1"/>
          <p:cNvSpPr>
            <a:spLocks noGrp="1"/>
          </p:cNvSpPr>
          <p:nvPr>
            <p:ph type="ctrTitle"/>
          </p:nvPr>
        </p:nvSpPr>
        <p:spPr>
          <a:xfrm>
            <a:off x="640810" y="1006477"/>
            <a:ext cx="8045993" cy="1143001"/>
          </a:xfrm>
        </p:spPr>
        <p:txBody>
          <a:bodyPr/>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640810" y="2332038"/>
            <a:ext cx="8045993" cy="3850111"/>
          </a:xfrm>
        </p:spPr>
        <p:txBody>
          <a:bodyPr/>
          <a:lstStyle>
            <a:lvl1pPr marL="0" indent="0" algn="l">
              <a:spcBef>
                <a:spcPts val="5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Platshållare för datum 3"/>
          <p:cNvSpPr>
            <a:spLocks noGrp="1"/>
          </p:cNvSpPr>
          <p:nvPr>
            <p:ph type="dt" sz="half" idx="10"/>
          </p:nvPr>
        </p:nvSpPr>
        <p:spPr/>
        <p:txBody>
          <a:bodyPr/>
          <a:lstStyle>
            <a:lvl1pPr>
              <a:defRPr/>
            </a:lvl1pPr>
          </a:lstStyle>
          <a:p>
            <a:pPr>
              <a:defRPr/>
            </a:pPr>
            <a:fld id="{84B6121A-36FF-4845-9BFC-507C8F23494F}" type="datetime1">
              <a:rPr lang="sv-SE" smtClean="0"/>
              <a:t>2023-11-20</a:t>
            </a:fld>
            <a:endParaRPr lang="sv-SE" dirty="0"/>
          </a:p>
        </p:txBody>
      </p:sp>
      <p:sp>
        <p:nvSpPr>
          <p:cNvPr id="7" name="Platshållare för sidfot 4"/>
          <p:cNvSpPr>
            <a:spLocks noGrp="1"/>
          </p:cNvSpPr>
          <p:nvPr>
            <p:ph type="ftr" sz="quarter" idx="11"/>
          </p:nvPr>
        </p:nvSpPr>
        <p:spPr/>
        <p:txBody>
          <a:bodyPr/>
          <a:lstStyle>
            <a:lvl1pPr>
              <a:defRPr/>
            </a:lvl1pPr>
          </a:lstStyle>
          <a:p>
            <a:pPr>
              <a:defRPr/>
            </a:pPr>
            <a:endParaRPr lang="sv-SE"/>
          </a:p>
        </p:txBody>
      </p:sp>
      <p:sp>
        <p:nvSpPr>
          <p:cNvPr id="8" name="Platshållare för bildnummer 5"/>
          <p:cNvSpPr>
            <a:spLocks noGrp="1"/>
          </p:cNvSpPr>
          <p:nvPr>
            <p:ph type="sldNum" sz="quarter" idx="12"/>
          </p:nvPr>
        </p:nvSpPr>
        <p:spPr/>
        <p:txBody>
          <a:bodyPr/>
          <a:lstStyle>
            <a:lvl1pPr>
              <a:defRPr/>
            </a:lvl1pPr>
          </a:lstStyle>
          <a:p>
            <a:pPr>
              <a:defRPr/>
            </a:pPr>
            <a:fld id="{51DEA3D3-73E5-D74A-907E-2FDEC2D29FBE}" type="slidenum">
              <a:rPr lang="sv-SE"/>
              <a:pPr>
                <a:defRPr/>
              </a:pPr>
              <a:t>‹#›</a:t>
            </a:fld>
            <a:endParaRPr lang="sv-SE"/>
          </a:p>
        </p:txBody>
      </p:sp>
    </p:spTree>
    <p:extLst>
      <p:ext uri="{BB962C8B-B14F-4D97-AF65-F5344CB8AC3E}">
        <p14:creationId xmlns:p14="http://schemas.microsoft.com/office/powerpoint/2010/main" val="263120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cxnSp>
        <p:nvCxnSpPr>
          <p:cNvPr id="4" name="Rak 3"/>
          <p:cNvCxnSpPr/>
          <p:nvPr/>
        </p:nvCxnSpPr>
        <p:spPr>
          <a:xfrm>
            <a:off x="457200" y="6457951"/>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Bildobjekt 8" descr="Seko Posten.pd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59237" y="275407"/>
            <a:ext cx="1198800" cy="489600"/>
          </a:xfrm>
          <a:prstGeom prst="rect">
            <a:avLst/>
          </a:prstGeom>
        </p:spPr>
      </p:pic>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3"/>
          <p:cNvSpPr>
            <a:spLocks noGrp="1"/>
          </p:cNvSpPr>
          <p:nvPr>
            <p:ph type="dt" sz="half" idx="10"/>
          </p:nvPr>
        </p:nvSpPr>
        <p:spPr/>
        <p:txBody>
          <a:bodyPr/>
          <a:lstStyle>
            <a:lvl1pPr>
              <a:defRPr/>
            </a:lvl1pPr>
          </a:lstStyle>
          <a:p>
            <a:pPr>
              <a:defRPr/>
            </a:pPr>
            <a:fld id="{0B21A294-7A6D-DF46-BCB8-6ECF72E55344}" type="datetime1">
              <a:rPr lang="sv-SE" smtClean="0"/>
              <a:t>2023-11-20</a:t>
            </a:fld>
            <a:endParaRPr lang="sv-SE"/>
          </a:p>
        </p:txBody>
      </p:sp>
      <p:sp>
        <p:nvSpPr>
          <p:cNvPr id="7" name="Platshållare för sidfot 4"/>
          <p:cNvSpPr>
            <a:spLocks noGrp="1"/>
          </p:cNvSpPr>
          <p:nvPr>
            <p:ph type="ftr" sz="quarter" idx="11"/>
          </p:nvPr>
        </p:nvSpPr>
        <p:spPr/>
        <p:txBody>
          <a:bodyPr/>
          <a:lstStyle>
            <a:lvl1pPr>
              <a:defRPr/>
            </a:lvl1pPr>
          </a:lstStyle>
          <a:p>
            <a:pPr>
              <a:defRPr/>
            </a:pPr>
            <a:endParaRPr lang="sv-SE"/>
          </a:p>
        </p:txBody>
      </p:sp>
      <p:sp>
        <p:nvSpPr>
          <p:cNvPr id="8" name="Platshållare för bildnummer 5"/>
          <p:cNvSpPr>
            <a:spLocks noGrp="1"/>
          </p:cNvSpPr>
          <p:nvPr>
            <p:ph type="sldNum" sz="quarter" idx="12"/>
          </p:nvPr>
        </p:nvSpPr>
        <p:spPr/>
        <p:txBody>
          <a:bodyPr/>
          <a:lstStyle>
            <a:lvl1pPr>
              <a:defRPr/>
            </a:lvl1pPr>
          </a:lstStyle>
          <a:p>
            <a:pPr>
              <a:defRPr/>
            </a:pPr>
            <a:fld id="{874B5D33-89F8-4D4D-A6FE-9ED979CB2104}" type="slidenum">
              <a:rPr lang="sv-SE"/>
              <a:pPr>
                <a:defRPr/>
              </a:pPr>
              <a:t>‹#›</a:t>
            </a:fld>
            <a:endParaRPr lang="sv-SE"/>
          </a:p>
        </p:txBody>
      </p:sp>
    </p:spTree>
    <p:extLst>
      <p:ext uri="{BB962C8B-B14F-4D97-AF65-F5344CB8AC3E}">
        <p14:creationId xmlns:p14="http://schemas.microsoft.com/office/powerpoint/2010/main" val="324042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cxnSp>
        <p:nvCxnSpPr>
          <p:cNvPr id="4" name="Rak 3"/>
          <p:cNvCxnSpPr/>
          <p:nvPr/>
        </p:nvCxnSpPr>
        <p:spPr>
          <a:xfrm>
            <a:off x="457200" y="6457951"/>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Bildobjekt 8" descr="Seko Posten.pd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59237" y="275407"/>
            <a:ext cx="1198800" cy="489600"/>
          </a:xfrm>
          <a:prstGeom prst="rect">
            <a:avLst/>
          </a:prstGeom>
        </p:spPr>
      </p:pic>
      <p:sp>
        <p:nvSpPr>
          <p:cNvPr id="2" name="Lodrät rubrik 1"/>
          <p:cNvSpPr>
            <a:spLocks noGrp="1"/>
          </p:cNvSpPr>
          <p:nvPr>
            <p:ph type="title" orient="vert"/>
          </p:nvPr>
        </p:nvSpPr>
        <p:spPr>
          <a:xfrm>
            <a:off x="6629400" y="206375"/>
            <a:ext cx="2057400" cy="4387851"/>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06375"/>
            <a:ext cx="6019800" cy="4387851"/>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3"/>
          <p:cNvSpPr>
            <a:spLocks noGrp="1"/>
          </p:cNvSpPr>
          <p:nvPr>
            <p:ph type="dt" sz="half" idx="10"/>
          </p:nvPr>
        </p:nvSpPr>
        <p:spPr/>
        <p:txBody>
          <a:bodyPr/>
          <a:lstStyle>
            <a:lvl1pPr>
              <a:defRPr/>
            </a:lvl1pPr>
          </a:lstStyle>
          <a:p>
            <a:pPr>
              <a:defRPr/>
            </a:pPr>
            <a:fld id="{27B3F775-7A86-744C-8B78-9D508C3097FD}" type="datetime1">
              <a:rPr lang="sv-SE" smtClean="0"/>
              <a:t>2023-11-20</a:t>
            </a:fld>
            <a:endParaRPr lang="sv-SE"/>
          </a:p>
        </p:txBody>
      </p:sp>
      <p:sp>
        <p:nvSpPr>
          <p:cNvPr id="7" name="Platshållare för sidfot 4"/>
          <p:cNvSpPr>
            <a:spLocks noGrp="1"/>
          </p:cNvSpPr>
          <p:nvPr>
            <p:ph type="ftr" sz="quarter" idx="11"/>
          </p:nvPr>
        </p:nvSpPr>
        <p:spPr/>
        <p:txBody>
          <a:bodyPr/>
          <a:lstStyle>
            <a:lvl1pPr>
              <a:defRPr/>
            </a:lvl1pPr>
          </a:lstStyle>
          <a:p>
            <a:pPr>
              <a:defRPr/>
            </a:pPr>
            <a:endParaRPr lang="sv-SE"/>
          </a:p>
        </p:txBody>
      </p:sp>
      <p:sp>
        <p:nvSpPr>
          <p:cNvPr id="8" name="Platshållare för bildnummer 5"/>
          <p:cNvSpPr>
            <a:spLocks noGrp="1"/>
          </p:cNvSpPr>
          <p:nvPr>
            <p:ph type="sldNum" sz="quarter" idx="12"/>
          </p:nvPr>
        </p:nvSpPr>
        <p:spPr/>
        <p:txBody>
          <a:bodyPr/>
          <a:lstStyle>
            <a:lvl1pPr>
              <a:defRPr/>
            </a:lvl1pPr>
          </a:lstStyle>
          <a:p>
            <a:pPr>
              <a:defRPr/>
            </a:pPr>
            <a:fld id="{F892D3A3-5F4B-6B40-8371-A456D1BB0BC0}" type="slidenum">
              <a:rPr lang="sv-SE"/>
              <a:pPr>
                <a:defRPr/>
              </a:pPr>
              <a:t>‹#›</a:t>
            </a:fld>
            <a:endParaRPr lang="sv-SE"/>
          </a:p>
        </p:txBody>
      </p:sp>
    </p:spTree>
    <p:extLst>
      <p:ext uri="{BB962C8B-B14F-4D97-AF65-F5344CB8AC3E}">
        <p14:creationId xmlns:p14="http://schemas.microsoft.com/office/powerpoint/2010/main" val="4208752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097F3FA-0FFC-D945-B55F-CD9A3F73415F}"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3234923-5C1C-5245-8BD7-6832971695CA}" type="slidenum">
              <a:rPr lang="sv-SE" smtClean="0"/>
              <a:t>‹#›</a:t>
            </a:fld>
            <a:endParaRPr lang="sv-SE"/>
          </a:p>
        </p:txBody>
      </p:sp>
    </p:spTree>
    <p:extLst>
      <p:ext uri="{BB962C8B-B14F-4D97-AF65-F5344CB8AC3E}">
        <p14:creationId xmlns:p14="http://schemas.microsoft.com/office/powerpoint/2010/main" val="1170534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097F3FA-0FFC-D945-B55F-CD9A3F73415F}"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3234923-5C1C-5245-8BD7-6832971695CA}" type="slidenum">
              <a:rPr lang="sv-SE" smtClean="0"/>
              <a:t>‹#›</a:t>
            </a:fld>
            <a:endParaRPr lang="sv-SE"/>
          </a:p>
        </p:txBody>
      </p:sp>
    </p:spTree>
    <p:extLst>
      <p:ext uri="{BB962C8B-B14F-4D97-AF65-F5344CB8AC3E}">
        <p14:creationId xmlns:p14="http://schemas.microsoft.com/office/powerpoint/2010/main" val="1860093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097F3FA-0FFC-D945-B55F-CD9A3F73415F}"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3234923-5C1C-5245-8BD7-6832971695CA}" type="slidenum">
              <a:rPr lang="sv-SE" smtClean="0"/>
              <a:t>‹#›</a:t>
            </a:fld>
            <a:endParaRPr lang="sv-SE"/>
          </a:p>
        </p:txBody>
      </p:sp>
    </p:spTree>
    <p:extLst>
      <p:ext uri="{BB962C8B-B14F-4D97-AF65-F5344CB8AC3E}">
        <p14:creationId xmlns:p14="http://schemas.microsoft.com/office/powerpoint/2010/main" val="1535899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097F3FA-0FFC-D945-B55F-CD9A3F73415F}" type="datetimeFigureOut">
              <a:rPr lang="sv-SE" smtClean="0"/>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3234923-5C1C-5245-8BD7-6832971695CA}" type="slidenum">
              <a:rPr lang="sv-SE" smtClean="0"/>
              <a:t>‹#›</a:t>
            </a:fld>
            <a:endParaRPr lang="sv-SE"/>
          </a:p>
        </p:txBody>
      </p:sp>
    </p:spTree>
    <p:extLst>
      <p:ext uri="{BB962C8B-B14F-4D97-AF65-F5344CB8AC3E}">
        <p14:creationId xmlns:p14="http://schemas.microsoft.com/office/powerpoint/2010/main" val="2396870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097F3FA-0FFC-D945-B55F-CD9A3F73415F}" type="datetimeFigureOut">
              <a:rPr lang="sv-SE" smtClean="0"/>
              <a:t>2023-11-20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3234923-5C1C-5245-8BD7-6832971695CA}" type="slidenum">
              <a:rPr lang="sv-SE" smtClean="0"/>
              <a:t>‹#›</a:t>
            </a:fld>
            <a:endParaRPr lang="sv-SE"/>
          </a:p>
        </p:txBody>
      </p:sp>
    </p:spTree>
    <p:extLst>
      <p:ext uri="{BB962C8B-B14F-4D97-AF65-F5344CB8AC3E}">
        <p14:creationId xmlns:p14="http://schemas.microsoft.com/office/powerpoint/2010/main" val="671255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097F3FA-0FFC-D945-B55F-CD9A3F73415F}" type="datetimeFigureOut">
              <a:rPr lang="sv-SE" smtClean="0"/>
              <a:t>2023-11-20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3234923-5C1C-5245-8BD7-6832971695CA}" type="slidenum">
              <a:rPr lang="sv-SE" smtClean="0"/>
              <a:t>‹#›</a:t>
            </a:fld>
            <a:endParaRPr lang="sv-SE"/>
          </a:p>
        </p:txBody>
      </p:sp>
    </p:spTree>
    <p:extLst>
      <p:ext uri="{BB962C8B-B14F-4D97-AF65-F5344CB8AC3E}">
        <p14:creationId xmlns:p14="http://schemas.microsoft.com/office/powerpoint/2010/main" val="2044294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097F3FA-0FFC-D945-B55F-CD9A3F73415F}" type="datetimeFigureOut">
              <a:rPr lang="sv-SE" smtClean="0"/>
              <a:t>2023-11-20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3234923-5C1C-5245-8BD7-6832971695CA}" type="slidenum">
              <a:rPr lang="sv-SE" smtClean="0"/>
              <a:t>‹#›</a:t>
            </a:fld>
            <a:endParaRPr lang="sv-SE"/>
          </a:p>
        </p:txBody>
      </p:sp>
    </p:spTree>
    <p:extLst>
      <p:ext uri="{BB962C8B-B14F-4D97-AF65-F5344CB8AC3E}">
        <p14:creationId xmlns:p14="http://schemas.microsoft.com/office/powerpoint/2010/main" val="2747808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097F3FA-0FFC-D945-B55F-CD9A3F73415F}" type="datetimeFigureOut">
              <a:rPr lang="sv-SE" smtClean="0"/>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3234923-5C1C-5245-8BD7-6832971695CA}" type="slidenum">
              <a:rPr lang="sv-SE" smtClean="0"/>
              <a:t>‹#›</a:t>
            </a:fld>
            <a:endParaRPr lang="sv-SE"/>
          </a:p>
        </p:txBody>
      </p:sp>
    </p:spTree>
    <p:extLst>
      <p:ext uri="{BB962C8B-B14F-4D97-AF65-F5344CB8AC3E}">
        <p14:creationId xmlns:p14="http://schemas.microsoft.com/office/powerpoint/2010/main" val="3822414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cxnSp>
        <p:nvCxnSpPr>
          <p:cNvPr id="4" name="Rak 3"/>
          <p:cNvCxnSpPr/>
          <p:nvPr/>
        </p:nvCxnSpPr>
        <p:spPr>
          <a:xfrm>
            <a:off x="457200" y="6457951"/>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Bildobjekt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83" y="275407"/>
            <a:ext cx="1195908" cy="489600"/>
          </a:xfrm>
          <a:prstGeom prst="rect">
            <a:avLst/>
          </a:prstGeom>
        </p:spPr>
      </p:pic>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3"/>
          <p:cNvSpPr>
            <a:spLocks noGrp="1"/>
          </p:cNvSpPr>
          <p:nvPr>
            <p:ph type="dt" sz="half" idx="10"/>
          </p:nvPr>
        </p:nvSpPr>
        <p:spPr/>
        <p:txBody>
          <a:bodyPr/>
          <a:lstStyle>
            <a:lvl1pPr>
              <a:defRPr/>
            </a:lvl1pPr>
          </a:lstStyle>
          <a:p>
            <a:pPr>
              <a:defRPr/>
            </a:pPr>
            <a:fld id="{C95ACBFD-132A-294B-80FA-858F22B8FB5F}" type="datetime1">
              <a:rPr lang="sv-SE" smtClean="0"/>
              <a:t>2023-11-20</a:t>
            </a:fld>
            <a:endParaRPr lang="sv-SE"/>
          </a:p>
        </p:txBody>
      </p:sp>
      <p:sp>
        <p:nvSpPr>
          <p:cNvPr id="7" name="Platshållare för sidfot 4"/>
          <p:cNvSpPr>
            <a:spLocks noGrp="1"/>
          </p:cNvSpPr>
          <p:nvPr>
            <p:ph type="ftr" sz="quarter" idx="11"/>
          </p:nvPr>
        </p:nvSpPr>
        <p:spPr/>
        <p:txBody>
          <a:bodyPr/>
          <a:lstStyle>
            <a:lvl1pPr>
              <a:defRPr/>
            </a:lvl1pPr>
          </a:lstStyle>
          <a:p>
            <a:pPr>
              <a:defRPr/>
            </a:pPr>
            <a:endParaRPr lang="sv-SE"/>
          </a:p>
        </p:txBody>
      </p:sp>
      <p:sp>
        <p:nvSpPr>
          <p:cNvPr id="8" name="Platshållare för bildnummer 5"/>
          <p:cNvSpPr>
            <a:spLocks noGrp="1"/>
          </p:cNvSpPr>
          <p:nvPr>
            <p:ph type="sldNum" sz="quarter" idx="12"/>
          </p:nvPr>
        </p:nvSpPr>
        <p:spPr/>
        <p:txBody>
          <a:bodyPr/>
          <a:lstStyle>
            <a:lvl1pPr>
              <a:defRPr/>
            </a:lvl1pPr>
          </a:lstStyle>
          <a:p>
            <a:pPr>
              <a:defRPr/>
            </a:pPr>
            <a:fld id="{CE0A9B89-1D53-E949-A92B-40602824502A}" type="slidenum">
              <a:rPr lang="sv-SE"/>
              <a:pPr>
                <a:defRPr/>
              </a:pPr>
              <a:t>‹#›</a:t>
            </a:fld>
            <a:endParaRPr lang="sv-SE"/>
          </a:p>
        </p:txBody>
      </p:sp>
    </p:spTree>
    <p:extLst>
      <p:ext uri="{BB962C8B-B14F-4D97-AF65-F5344CB8AC3E}">
        <p14:creationId xmlns:p14="http://schemas.microsoft.com/office/powerpoint/2010/main" val="384884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097F3FA-0FFC-D945-B55F-CD9A3F73415F}" type="datetimeFigureOut">
              <a:rPr lang="sv-SE" smtClean="0"/>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3234923-5C1C-5245-8BD7-6832971695CA}" type="slidenum">
              <a:rPr lang="sv-SE" smtClean="0"/>
              <a:t>‹#›</a:t>
            </a:fld>
            <a:endParaRPr lang="sv-SE"/>
          </a:p>
        </p:txBody>
      </p:sp>
    </p:spTree>
    <p:extLst>
      <p:ext uri="{BB962C8B-B14F-4D97-AF65-F5344CB8AC3E}">
        <p14:creationId xmlns:p14="http://schemas.microsoft.com/office/powerpoint/2010/main" val="3406912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097F3FA-0FFC-D945-B55F-CD9A3F73415F}"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3234923-5C1C-5245-8BD7-6832971695CA}" type="slidenum">
              <a:rPr lang="sv-SE" smtClean="0"/>
              <a:t>‹#›</a:t>
            </a:fld>
            <a:endParaRPr lang="sv-SE"/>
          </a:p>
        </p:txBody>
      </p:sp>
    </p:spTree>
    <p:extLst>
      <p:ext uri="{BB962C8B-B14F-4D97-AF65-F5344CB8AC3E}">
        <p14:creationId xmlns:p14="http://schemas.microsoft.com/office/powerpoint/2010/main" val="1034440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097F3FA-0FFC-D945-B55F-CD9A3F73415F}"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3234923-5C1C-5245-8BD7-6832971695CA}" type="slidenum">
              <a:rPr lang="sv-SE" smtClean="0"/>
              <a:t>‹#›</a:t>
            </a:fld>
            <a:endParaRPr lang="sv-SE"/>
          </a:p>
        </p:txBody>
      </p:sp>
    </p:spTree>
    <p:extLst>
      <p:ext uri="{BB962C8B-B14F-4D97-AF65-F5344CB8AC3E}">
        <p14:creationId xmlns:p14="http://schemas.microsoft.com/office/powerpoint/2010/main" val="271315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99A5DF72-2222-994C-950A-441A765D8B86}"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E4D03B9-8100-4F47-98A7-A16E97D104ED}" type="slidenum">
              <a:rPr lang="sv-SE" smtClean="0"/>
              <a:t>‹#›</a:t>
            </a:fld>
            <a:endParaRPr lang="sv-SE"/>
          </a:p>
        </p:txBody>
      </p:sp>
    </p:spTree>
    <p:extLst>
      <p:ext uri="{BB962C8B-B14F-4D97-AF65-F5344CB8AC3E}">
        <p14:creationId xmlns:p14="http://schemas.microsoft.com/office/powerpoint/2010/main" val="2546654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9A5DF72-2222-994C-950A-441A765D8B86}"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E4D03B9-8100-4F47-98A7-A16E97D104ED}" type="slidenum">
              <a:rPr lang="sv-SE" smtClean="0"/>
              <a:t>‹#›</a:t>
            </a:fld>
            <a:endParaRPr lang="sv-SE"/>
          </a:p>
        </p:txBody>
      </p:sp>
    </p:spTree>
    <p:extLst>
      <p:ext uri="{BB962C8B-B14F-4D97-AF65-F5344CB8AC3E}">
        <p14:creationId xmlns:p14="http://schemas.microsoft.com/office/powerpoint/2010/main" val="71405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99A5DF72-2222-994C-950A-441A765D8B86}"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E4D03B9-8100-4F47-98A7-A16E97D104ED}" type="slidenum">
              <a:rPr lang="sv-SE" smtClean="0"/>
              <a:t>‹#›</a:t>
            </a:fld>
            <a:endParaRPr lang="sv-SE"/>
          </a:p>
        </p:txBody>
      </p:sp>
    </p:spTree>
    <p:extLst>
      <p:ext uri="{BB962C8B-B14F-4D97-AF65-F5344CB8AC3E}">
        <p14:creationId xmlns:p14="http://schemas.microsoft.com/office/powerpoint/2010/main" val="3145907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99A5DF72-2222-994C-950A-441A765D8B86}" type="datetimeFigureOut">
              <a:rPr lang="sv-SE" smtClean="0"/>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E4D03B9-8100-4F47-98A7-A16E97D104ED}" type="slidenum">
              <a:rPr lang="sv-SE" smtClean="0"/>
              <a:t>‹#›</a:t>
            </a:fld>
            <a:endParaRPr lang="sv-SE"/>
          </a:p>
        </p:txBody>
      </p:sp>
    </p:spTree>
    <p:extLst>
      <p:ext uri="{BB962C8B-B14F-4D97-AF65-F5344CB8AC3E}">
        <p14:creationId xmlns:p14="http://schemas.microsoft.com/office/powerpoint/2010/main" val="3516644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99A5DF72-2222-994C-950A-441A765D8B86}" type="datetimeFigureOut">
              <a:rPr lang="sv-SE" smtClean="0"/>
              <a:t>2023-11-20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5E4D03B9-8100-4F47-98A7-A16E97D104ED}" type="slidenum">
              <a:rPr lang="sv-SE" smtClean="0"/>
              <a:t>‹#›</a:t>
            </a:fld>
            <a:endParaRPr lang="sv-SE"/>
          </a:p>
        </p:txBody>
      </p:sp>
    </p:spTree>
    <p:extLst>
      <p:ext uri="{BB962C8B-B14F-4D97-AF65-F5344CB8AC3E}">
        <p14:creationId xmlns:p14="http://schemas.microsoft.com/office/powerpoint/2010/main" val="828664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99A5DF72-2222-994C-950A-441A765D8B86}" type="datetimeFigureOut">
              <a:rPr lang="sv-SE" smtClean="0"/>
              <a:t>2023-11-20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E4D03B9-8100-4F47-98A7-A16E97D104ED}" type="slidenum">
              <a:rPr lang="sv-SE" smtClean="0"/>
              <a:t>‹#›</a:t>
            </a:fld>
            <a:endParaRPr lang="sv-SE"/>
          </a:p>
        </p:txBody>
      </p:sp>
    </p:spTree>
    <p:extLst>
      <p:ext uri="{BB962C8B-B14F-4D97-AF65-F5344CB8AC3E}">
        <p14:creationId xmlns:p14="http://schemas.microsoft.com/office/powerpoint/2010/main" val="2105382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9A5DF72-2222-994C-950A-441A765D8B86}" type="datetimeFigureOut">
              <a:rPr lang="sv-SE" smtClean="0"/>
              <a:t>2023-11-20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E4D03B9-8100-4F47-98A7-A16E97D104ED}" type="slidenum">
              <a:rPr lang="sv-SE" smtClean="0"/>
              <a:t>‹#›</a:t>
            </a:fld>
            <a:endParaRPr lang="sv-SE"/>
          </a:p>
        </p:txBody>
      </p:sp>
    </p:spTree>
    <p:extLst>
      <p:ext uri="{BB962C8B-B14F-4D97-AF65-F5344CB8AC3E}">
        <p14:creationId xmlns:p14="http://schemas.microsoft.com/office/powerpoint/2010/main" val="3069473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cxnSp>
        <p:nvCxnSpPr>
          <p:cNvPr id="5" name="Rak 4"/>
          <p:cNvCxnSpPr/>
          <p:nvPr/>
        </p:nvCxnSpPr>
        <p:spPr>
          <a:xfrm>
            <a:off x="457200" y="6457951"/>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Bildobjekt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83" y="275407"/>
            <a:ext cx="1195908" cy="489600"/>
          </a:xfrm>
          <a:prstGeom prst="rect">
            <a:avLst/>
          </a:prstGeom>
        </p:spPr>
      </p:pic>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40809" y="2332037"/>
            <a:ext cx="3854993" cy="3850111"/>
          </a:xfrm>
        </p:spPr>
        <p:txBody>
          <a:bodyPr/>
          <a:lstStyle>
            <a:lvl1pPr marL="0" indent="0">
              <a:buFontTx/>
              <a:buNone/>
              <a:defRPr sz="2000"/>
            </a:lvl1pPr>
            <a:lvl2pPr marL="360363" indent="-184150">
              <a:lnSpc>
                <a:spcPts val="2400"/>
              </a:lnSpc>
              <a:spcBef>
                <a:spcPts val="500"/>
              </a:spcBef>
              <a:buFont typeface="Arial"/>
              <a:buChar cha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831809" y="2332036"/>
            <a:ext cx="3854993" cy="3850109"/>
          </a:xfrm>
        </p:spPr>
        <p:txBody>
          <a:bodyPr/>
          <a:lstStyle>
            <a:lvl1pPr marL="0" indent="0">
              <a:spcBef>
                <a:spcPts val="500"/>
              </a:spcBef>
              <a:buFontTx/>
              <a:buNone/>
              <a:defRPr sz="2000"/>
            </a:lvl1pPr>
            <a:lvl2pPr marL="360363" indent="-184150">
              <a:lnSpc>
                <a:spcPts val="2400"/>
              </a:lnSpc>
              <a:spcBef>
                <a:spcPts val="500"/>
              </a:spcBef>
              <a:buFont typeface="Arial"/>
              <a:buChar cha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4"/>
          <p:cNvSpPr>
            <a:spLocks noGrp="1"/>
          </p:cNvSpPr>
          <p:nvPr>
            <p:ph type="dt" sz="half" idx="10"/>
          </p:nvPr>
        </p:nvSpPr>
        <p:spPr/>
        <p:txBody>
          <a:bodyPr/>
          <a:lstStyle>
            <a:lvl1pPr>
              <a:defRPr/>
            </a:lvl1pPr>
          </a:lstStyle>
          <a:p>
            <a:pPr>
              <a:defRPr/>
            </a:pPr>
            <a:fld id="{A8833C3E-D077-954C-BAB1-EB0123D69C1E}" type="datetime1">
              <a:rPr lang="sv-SE" smtClean="0"/>
              <a:t>2023-11-20</a:t>
            </a:fld>
            <a:endParaRPr lang="sv-SE"/>
          </a:p>
        </p:txBody>
      </p:sp>
      <p:sp>
        <p:nvSpPr>
          <p:cNvPr id="8" name="Platshållare för sidfot 5"/>
          <p:cNvSpPr>
            <a:spLocks noGrp="1"/>
          </p:cNvSpPr>
          <p:nvPr>
            <p:ph type="ftr" sz="quarter" idx="11"/>
          </p:nvPr>
        </p:nvSpPr>
        <p:spPr/>
        <p:txBody>
          <a:bodyPr/>
          <a:lstStyle>
            <a:lvl1pPr>
              <a:defRPr/>
            </a:lvl1pPr>
          </a:lstStyle>
          <a:p>
            <a:pPr>
              <a:defRPr/>
            </a:pPr>
            <a:endParaRPr lang="sv-SE"/>
          </a:p>
        </p:txBody>
      </p:sp>
      <p:sp>
        <p:nvSpPr>
          <p:cNvPr id="9" name="Platshållare för bildnummer 6"/>
          <p:cNvSpPr>
            <a:spLocks noGrp="1"/>
          </p:cNvSpPr>
          <p:nvPr>
            <p:ph type="sldNum" sz="quarter" idx="12"/>
          </p:nvPr>
        </p:nvSpPr>
        <p:spPr/>
        <p:txBody>
          <a:bodyPr/>
          <a:lstStyle>
            <a:lvl1pPr>
              <a:defRPr/>
            </a:lvl1pPr>
          </a:lstStyle>
          <a:p>
            <a:pPr>
              <a:defRPr/>
            </a:pPr>
            <a:fld id="{DFFBDF0F-9E19-4D4E-89D6-23B29A0D9CC3}" type="slidenum">
              <a:rPr lang="sv-SE"/>
              <a:pPr>
                <a:defRPr/>
              </a:pPr>
              <a:t>‹#›</a:t>
            </a:fld>
            <a:endParaRPr lang="sv-SE"/>
          </a:p>
        </p:txBody>
      </p:sp>
    </p:spTree>
    <p:extLst>
      <p:ext uri="{BB962C8B-B14F-4D97-AF65-F5344CB8AC3E}">
        <p14:creationId xmlns:p14="http://schemas.microsoft.com/office/powerpoint/2010/main" val="2911789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9A5DF72-2222-994C-950A-441A765D8B86}" type="datetimeFigureOut">
              <a:rPr lang="sv-SE" smtClean="0"/>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E4D03B9-8100-4F47-98A7-A16E97D104ED}" type="slidenum">
              <a:rPr lang="sv-SE" smtClean="0"/>
              <a:t>‹#›</a:t>
            </a:fld>
            <a:endParaRPr lang="sv-SE"/>
          </a:p>
        </p:txBody>
      </p:sp>
    </p:spTree>
    <p:extLst>
      <p:ext uri="{BB962C8B-B14F-4D97-AF65-F5344CB8AC3E}">
        <p14:creationId xmlns:p14="http://schemas.microsoft.com/office/powerpoint/2010/main" val="1915839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9A5DF72-2222-994C-950A-441A765D8B86}" type="datetimeFigureOut">
              <a:rPr lang="sv-SE" smtClean="0"/>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E4D03B9-8100-4F47-98A7-A16E97D104ED}" type="slidenum">
              <a:rPr lang="sv-SE" smtClean="0"/>
              <a:t>‹#›</a:t>
            </a:fld>
            <a:endParaRPr lang="sv-SE"/>
          </a:p>
        </p:txBody>
      </p:sp>
    </p:spTree>
    <p:extLst>
      <p:ext uri="{BB962C8B-B14F-4D97-AF65-F5344CB8AC3E}">
        <p14:creationId xmlns:p14="http://schemas.microsoft.com/office/powerpoint/2010/main" val="3865322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9A5DF72-2222-994C-950A-441A765D8B86}"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E4D03B9-8100-4F47-98A7-A16E97D104ED}" type="slidenum">
              <a:rPr lang="sv-SE" smtClean="0"/>
              <a:t>‹#›</a:t>
            </a:fld>
            <a:endParaRPr lang="sv-SE"/>
          </a:p>
        </p:txBody>
      </p:sp>
    </p:spTree>
    <p:extLst>
      <p:ext uri="{BB962C8B-B14F-4D97-AF65-F5344CB8AC3E}">
        <p14:creationId xmlns:p14="http://schemas.microsoft.com/office/powerpoint/2010/main" val="2586551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9A5DF72-2222-994C-950A-441A765D8B86}"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E4D03B9-8100-4F47-98A7-A16E97D104ED}" type="slidenum">
              <a:rPr lang="sv-SE" smtClean="0"/>
              <a:t>‹#›</a:t>
            </a:fld>
            <a:endParaRPr lang="sv-SE"/>
          </a:p>
        </p:txBody>
      </p:sp>
    </p:spTree>
    <p:extLst>
      <p:ext uri="{BB962C8B-B14F-4D97-AF65-F5344CB8AC3E}">
        <p14:creationId xmlns:p14="http://schemas.microsoft.com/office/powerpoint/2010/main" val="1943549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CCE5A64-6296-9D43-8466-029C49E3AB69}"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638B600-71AB-D84A-89B9-4C074B26351B}" type="slidenum">
              <a:rPr lang="sv-SE" smtClean="0"/>
              <a:t>‹#›</a:t>
            </a:fld>
            <a:endParaRPr lang="sv-SE"/>
          </a:p>
        </p:txBody>
      </p:sp>
    </p:spTree>
    <p:extLst>
      <p:ext uri="{BB962C8B-B14F-4D97-AF65-F5344CB8AC3E}">
        <p14:creationId xmlns:p14="http://schemas.microsoft.com/office/powerpoint/2010/main" val="2607118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CCE5A64-6296-9D43-8466-029C49E3AB69}"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638B600-71AB-D84A-89B9-4C074B26351B}" type="slidenum">
              <a:rPr lang="sv-SE" smtClean="0"/>
              <a:t>‹#›</a:t>
            </a:fld>
            <a:endParaRPr lang="sv-SE"/>
          </a:p>
        </p:txBody>
      </p:sp>
    </p:spTree>
    <p:extLst>
      <p:ext uri="{BB962C8B-B14F-4D97-AF65-F5344CB8AC3E}">
        <p14:creationId xmlns:p14="http://schemas.microsoft.com/office/powerpoint/2010/main" val="1966879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CCE5A64-6296-9D43-8466-029C49E3AB69}"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638B600-71AB-D84A-89B9-4C074B26351B}" type="slidenum">
              <a:rPr lang="sv-SE" smtClean="0"/>
              <a:t>‹#›</a:t>
            </a:fld>
            <a:endParaRPr lang="sv-SE"/>
          </a:p>
        </p:txBody>
      </p:sp>
    </p:spTree>
    <p:extLst>
      <p:ext uri="{BB962C8B-B14F-4D97-AF65-F5344CB8AC3E}">
        <p14:creationId xmlns:p14="http://schemas.microsoft.com/office/powerpoint/2010/main" val="1775610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CCE5A64-6296-9D43-8466-029C49E3AB69}" type="datetimeFigureOut">
              <a:rPr lang="sv-SE" smtClean="0"/>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638B600-71AB-D84A-89B9-4C074B26351B}" type="slidenum">
              <a:rPr lang="sv-SE" smtClean="0"/>
              <a:t>‹#›</a:t>
            </a:fld>
            <a:endParaRPr lang="sv-SE"/>
          </a:p>
        </p:txBody>
      </p:sp>
    </p:spTree>
    <p:extLst>
      <p:ext uri="{BB962C8B-B14F-4D97-AF65-F5344CB8AC3E}">
        <p14:creationId xmlns:p14="http://schemas.microsoft.com/office/powerpoint/2010/main" val="11040710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CCE5A64-6296-9D43-8466-029C49E3AB69}" type="datetimeFigureOut">
              <a:rPr lang="sv-SE" smtClean="0"/>
              <a:t>2023-11-20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638B600-71AB-D84A-89B9-4C074B26351B}" type="slidenum">
              <a:rPr lang="sv-SE" smtClean="0"/>
              <a:t>‹#›</a:t>
            </a:fld>
            <a:endParaRPr lang="sv-SE"/>
          </a:p>
        </p:txBody>
      </p:sp>
    </p:spTree>
    <p:extLst>
      <p:ext uri="{BB962C8B-B14F-4D97-AF65-F5344CB8AC3E}">
        <p14:creationId xmlns:p14="http://schemas.microsoft.com/office/powerpoint/2010/main" val="2448636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CCE5A64-6296-9D43-8466-029C49E3AB69}" type="datetimeFigureOut">
              <a:rPr lang="sv-SE" smtClean="0"/>
              <a:t>2023-11-20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638B600-71AB-D84A-89B9-4C074B26351B}" type="slidenum">
              <a:rPr lang="sv-SE" smtClean="0"/>
              <a:t>‹#›</a:t>
            </a:fld>
            <a:endParaRPr lang="sv-SE"/>
          </a:p>
        </p:txBody>
      </p:sp>
    </p:spTree>
    <p:extLst>
      <p:ext uri="{BB962C8B-B14F-4D97-AF65-F5344CB8AC3E}">
        <p14:creationId xmlns:p14="http://schemas.microsoft.com/office/powerpoint/2010/main" val="3482283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cxnSp>
        <p:nvCxnSpPr>
          <p:cNvPr id="3" name="Rak 2"/>
          <p:cNvCxnSpPr/>
          <p:nvPr/>
        </p:nvCxnSpPr>
        <p:spPr>
          <a:xfrm>
            <a:off x="457200" y="6457951"/>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Bildobjekt 7"/>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83" y="275407"/>
            <a:ext cx="1195908" cy="489600"/>
          </a:xfrm>
          <a:prstGeom prst="rect">
            <a:avLst/>
          </a:prstGeom>
        </p:spPr>
      </p:pic>
      <p:sp>
        <p:nvSpPr>
          <p:cNvPr id="2" name="Rubrik 1"/>
          <p:cNvSpPr>
            <a:spLocks noGrp="1"/>
          </p:cNvSpPr>
          <p:nvPr>
            <p:ph type="title"/>
          </p:nvPr>
        </p:nvSpPr>
        <p:spPr/>
        <p:txBody>
          <a:bodyPr/>
          <a:lstStyle/>
          <a:p>
            <a:r>
              <a:rPr lang="sv-SE"/>
              <a:t>Klicka här för att ändra format</a:t>
            </a:r>
          </a:p>
        </p:txBody>
      </p:sp>
      <p:sp>
        <p:nvSpPr>
          <p:cNvPr id="5" name="Platshållare för datum 2"/>
          <p:cNvSpPr>
            <a:spLocks noGrp="1"/>
          </p:cNvSpPr>
          <p:nvPr>
            <p:ph type="dt" sz="half" idx="10"/>
          </p:nvPr>
        </p:nvSpPr>
        <p:spPr/>
        <p:txBody>
          <a:bodyPr/>
          <a:lstStyle>
            <a:lvl1pPr>
              <a:defRPr/>
            </a:lvl1pPr>
          </a:lstStyle>
          <a:p>
            <a:pPr>
              <a:defRPr/>
            </a:pPr>
            <a:fld id="{2937E3BA-66C8-614B-B043-275E331F5814}" type="datetime1">
              <a:rPr lang="sv-SE" smtClean="0"/>
              <a:t>2023-11-20</a:t>
            </a:fld>
            <a:endParaRPr lang="sv-SE"/>
          </a:p>
        </p:txBody>
      </p:sp>
      <p:sp>
        <p:nvSpPr>
          <p:cNvPr id="6" name="Platshållare för sidfot 3"/>
          <p:cNvSpPr>
            <a:spLocks noGrp="1"/>
          </p:cNvSpPr>
          <p:nvPr>
            <p:ph type="ftr" sz="quarter" idx="11"/>
          </p:nvPr>
        </p:nvSpPr>
        <p:spPr/>
        <p:txBody>
          <a:bodyPr/>
          <a:lstStyle>
            <a:lvl1pPr>
              <a:defRPr/>
            </a:lvl1pPr>
          </a:lstStyle>
          <a:p>
            <a:pPr>
              <a:defRPr/>
            </a:pPr>
            <a:endParaRPr lang="sv-SE"/>
          </a:p>
        </p:txBody>
      </p:sp>
      <p:sp>
        <p:nvSpPr>
          <p:cNvPr id="7" name="Platshållare för bildnummer 4"/>
          <p:cNvSpPr>
            <a:spLocks noGrp="1"/>
          </p:cNvSpPr>
          <p:nvPr>
            <p:ph type="sldNum" sz="quarter" idx="12"/>
          </p:nvPr>
        </p:nvSpPr>
        <p:spPr/>
        <p:txBody>
          <a:bodyPr/>
          <a:lstStyle>
            <a:lvl1pPr>
              <a:defRPr/>
            </a:lvl1pPr>
          </a:lstStyle>
          <a:p>
            <a:pPr>
              <a:defRPr/>
            </a:pPr>
            <a:fld id="{32FDAB49-60C7-0B4B-B67B-BB52DEB2E593}" type="slidenum">
              <a:rPr lang="sv-SE"/>
              <a:pPr>
                <a:defRPr/>
              </a:pPr>
              <a:t>‹#›</a:t>
            </a:fld>
            <a:endParaRPr lang="sv-SE"/>
          </a:p>
        </p:txBody>
      </p:sp>
    </p:spTree>
    <p:extLst>
      <p:ext uri="{BB962C8B-B14F-4D97-AF65-F5344CB8AC3E}">
        <p14:creationId xmlns:p14="http://schemas.microsoft.com/office/powerpoint/2010/main" val="1055252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CCE5A64-6296-9D43-8466-029C49E3AB69}" type="datetimeFigureOut">
              <a:rPr lang="sv-SE" smtClean="0"/>
              <a:t>2023-11-20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638B600-71AB-D84A-89B9-4C074B26351B}" type="slidenum">
              <a:rPr lang="sv-SE" smtClean="0"/>
              <a:t>‹#›</a:t>
            </a:fld>
            <a:endParaRPr lang="sv-SE"/>
          </a:p>
        </p:txBody>
      </p:sp>
    </p:spTree>
    <p:extLst>
      <p:ext uri="{BB962C8B-B14F-4D97-AF65-F5344CB8AC3E}">
        <p14:creationId xmlns:p14="http://schemas.microsoft.com/office/powerpoint/2010/main" val="4038479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CCE5A64-6296-9D43-8466-029C49E3AB69}" type="datetimeFigureOut">
              <a:rPr lang="sv-SE" smtClean="0"/>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638B600-71AB-D84A-89B9-4C074B26351B}" type="slidenum">
              <a:rPr lang="sv-SE" smtClean="0"/>
              <a:t>‹#›</a:t>
            </a:fld>
            <a:endParaRPr lang="sv-SE"/>
          </a:p>
        </p:txBody>
      </p:sp>
    </p:spTree>
    <p:extLst>
      <p:ext uri="{BB962C8B-B14F-4D97-AF65-F5344CB8AC3E}">
        <p14:creationId xmlns:p14="http://schemas.microsoft.com/office/powerpoint/2010/main" val="100273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CCE5A64-6296-9D43-8466-029C49E3AB69}" type="datetimeFigureOut">
              <a:rPr lang="sv-SE" smtClean="0"/>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638B600-71AB-D84A-89B9-4C074B26351B}" type="slidenum">
              <a:rPr lang="sv-SE" smtClean="0"/>
              <a:t>‹#›</a:t>
            </a:fld>
            <a:endParaRPr lang="sv-SE"/>
          </a:p>
        </p:txBody>
      </p:sp>
    </p:spTree>
    <p:extLst>
      <p:ext uri="{BB962C8B-B14F-4D97-AF65-F5344CB8AC3E}">
        <p14:creationId xmlns:p14="http://schemas.microsoft.com/office/powerpoint/2010/main" val="823743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CCE5A64-6296-9D43-8466-029C49E3AB69}"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638B600-71AB-D84A-89B9-4C074B26351B}" type="slidenum">
              <a:rPr lang="sv-SE" smtClean="0"/>
              <a:t>‹#›</a:t>
            </a:fld>
            <a:endParaRPr lang="sv-SE"/>
          </a:p>
        </p:txBody>
      </p:sp>
    </p:spTree>
    <p:extLst>
      <p:ext uri="{BB962C8B-B14F-4D97-AF65-F5344CB8AC3E}">
        <p14:creationId xmlns:p14="http://schemas.microsoft.com/office/powerpoint/2010/main" val="38599582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CCE5A64-6296-9D43-8466-029C49E3AB69}"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638B600-71AB-D84A-89B9-4C074B26351B}" type="slidenum">
              <a:rPr lang="sv-SE" smtClean="0"/>
              <a:t>‹#›</a:t>
            </a:fld>
            <a:endParaRPr lang="sv-SE"/>
          </a:p>
        </p:txBody>
      </p:sp>
    </p:spTree>
    <p:extLst>
      <p:ext uri="{BB962C8B-B14F-4D97-AF65-F5344CB8AC3E}">
        <p14:creationId xmlns:p14="http://schemas.microsoft.com/office/powerpoint/2010/main" val="3579384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4F545187-7BB0-0448-A437-F8F9E9FBF1F1}"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942FB4A-2FFD-2649-B143-7BBB0F5A4820}" type="slidenum">
              <a:rPr lang="sv-SE" smtClean="0"/>
              <a:t>‹#›</a:t>
            </a:fld>
            <a:endParaRPr lang="sv-SE"/>
          </a:p>
        </p:txBody>
      </p:sp>
    </p:spTree>
    <p:extLst>
      <p:ext uri="{BB962C8B-B14F-4D97-AF65-F5344CB8AC3E}">
        <p14:creationId xmlns:p14="http://schemas.microsoft.com/office/powerpoint/2010/main" val="3607715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F545187-7BB0-0448-A437-F8F9E9FBF1F1}"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942FB4A-2FFD-2649-B143-7BBB0F5A4820}" type="slidenum">
              <a:rPr lang="sv-SE" smtClean="0"/>
              <a:t>‹#›</a:t>
            </a:fld>
            <a:endParaRPr lang="sv-SE"/>
          </a:p>
        </p:txBody>
      </p:sp>
    </p:spTree>
    <p:extLst>
      <p:ext uri="{BB962C8B-B14F-4D97-AF65-F5344CB8AC3E}">
        <p14:creationId xmlns:p14="http://schemas.microsoft.com/office/powerpoint/2010/main" val="25358839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F545187-7BB0-0448-A437-F8F9E9FBF1F1}"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942FB4A-2FFD-2649-B143-7BBB0F5A4820}" type="slidenum">
              <a:rPr lang="sv-SE" smtClean="0"/>
              <a:t>‹#›</a:t>
            </a:fld>
            <a:endParaRPr lang="sv-SE"/>
          </a:p>
        </p:txBody>
      </p:sp>
    </p:spTree>
    <p:extLst>
      <p:ext uri="{BB962C8B-B14F-4D97-AF65-F5344CB8AC3E}">
        <p14:creationId xmlns:p14="http://schemas.microsoft.com/office/powerpoint/2010/main" val="19252721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F545187-7BB0-0448-A437-F8F9E9FBF1F1}" type="datetimeFigureOut">
              <a:rPr lang="sv-SE" smtClean="0"/>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942FB4A-2FFD-2649-B143-7BBB0F5A4820}" type="slidenum">
              <a:rPr lang="sv-SE" smtClean="0"/>
              <a:t>‹#›</a:t>
            </a:fld>
            <a:endParaRPr lang="sv-SE"/>
          </a:p>
        </p:txBody>
      </p:sp>
    </p:spTree>
    <p:extLst>
      <p:ext uri="{BB962C8B-B14F-4D97-AF65-F5344CB8AC3E}">
        <p14:creationId xmlns:p14="http://schemas.microsoft.com/office/powerpoint/2010/main" val="2152262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F545187-7BB0-0448-A437-F8F9E9FBF1F1}" type="datetimeFigureOut">
              <a:rPr lang="sv-SE" smtClean="0"/>
              <a:t>2023-11-20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942FB4A-2FFD-2649-B143-7BBB0F5A4820}" type="slidenum">
              <a:rPr lang="sv-SE" smtClean="0"/>
              <a:t>‹#›</a:t>
            </a:fld>
            <a:endParaRPr lang="sv-SE"/>
          </a:p>
        </p:txBody>
      </p:sp>
    </p:spTree>
    <p:extLst>
      <p:ext uri="{BB962C8B-B14F-4D97-AF65-F5344CB8AC3E}">
        <p14:creationId xmlns:p14="http://schemas.microsoft.com/office/powerpoint/2010/main" val="33376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Rak 1"/>
          <p:cNvCxnSpPr/>
          <p:nvPr/>
        </p:nvCxnSpPr>
        <p:spPr>
          <a:xfrm>
            <a:off x="457200" y="6457951"/>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dobjekt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83" y="275407"/>
            <a:ext cx="1195908" cy="489600"/>
          </a:xfrm>
          <a:prstGeom prst="rect">
            <a:avLst/>
          </a:prstGeom>
        </p:spPr>
      </p:pic>
      <p:sp>
        <p:nvSpPr>
          <p:cNvPr id="4" name="Platshållare för datum 1"/>
          <p:cNvSpPr>
            <a:spLocks noGrp="1"/>
          </p:cNvSpPr>
          <p:nvPr>
            <p:ph type="dt" sz="half" idx="10"/>
          </p:nvPr>
        </p:nvSpPr>
        <p:spPr/>
        <p:txBody>
          <a:bodyPr/>
          <a:lstStyle>
            <a:lvl1pPr>
              <a:defRPr/>
            </a:lvl1pPr>
          </a:lstStyle>
          <a:p>
            <a:pPr>
              <a:defRPr/>
            </a:pPr>
            <a:fld id="{687FC78F-5A25-704B-9AA6-34F3D7FDBE68}" type="datetime1">
              <a:rPr lang="sv-SE" smtClean="0"/>
              <a:t>2023-11-20</a:t>
            </a:fld>
            <a:endParaRPr lang="sv-SE"/>
          </a:p>
        </p:txBody>
      </p:sp>
      <p:sp>
        <p:nvSpPr>
          <p:cNvPr id="5" name="Platshållare för sidfot 2"/>
          <p:cNvSpPr>
            <a:spLocks noGrp="1"/>
          </p:cNvSpPr>
          <p:nvPr>
            <p:ph type="ftr" sz="quarter" idx="11"/>
          </p:nvPr>
        </p:nvSpPr>
        <p:spPr/>
        <p:txBody>
          <a:bodyPr/>
          <a:lstStyle>
            <a:lvl1pPr>
              <a:defRPr/>
            </a:lvl1pPr>
          </a:lstStyle>
          <a:p>
            <a:pPr>
              <a:defRPr/>
            </a:pPr>
            <a:endParaRPr lang="sv-SE"/>
          </a:p>
        </p:txBody>
      </p:sp>
      <p:sp>
        <p:nvSpPr>
          <p:cNvPr id="6" name="Platshållare för bildnummer 3"/>
          <p:cNvSpPr>
            <a:spLocks noGrp="1"/>
          </p:cNvSpPr>
          <p:nvPr>
            <p:ph type="sldNum" sz="quarter" idx="12"/>
          </p:nvPr>
        </p:nvSpPr>
        <p:spPr/>
        <p:txBody>
          <a:bodyPr/>
          <a:lstStyle>
            <a:lvl1pPr>
              <a:defRPr/>
            </a:lvl1pPr>
          </a:lstStyle>
          <a:p>
            <a:pPr>
              <a:defRPr/>
            </a:pPr>
            <a:fld id="{51F22EA1-5B72-9247-A284-01638E8AFEB1}" type="slidenum">
              <a:rPr lang="sv-SE"/>
              <a:pPr>
                <a:defRPr/>
              </a:pPr>
              <a:t>‹#›</a:t>
            </a:fld>
            <a:endParaRPr lang="sv-SE"/>
          </a:p>
        </p:txBody>
      </p:sp>
    </p:spTree>
    <p:extLst>
      <p:ext uri="{BB962C8B-B14F-4D97-AF65-F5344CB8AC3E}">
        <p14:creationId xmlns:p14="http://schemas.microsoft.com/office/powerpoint/2010/main" val="3786274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F545187-7BB0-0448-A437-F8F9E9FBF1F1}" type="datetimeFigureOut">
              <a:rPr lang="sv-SE" smtClean="0"/>
              <a:t>2023-11-20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942FB4A-2FFD-2649-B143-7BBB0F5A4820}" type="slidenum">
              <a:rPr lang="sv-SE" smtClean="0"/>
              <a:t>‹#›</a:t>
            </a:fld>
            <a:endParaRPr lang="sv-SE"/>
          </a:p>
        </p:txBody>
      </p:sp>
    </p:spTree>
    <p:extLst>
      <p:ext uri="{BB962C8B-B14F-4D97-AF65-F5344CB8AC3E}">
        <p14:creationId xmlns:p14="http://schemas.microsoft.com/office/powerpoint/2010/main" val="16000719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F545187-7BB0-0448-A437-F8F9E9FBF1F1}" type="datetimeFigureOut">
              <a:rPr lang="sv-SE" smtClean="0"/>
              <a:t>2023-11-20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942FB4A-2FFD-2649-B143-7BBB0F5A4820}" type="slidenum">
              <a:rPr lang="sv-SE" smtClean="0"/>
              <a:t>‹#›</a:t>
            </a:fld>
            <a:endParaRPr lang="sv-SE"/>
          </a:p>
        </p:txBody>
      </p:sp>
    </p:spTree>
    <p:extLst>
      <p:ext uri="{BB962C8B-B14F-4D97-AF65-F5344CB8AC3E}">
        <p14:creationId xmlns:p14="http://schemas.microsoft.com/office/powerpoint/2010/main" val="11820018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F545187-7BB0-0448-A437-F8F9E9FBF1F1}" type="datetimeFigureOut">
              <a:rPr lang="sv-SE" smtClean="0"/>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942FB4A-2FFD-2649-B143-7BBB0F5A4820}" type="slidenum">
              <a:rPr lang="sv-SE" smtClean="0"/>
              <a:t>‹#›</a:t>
            </a:fld>
            <a:endParaRPr lang="sv-SE"/>
          </a:p>
        </p:txBody>
      </p:sp>
    </p:spTree>
    <p:extLst>
      <p:ext uri="{BB962C8B-B14F-4D97-AF65-F5344CB8AC3E}">
        <p14:creationId xmlns:p14="http://schemas.microsoft.com/office/powerpoint/2010/main" val="7116452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F545187-7BB0-0448-A437-F8F9E9FBF1F1}" type="datetimeFigureOut">
              <a:rPr lang="sv-SE" smtClean="0"/>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942FB4A-2FFD-2649-B143-7BBB0F5A4820}" type="slidenum">
              <a:rPr lang="sv-SE" smtClean="0"/>
              <a:t>‹#›</a:t>
            </a:fld>
            <a:endParaRPr lang="sv-SE"/>
          </a:p>
        </p:txBody>
      </p:sp>
    </p:spTree>
    <p:extLst>
      <p:ext uri="{BB962C8B-B14F-4D97-AF65-F5344CB8AC3E}">
        <p14:creationId xmlns:p14="http://schemas.microsoft.com/office/powerpoint/2010/main" val="6037208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F545187-7BB0-0448-A437-F8F9E9FBF1F1}"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942FB4A-2FFD-2649-B143-7BBB0F5A4820}" type="slidenum">
              <a:rPr lang="sv-SE" smtClean="0"/>
              <a:t>‹#›</a:t>
            </a:fld>
            <a:endParaRPr lang="sv-SE"/>
          </a:p>
        </p:txBody>
      </p:sp>
    </p:spTree>
    <p:extLst>
      <p:ext uri="{BB962C8B-B14F-4D97-AF65-F5344CB8AC3E}">
        <p14:creationId xmlns:p14="http://schemas.microsoft.com/office/powerpoint/2010/main" val="37495288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F545187-7BB0-0448-A437-F8F9E9FBF1F1}"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942FB4A-2FFD-2649-B143-7BBB0F5A4820}" type="slidenum">
              <a:rPr lang="sv-SE" smtClean="0"/>
              <a:t>‹#›</a:t>
            </a:fld>
            <a:endParaRPr lang="sv-SE"/>
          </a:p>
        </p:txBody>
      </p:sp>
    </p:spTree>
    <p:extLst>
      <p:ext uri="{BB962C8B-B14F-4D97-AF65-F5344CB8AC3E}">
        <p14:creationId xmlns:p14="http://schemas.microsoft.com/office/powerpoint/2010/main" val="2066951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6F9E1EA4-AB5E-E24D-BB3C-6C0EAB392704}"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F051226-FF0E-0C44-BFC6-DFF5AE8B13E8}" type="slidenum">
              <a:rPr lang="sv-SE" smtClean="0"/>
              <a:t>‹#›</a:t>
            </a:fld>
            <a:endParaRPr lang="sv-SE"/>
          </a:p>
        </p:txBody>
      </p:sp>
    </p:spTree>
    <p:extLst>
      <p:ext uri="{BB962C8B-B14F-4D97-AF65-F5344CB8AC3E}">
        <p14:creationId xmlns:p14="http://schemas.microsoft.com/office/powerpoint/2010/main" val="18558170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F9E1EA4-AB5E-E24D-BB3C-6C0EAB392704}"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F051226-FF0E-0C44-BFC6-DFF5AE8B13E8}" type="slidenum">
              <a:rPr lang="sv-SE" smtClean="0"/>
              <a:t>‹#›</a:t>
            </a:fld>
            <a:endParaRPr lang="sv-SE"/>
          </a:p>
        </p:txBody>
      </p:sp>
    </p:spTree>
    <p:extLst>
      <p:ext uri="{BB962C8B-B14F-4D97-AF65-F5344CB8AC3E}">
        <p14:creationId xmlns:p14="http://schemas.microsoft.com/office/powerpoint/2010/main" val="23061031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6F9E1EA4-AB5E-E24D-BB3C-6C0EAB392704}"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F051226-FF0E-0C44-BFC6-DFF5AE8B13E8}" type="slidenum">
              <a:rPr lang="sv-SE" smtClean="0"/>
              <a:t>‹#›</a:t>
            </a:fld>
            <a:endParaRPr lang="sv-SE"/>
          </a:p>
        </p:txBody>
      </p:sp>
    </p:spTree>
    <p:extLst>
      <p:ext uri="{BB962C8B-B14F-4D97-AF65-F5344CB8AC3E}">
        <p14:creationId xmlns:p14="http://schemas.microsoft.com/office/powerpoint/2010/main" val="1584186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6F9E1EA4-AB5E-E24D-BB3C-6C0EAB392704}" type="datetimeFigureOut">
              <a:rPr lang="sv-SE" smtClean="0"/>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F051226-FF0E-0C44-BFC6-DFF5AE8B13E8}" type="slidenum">
              <a:rPr lang="sv-SE" smtClean="0"/>
              <a:t>‹#›</a:t>
            </a:fld>
            <a:endParaRPr lang="sv-SE"/>
          </a:p>
        </p:txBody>
      </p:sp>
    </p:spTree>
    <p:extLst>
      <p:ext uri="{BB962C8B-B14F-4D97-AF65-F5344CB8AC3E}">
        <p14:creationId xmlns:p14="http://schemas.microsoft.com/office/powerpoint/2010/main" val="2059499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cxnSp>
        <p:nvCxnSpPr>
          <p:cNvPr id="4" name="Rak 3"/>
          <p:cNvCxnSpPr/>
          <p:nvPr/>
        </p:nvCxnSpPr>
        <p:spPr>
          <a:xfrm>
            <a:off x="457200" y="6457951"/>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Bildobjekt 8" descr="Seko Posten.pd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59237" y="275407"/>
            <a:ext cx="1198800" cy="489600"/>
          </a:xfrm>
          <a:prstGeom prst="rect">
            <a:avLst/>
          </a:prstGeom>
        </p:spPr>
      </p:pic>
      <p:sp>
        <p:nvSpPr>
          <p:cNvPr id="2" name="Rubrik 1"/>
          <p:cNvSpPr>
            <a:spLocks noGrp="1"/>
          </p:cNvSpPr>
          <p:nvPr>
            <p:ph type="title"/>
          </p:nvPr>
        </p:nvSpPr>
        <p:spPr>
          <a:xfrm>
            <a:off x="722313" y="4406901"/>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6" name="Platshållare för datum 3"/>
          <p:cNvSpPr>
            <a:spLocks noGrp="1"/>
          </p:cNvSpPr>
          <p:nvPr>
            <p:ph type="dt" sz="half" idx="10"/>
          </p:nvPr>
        </p:nvSpPr>
        <p:spPr/>
        <p:txBody>
          <a:bodyPr/>
          <a:lstStyle>
            <a:lvl1pPr>
              <a:defRPr/>
            </a:lvl1pPr>
          </a:lstStyle>
          <a:p>
            <a:pPr>
              <a:defRPr/>
            </a:pPr>
            <a:fld id="{5E0E124E-FFF2-DA42-857D-4174650CEDB1}" type="datetime1">
              <a:rPr lang="sv-SE" smtClean="0"/>
              <a:t>2023-11-20</a:t>
            </a:fld>
            <a:endParaRPr lang="sv-SE"/>
          </a:p>
        </p:txBody>
      </p:sp>
      <p:sp>
        <p:nvSpPr>
          <p:cNvPr id="7" name="Platshållare för sidfot 4"/>
          <p:cNvSpPr>
            <a:spLocks noGrp="1"/>
          </p:cNvSpPr>
          <p:nvPr>
            <p:ph type="ftr" sz="quarter" idx="11"/>
          </p:nvPr>
        </p:nvSpPr>
        <p:spPr/>
        <p:txBody>
          <a:bodyPr/>
          <a:lstStyle>
            <a:lvl1pPr>
              <a:defRPr/>
            </a:lvl1pPr>
          </a:lstStyle>
          <a:p>
            <a:pPr>
              <a:defRPr/>
            </a:pPr>
            <a:endParaRPr lang="sv-SE"/>
          </a:p>
        </p:txBody>
      </p:sp>
      <p:sp>
        <p:nvSpPr>
          <p:cNvPr id="8" name="Platshållare för bildnummer 5"/>
          <p:cNvSpPr>
            <a:spLocks noGrp="1"/>
          </p:cNvSpPr>
          <p:nvPr>
            <p:ph type="sldNum" sz="quarter" idx="12"/>
          </p:nvPr>
        </p:nvSpPr>
        <p:spPr/>
        <p:txBody>
          <a:bodyPr/>
          <a:lstStyle>
            <a:lvl1pPr>
              <a:defRPr/>
            </a:lvl1pPr>
          </a:lstStyle>
          <a:p>
            <a:pPr>
              <a:defRPr/>
            </a:pPr>
            <a:fld id="{5C30B620-836A-3F4B-B52C-5AC6167B0ED0}" type="slidenum">
              <a:rPr lang="sv-SE"/>
              <a:pPr>
                <a:defRPr/>
              </a:pPr>
              <a:t>‹#›</a:t>
            </a:fld>
            <a:endParaRPr lang="sv-SE"/>
          </a:p>
        </p:txBody>
      </p:sp>
    </p:spTree>
    <p:extLst>
      <p:ext uri="{BB962C8B-B14F-4D97-AF65-F5344CB8AC3E}">
        <p14:creationId xmlns:p14="http://schemas.microsoft.com/office/powerpoint/2010/main" val="3365477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6F9E1EA4-AB5E-E24D-BB3C-6C0EAB392704}" type="datetimeFigureOut">
              <a:rPr lang="sv-SE" smtClean="0"/>
              <a:t>2023-11-20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F051226-FF0E-0C44-BFC6-DFF5AE8B13E8}" type="slidenum">
              <a:rPr lang="sv-SE" smtClean="0"/>
              <a:t>‹#›</a:t>
            </a:fld>
            <a:endParaRPr lang="sv-SE"/>
          </a:p>
        </p:txBody>
      </p:sp>
    </p:spTree>
    <p:extLst>
      <p:ext uri="{BB962C8B-B14F-4D97-AF65-F5344CB8AC3E}">
        <p14:creationId xmlns:p14="http://schemas.microsoft.com/office/powerpoint/2010/main" val="12604971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6F9E1EA4-AB5E-E24D-BB3C-6C0EAB392704}" type="datetimeFigureOut">
              <a:rPr lang="sv-SE" smtClean="0"/>
              <a:t>2023-11-20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F051226-FF0E-0C44-BFC6-DFF5AE8B13E8}" type="slidenum">
              <a:rPr lang="sv-SE" smtClean="0"/>
              <a:t>‹#›</a:t>
            </a:fld>
            <a:endParaRPr lang="sv-SE"/>
          </a:p>
        </p:txBody>
      </p:sp>
    </p:spTree>
    <p:extLst>
      <p:ext uri="{BB962C8B-B14F-4D97-AF65-F5344CB8AC3E}">
        <p14:creationId xmlns:p14="http://schemas.microsoft.com/office/powerpoint/2010/main" val="25908576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F9E1EA4-AB5E-E24D-BB3C-6C0EAB392704}" type="datetimeFigureOut">
              <a:rPr lang="sv-SE" smtClean="0"/>
              <a:t>2023-11-20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F051226-FF0E-0C44-BFC6-DFF5AE8B13E8}" type="slidenum">
              <a:rPr lang="sv-SE" smtClean="0"/>
              <a:t>‹#›</a:t>
            </a:fld>
            <a:endParaRPr lang="sv-SE"/>
          </a:p>
        </p:txBody>
      </p:sp>
    </p:spTree>
    <p:extLst>
      <p:ext uri="{BB962C8B-B14F-4D97-AF65-F5344CB8AC3E}">
        <p14:creationId xmlns:p14="http://schemas.microsoft.com/office/powerpoint/2010/main" val="13997532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6F9E1EA4-AB5E-E24D-BB3C-6C0EAB392704}" type="datetimeFigureOut">
              <a:rPr lang="sv-SE" smtClean="0"/>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F051226-FF0E-0C44-BFC6-DFF5AE8B13E8}" type="slidenum">
              <a:rPr lang="sv-SE" smtClean="0"/>
              <a:t>‹#›</a:t>
            </a:fld>
            <a:endParaRPr lang="sv-SE"/>
          </a:p>
        </p:txBody>
      </p:sp>
    </p:spTree>
    <p:extLst>
      <p:ext uri="{BB962C8B-B14F-4D97-AF65-F5344CB8AC3E}">
        <p14:creationId xmlns:p14="http://schemas.microsoft.com/office/powerpoint/2010/main" val="21572545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6F9E1EA4-AB5E-E24D-BB3C-6C0EAB392704}" type="datetimeFigureOut">
              <a:rPr lang="sv-SE" smtClean="0"/>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F051226-FF0E-0C44-BFC6-DFF5AE8B13E8}" type="slidenum">
              <a:rPr lang="sv-SE" smtClean="0"/>
              <a:t>‹#›</a:t>
            </a:fld>
            <a:endParaRPr lang="sv-SE"/>
          </a:p>
        </p:txBody>
      </p:sp>
    </p:spTree>
    <p:extLst>
      <p:ext uri="{BB962C8B-B14F-4D97-AF65-F5344CB8AC3E}">
        <p14:creationId xmlns:p14="http://schemas.microsoft.com/office/powerpoint/2010/main" val="36413939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F9E1EA4-AB5E-E24D-BB3C-6C0EAB392704}"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F051226-FF0E-0C44-BFC6-DFF5AE8B13E8}" type="slidenum">
              <a:rPr lang="sv-SE" smtClean="0"/>
              <a:t>‹#›</a:t>
            </a:fld>
            <a:endParaRPr lang="sv-SE"/>
          </a:p>
        </p:txBody>
      </p:sp>
    </p:spTree>
    <p:extLst>
      <p:ext uri="{BB962C8B-B14F-4D97-AF65-F5344CB8AC3E}">
        <p14:creationId xmlns:p14="http://schemas.microsoft.com/office/powerpoint/2010/main" val="10625507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F9E1EA4-AB5E-E24D-BB3C-6C0EAB392704}"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F051226-FF0E-0C44-BFC6-DFF5AE8B13E8}" type="slidenum">
              <a:rPr lang="sv-SE" smtClean="0"/>
              <a:t>‹#›</a:t>
            </a:fld>
            <a:endParaRPr lang="sv-SE"/>
          </a:p>
        </p:txBody>
      </p:sp>
    </p:spTree>
    <p:extLst>
      <p:ext uri="{BB962C8B-B14F-4D97-AF65-F5344CB8AC3E}">
        <p14:creationId xmlns:p14="http://schemas.microsoft.com/office/powerpoint/2010/main" val="40587173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31EACE69-533A-E140-A7CF-7028396EFB16}"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04E4B62-17F3-5340-8B3E-67E17FCA6E3E}" type="slidenum">
              <a:rPr lang="sv-SE" smtClean="0"/>
              <a:t>‹#›</a:t>
            </a:fld>
            <a:endParaRPr lang="sv-SE"/>
          </a:p>
        </p:txBody>
      </p:sp>
    </p:spTree>
    <p:extLst>
      <p:ext uri="{BB962C8B-B14F-4D97-AF65-F5344CB8AC3E}">
        <p14:creationId xmlns:p14="http://schemas.microsoft.com/office/powerpoint/2010/main" val="22754541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1EACE69-533A-E140-A7CF-7028396EFB16}"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04E4B62-17F3-5340-8B3E-67E17FCA6E3E}" type="slidenum">
              <a:rPr lang="sv-SE" smtClean="0"/>
              <a:t>‹#›</a:t>
            </a:fld>
            <a:endParaRPr lang="sv-SE"/>
          </a:p>
        </p:txBody>
      </p:sp>
    </p:spTree>
    <p:extLst>
      <p:ext uri="{BB962C8B-B14F-4D97-AF65-F5344CB8AC3E}">
        <p14:creationId xmlns:p14="http://schemas.microsoft.com/office/powerpoint/2010/main" val="12704406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1EACE69-533A-E140-A7CF-7028396EFB16}"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04E4B62-17F3-5340-8B3E-67E17FCA6E3E}" type="slidenum">
              <a:rPr lang="sv-SE" smtClean="0"/>
              <a:t>‹#›</a:t>
            </a:fld>
            <a:endParaRPr lang="sv-SE"/>
          </a:p>
        </p:txBody>
      </p:sp>
    </p:spTree>
    <p:extLst>
      <p:ext uri="{BB962C8B-B14F-4D97-AF65-F5344CB8AC3E}">
        <p14:creationId xmlns:p14="http://schemas.microsoft.com/office/powerpoint/2010/main" val="3742591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cxnSp>
        <p:nvCxnSpPr>
          <p:cNvPr id="7" name="Rak 6"/>
          <p:cNvCxnSpPr/>
          <p:nvPr/>
        </p:nvCxnSpPr>
        <p:spPr>
          <a:xfrm>
            <a:off x="457200" y="6457951"/>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Bildobjekt 11" descr="Seko Posten.pd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59237" y="275407"/>
            <a:ext cx="1198800" cy="489600"/>
          </a:xfrm>
          <a:prstGeom prst="rect">
            <a:avLst/>
          </a:prstGeom>
        </p:spPr>
      </p:pic>
      <p:sp>
        <p:nvSpPr>
          <p:cNvPr id="2" name="Rubrik 1"/>
          <p:cNvSpPr>
            <a:spLocks noGrp="1"/>
          </p:cNvSpPr>
          <p:nvPr>
            <p:ph type="title"/>
          </p:nvPr>
        </p:nvSpPr>
        <p:spPr>
          <a:xfrm>
            <a:off x="457200" y="274639"/>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datum 6"/>
          <p:cNvSpPr>
            <a:spLocks noGrp="1"/>
          </p:cNvSpPr>
          <p:nvPr>
            <p:ph type="dt" sz="half" idx="10"/>
          </p:nvPr>
        </p:nvSpPr>
        <p:spPr/>
        <p:txBody>
          <a:bodyPr/>
          <a:lstStyle>
            <a:lvl1pPr>
              <a:defRPr/>
            </a:lvl1pPr>
          </a:lstStyle>
          <a:p>
            <a:pPr>
              <a:defRPr/>
            </a:pPr>
            <a:fld id="{0430F0EA-E73A-B84B-93D3-C673EAF4FBFF}" type="datetime1">
              <a:rPr lang="sv-SE" smtClean="0"/>
              <a:t>2023-11-20</a:t>
            </a:fld>
            <a:endParaRPr lang="sv-SE"/>
          </a:p>
        </p:txBody>
      </p:sp>
      <p:sp>
        <p:nvSpPr>
          <p:cNvPr id="10" name="Platshållare för sidfot 7"/>
          <p:cNvSpPr>
            <a:spLocks noGrp="1"/>
          </p:cNvSpPr>
          <p:nvPr>
            <p:ph type="ftr" sz="quarter" idx="11"/>
          </p:nvPr>
        </p:nvSpPr>
        <p:spPr/>
        <p:txBody>
          <a:bodyPr/>
          <a:lstStyle>
            <a:lvl1pPr>
              <a:defRPr/>
            </a:lvl1pPr>
          </a:lstStyle>
          <a:p>
            <a:pPr>
              <a:defRPr/>
            </a:pPr>
            <a:endParaRPr lang="sv-SE"/>
          </a:p>
        </p:txBody>
      </p:sp>
      <p:sp>
        <p:nvSpPr>
          <p:cNvPr id="11" name="Platshållare för bildnummer 8"/>
          <p:cNvSpPr>
            <a:spLocks noGrp="1"/>
          </p:cNvSpPr>
          <p:nvPr>
            <p:ph type="sldNum" sz="quarter" idx="12"/>
          </p:nvPr>
        </p:nvSpPr>
        <p:spPr/>
        <p:txBody>
          <a:bodyPr/>
          <a:lstStyle>
            <a:lvl1pPr>
              <a:defRPr/>
            </a:lvl1pPr>
          </a:lstStyle>
          <a:p>
            <a:pPr>
              <a:defRPr/>
            </a:pPr>
            <a:fld id="{9FCD1E94-9D41-DB42-9C3C-E181A1936BE4}" type="slidenum">
              <a:rPr lang="sv-SE"/>
              <a:pPr>
                <a:defRPr/>
              </a:pPr>
              <a:t>‹#›</a:t>
            </a:fld>
            <a:endParaRPr lang="sv-SE"/>
          </a:p>
        </p:txBody>
      </p:sp>
    </p:spTree>
    <p:extLst>
      <p:ext uri="{BB962C8B-B14F-4D97-AF65-F5344CB8AC3E}">
        <p14:creationId xmlns:p14="http://schemas.microsoft.com/office/powerpoint/2010/main" val="5649910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31EACE69-533A-E140-A7CF-7028396EFB16}" type="datetimeFigureOut">
              <a:rPr lang="sv-SE" smtClean="0"/>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04E4B62-17F3-5340-8B3E-67E17FCA6E3E}" type="slidenum">
              <a:rPr lang="sv-SE" smtClean="0"/>
              <a:t>‹#›</a:t>
            </a:fld>
            <a:endParaRPr lang="sv-SE"/>
          </a:p>
        </p:txBody>
      </p:sp>
    </p:spTree>
    <p:extLst>
      <p:ext uri="{BB962C8B-B14F-4D97-AF65-F5344CB8AC3E}">
        <p14:creationId xmlns:p14="http://schemas.microsoft.com/office/powerpoint/2010/main" val="17273648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31EACE69-533A-E140-A7CF-7028396EFB16}" type="datetimeFigureOut">
              <a:rPr lang="sv-SE" smtClean="0"/>
              <a:t>2023-11-20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D04E4B62-17F3-5340-8B3E-67E17FCA6E3E}" type="slidenum">
              <a:rPr lang="sv-SE" smtClean="0"/>
              <a:t>‹#›</a:t>
            </a:fld>
            <a:endParaRPr lang="sv-SE"/>
          </a:p>
        </p:txBody>
      </p:sp>
    </p:spTree>
    <p:extLst>
      <p:ext uri="{BB962C8B-B14F-4D97-AF65-F5344CB8AC3E}">
        <p14:creationId xmlns:p14="http://schemas.microsoft.com/office/powerpoint/2010/main" val="31211635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31EACE69-533A-E140-A7CF-7028396EFB16}" type="datetimeFigureOut">
              <a:rPr lang="sv-SE" smtClean="0"/>
              <a:t>2023-11-20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D04E4B62-17F3-5340-8B3E-67E17FCA6E3E}" type="slidenum">
              <a:rPr lang="sv-SE" smtClean="0"/>
              <a:t>‹#›</a:t>
            </a:fld>
            <a:endParaRPr lang="sv-SE"/>
          </a:p>
        </p:txBody>
      </p:sp>
    </p:spTree>
    <p:extLst>
      <p:ext uri="{BB962C8B-B14F-4D97-AF65-F5344CB8AC3E}">
        <p14:creationId xmlns:p14="http://schemas.microsoft.com/office/powerpoint/2010/main" val="11201668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1EACE69-533A-E140-A7CF-7028396EFB16}" type="datetimeFigureOut">
              <a:rPr lang="sv-SE" smtClean="0"/>
              <a:t>2023-11-20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D04E4B62-17F3-5340-8B3E-67E17FCA6E3E}" type="slidenum">
              <a:rPr lang="sv-SE" smtClean="0"/>
              <a:t>‹#›</a:t>
            </a:fld>
            <a:endParaRPr lang="sv-SE"/>
          </a:p>
        </p:txBody>
      </p:sp>
    </p:spTree>
    <p:extLst>
      <p:ext uri="{BB962C8B-B14F-4D97-AF65-F5344CB8AC3E}">
        <p14:creationId xmlns:p14="http://schemas.microsoft.com/office/powerpoint/2010/main" val="30534863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1EACE69-533A-E140-A7CF-7028396EFB16}" type="datetimeFigureOut">
              <a:rPr lang="sv-SE" smtClean="0"/>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04E4B62-17F3-5340-8B3E-67E17FCA6E3E}" type="slidenum">
              <a:rPr lang="sv-SE" smtClean="0"/>
              <a:t>‹#›</a:t>
            </a:fld>
            <a:endParaRPr lang="sv-SE"/>
          </a:p>
        </p:txBody>
      </p:sp>
    </p:spTree>
    <p:extLst>
      <p:ext uri="{BB962C8B-B14F-4D97-AF65-F5344CB8AC3E}">
        <p14:creationId xmlns:p14="http://schemas.microsoft.com/office/powerpoint/2010/main" val="7403530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1EACE69-533A-E140-A7CF-7028396EFB16}" type="datetimeFigureOut">
              <a:rPr lang="sv-SE" smtClean="0"/>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04E4B62-17F3-5340-8B3E-67E17FCA6E3E}" type="slidenum">
              <a:rPr lang="sv-SE" smtClean="0"/>
              <a:t>‹#›</a:t>
            </a:fld>
            <a:endParaRPr lang="sv-SE"/>
          </a:p>
        </p:txBody>
      </p:sp>
    </p:spTree>
    <p:extLst>
      <p:ext uri="{BB962C8B-B14F-4D97-AF65-F5344CB8AC3E}">
        <p14:creationId xmlns:p14="http://schemas.microsoft.com/office/powerpoint/2010/main" val="25943866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1EACE69-533A-E140-A7CF-7028396EFB16}"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04E4B62-17F3-5340-8B3E-67E17FCA6E3E}" type="slidenum">
              <a:rPr lang="sv-SE" smtClean="0"/>
              <a:t>‹#›</a:t>
            </a:fld>
            <a:endParaRPr lang="sv-SE"/>
          </a:p>
        </p:txBody>
      </p:sp>
    </p:spTree>
    <p:extLst>
      <p:ext uri="{BB962C8B-B14F-4D97-AF65-F5344CB8AC3E}">
        <p14:creationId xmlns:p14="http://schemas.microsoft.com/office/powerpoint/2010/main" val="34176527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1EACE69-533A-E140-A7CF-7028396EFB16}" type="datetimeFigureOut">
              <a:rPr lang="sv-SE" smtClean="0"/>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04E4B62-17F3-5340-8B3E-67E17FCA6E3E}" type="slidenum">
              <a:rPr lang="sv-SE" smtClean="0"/>
              <a:t>‹#›</a:t>
            </a:fld>
            <a:endParaRPr lang="sv-SE"/>
          </a:p>
        </p:txBody>
      </p:sp>
    </p:spTree>
    <p:extLst>
      <p:ext uri="{BB962C8B-B14F-4D97-AF65-F5344CB8AC3E}">
        <p14:creationId xmlns:p14="http://schemas.microsoft.com/office/powerpoint/2010/main" val="21589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cxnSp>
        <p:nvCxnSpPr>
          <p:cNvPr id="5" name="Rak 4"/>
          <p:cNvCxnSpPr/>
          <p:nvPr/>
        </p:nvCxnSpPr>
        <p:spPr>
          <a:xfrm>
            <a:off x="457200" y="6457951"/>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Bildobjekt 9" descr="Seko Posten.pd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59237" y="275407"/>
            <a:ext cx="1198800" cy="489600"/>
          </a:xfrm>
          <a:prstGeom prst="rect">
            <a:avLst/>
          </a:prstGeom>
        </p:spPr>
      </p:pic>
      <p:sp>
        <p:nvSpPr>
          <p:cNvPr id="2" name="Rubrik 1"/>
          <p:cNvSpPr>
            <a:spLocks noGrp="1"/>
          </p:cNvSpPr>
          <p:nvPr>
            <p:ph type="title"/>
          </p:nvPr>
        </p:nvSpPr>
        <p:spPr>
          <a:xfrm>
            <a:off x="457204" y="273049"/>
            <a:ext cx="3008313" cy="1162051"/>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7" name="Platshållare för datum 4"/>
          <p:cNvSpPr>
            <a:spLocks noGrp="1"/>
          </p:cNvSpPr>
          <p:nvPr>
            <p:ph type="dt" sz="half" idx="10"/>
          </p:nvPr>
        </p:nvSpPr>
        <p:spPr/>
        <p:txBody>
          <a:bodyPr/>
          <a:lstStyle>
            <a:lvl1pPr>
              <a:defRPr/>
            </a:lvl1pPr>
          </a:lstStyle>
          <a:p>
            <a:pPr>
              <a:defRPr/>
            </a:pPr>
            <a:fld id="{301BE4C2-AB7D-0D40-B082-3D3FD36A0C96}" type="datetime1">
              <a:rPr lang="sv-SE" smtClean="0"/>
              <a:t>2023-11-20</a:t>
            </a:fld>
            <a:endParaRPr lang="sv-SE"/>
          </a:p>
        </p:txBody>
      </p:sp>
      <p:sp>
        <p:nvSpPr>
          <p:cNvPr id="8" name="Platshållare för sidfot 5"/>
          <p:cNvSpPr>
            <a:spLocks noGrp="1"/>
          </p:cNvSpPr>
          <p:nvPr>
            <p:ph type="ftr" sz="quarter" idx="11"/>
          </p:nvPr>
        </p:nvSpPr>
        <p:spPr/>
        <p:txBody>
          <a:bodyPr/>
          <a:lstStyle>
            <a:lvl1pPr>
              <a:defRPr/>
            </a:lvl1pPr>
          </a:lstStyle>
          <a:p>
            <a:pPr>
              <a:defRPr/>
            </a:pPr>
            <a:endParaRPr lang="sv-SE"/>
          </a:p>
        </p:txBody>
      </p:sp>
      <p:sp>
        <p:nvSpPr>
          <p:cNvPr id="9" name="Platshållare för bildnummer 6"/>
          <p:cNvSpPr>
            <a:spLocks noGrp="1"/>
          </p:cNvSpPr>
          <p:nvPr>
            <p:ph type="sldNum" sz="quarter" idx="12"/>
          </p:nvPr>
        </p:nvSpPr>
        <p:spPr/>
        <p:txBody>
          <a:bodyPr/>
          <a:lstStyle>
            <a:lvl1pPr>
              <a:defRPr/>
            </a:lvl1pPr>
          </a:lstStyle>
          <a:p>
            <a:pPr>
              <a:defRPr/>
            </a:pPr>
            <a:fld id="{A69D3A37-9689-5C42-ABBE-95097215B77D}" type="slidenum">
              <a:rPr lang="sv-SE"/>
              <a:pPr>
                <a:defRPr/>
              </a:pPr>
              <a:t>‹#›</a:t>
            </a:fld>
            <a:endParaRPr lang="sv-SE"/>
          </a:p>
        </p:txBody>
      </p:sp>
    </p:spTree>
    <p:extLst>
      <p:ext uri="{BB962C8B-B14F-4D97-AF65-F5344CB8AC3E}">
        <p14:creationId xmlns:p14="http://schemas.microsoft.com/office/powerpoint/2010/main" val="3954037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cxnSp>
        <p:nvCxnSpPr>
          <p:cNvPr id="5" name="Rak 4"/>
          <p:cNvCxnSpPr/>
          <p:nvPr/>
        </p:nvCxnSpPr>
        <p:spPr>
          <a:xfrm>
            <a:off x="457200" y="6457951"/>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Bildobjekt 9" descr="Seko Posten.pd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59237" y="275407"/>
            <a:ext cx="1198800" cy="489600"/>
          </a:xfrm>
          <a:prstGeom prst="rect">
            <a:avLst/>
          </a:prstGeom>
        </p:spPr>
      </p:pic>
      <p:sp>
        <p:nvSpPr>
          <p:cNvPr id="2" name="Rubrik 1"/>
          <p:cNvSpPr>
            <a:spLocks noGrp="1"/>
          </p:cNvSpPr>
          <p:nvPr>
            <p:ph type="title"/>
          </p:nvPr>
        </p:nvSpPr>
        <p:spPr>
          <a:xfrm>
            <a:off x="1792288" y="4800600"/>
            <a:ext cx="5486400" cy="566739"/>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Dra bilden till platshållaren eller klicka på ikonen för att lägga till den</a:t>
            </a:r>
          </a:p>
        </p:txBody>
      </p:sp>
      <p:sp>
        <p:nvSpPr>
          <p:cNvPr id="4" name="Platshållare för text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7" name="Platshållare för datum 4"/>
          <p:cNvSpPr>
            <a:spLocks noGrp="1"/>
          </p:cNvSpPr>
          <p:nvPr>
            <p:ph type="dt" sz="half" idx="10"/>
          </p:nvPr>
        </p:nvSpPr>
        <p:spPr/>
        <p:txBody>
          <a:bodyPr/>
          <a:lstStyle>
            <a:lvl1pPr>
              <a:defRPr/>
            </a:lvl1pPr>
          </a:lstStyle>
          <a:p>
            <a:pPr>
              <a:defRPr/>
            </a:pPr>
            <a:fld id="{F7ADEC3E-1C87-674F-9977-7DE3874AF85C}" type="datetime1">
              <a:rPr lang="sv-SE" smtClean="0"/>
              <a:t>2023-11-20</a:t>
            </a:fld>
            <a:endParaRPr lang="sv-SE"/>
          </a:p>
        </p:txBody>
      </p:sp>
      <p:sp>
        <p:nvSpPr>
          <p:cNvPr id="8" name="Platshållare för sidfot 5"/>
          <p:cNvSpPr>
            <a:spLocks noGrp="1"/>
          </p:cNvSpPr>
          <p:nvPr>
            <p:ph type="ftr" sz="quarter" idx="11"/>
          </p:nvPr>
        </p:nvSpPr>
        <p:spPr/>
        <p:txBody>
          <a:bodyPr/>
          <a:lstStyle>
            <a:lvl1pPr>
              <a:defRPr/>
            </a:lvl1pPr>
          </a:lstStyle>
          <a:p>
            <a:pPr>
              <a:defRPr/>
            </a:pPr>
            <a:endParaRPr lang="sv-SE"/>
          </a:p>
        </p:txBody>
      </p:sp>
      <p:sp>
        <p:nvSpPr>
          <p:cNvPr id="9" name="Platshållare för bildnummer 6"/>
          <p:cNvSpPr>
            <a:spLocks noGrp="1"/>
          </p:cNvSpPr>
          <p:nvPr>
            <p:ph type="sldNum" sz="quarter" idx="12"/>
          </p:nvPr>
        </p:nvSpPr>
        <p:spPr/>
        <p:txBody>
          <a:bodyPr/>
          <a:lstStyle>
            <a:lvl1pPr>
              <a:defRPr/>
            </a:lvl1pPr>
          </a:lstStyle>
          <a:p>
            <a:pPr>
              <a:defRPr/>
            </a:pPr>
            <a:fld id="{23AEC1E8-EE0D-E147-AC1C-C847C03C9E4D}" type="slidenum">
              <a:rPr lang="sv-SE"/>
              <a:pPr>
                <a:defRPr/>
              </a:pPr>
              <a:t>‹#›</a:t>
            </a:fld>
            <a:endParaRPr lang="sv-SE"/>
          </a:p>
        </p:txBody>
      </p:sp>
    </p:spTree>
    <p:extLst>
      <p:ext uri="{BB962C8B-B14F-4D97-AF65-F5344CB8AC3E}">
        <p14:creationId xmlns:p14="http://schemas.microsoft.com/office/powerpoint/2010/main" val="65846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641350" y="1005417"/>
            <a:ext cx="80454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7" name="Platshållare för text 2"/>
          <p:cNvSpPr>
            <a:spLocks noGrp="1"/>
          </p:cNvSpPr>
          <p:nvPr>
            <p:ph type="body" idx="1"/>
          </p:nvPr>
        </p:nvSpPr>
        <p:spPr bwMode="auto">
          <a:xfrm>
            <a:off x="641350" y="2332568"/>
            <a:ext cx="8045450" cy="3850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1" y="6457951"/>
            <a:ext cx="874713" cy="262467"/>
          </a:xfrm>
          <a:prstGeom prst="rect">
            <a:avLst/>
          </a:prstGeom>
        </p:spPr>
        <p:txBody>
          <a:bodyPr vert="horz" lIns="91440" tIns="45720" rIns="91440" bIns="45720" rtlCol="0" anchor="ctr"/>
          <a:lstStyle>
            <a:lvl1pPr algn="l" fontAlgn="auto">
              <a:spcBef>
                <a:spcPts val="0"/>
              </a:spcBef>
              <a:spcAft>
                <a:spcPts val="0"/>
              </a:spcAft>
              <a:defRPr sz="700">
                <a:solidFill>
                  <a:schemeClr val="tx1"/>
                </a:solidFill>
                <a:latin typeface="+mn-lt"/>
                <a:ea typeface="+mn-ea"/>
                <a:cs typeface="+mn-cs"/>
              </a:defRPr>
            </a:lvl1pPr>
          </a:lstStyle>
          <a:p>
            <a:pPr>
              <a:defRPr/>
            </a:pPr>
            <a:fld id="{D0F53C4C-4BF7-8D48-94CB-83CCCF1A900F}" type="datetime1">
              <a:rPr lang="sv-SE" smtClean="0"/>
              <a:t>2023-11-20</a:t>
            </a:fld>
            <a:endParaRPr lang="sv-SE" dirty="0"/>
          </a:p>
        </p:txBody>
      </p:sp>
      <p:sp>
        <p:nvSpPr>
          <p:cNvPr id="5" name="Platshållare för sidfot 4"/>
          <p:cNvSpPr>
            <a:spLocks noGrp="1"/>
          </p:cNvSpPr>
          <p:nvPr>
            <p:ph type="ftr" sz="quarter" idx="3"/>
          </p:nvPr>
        </p:nvSpPr>
        <p:spPr>
          <a:xfrm>
            <a:off x="1514476" y="6457951"/>
            <a:ext cx="6119813" cy="262467"/>
          </a:xfrm>
          <a:prstGeom prst="rect">
            <a:avLst/>
          </a:prstGeom>
        </p:spPr>
        <p:txBody>
          <a:bodyPr vert="horz" lIns="91440" tIns="45720" rIns="91440" bIns="45720" rtlCol="0" anchor="ctr"/>
          <a:lstStyle>
            <a:lvl1pPr algn="l" fontAlgn="auto">
              <a:spcBef>
                <a:spcPts val="0"/>
              </a:spcBef>
              <a:spcAft>
                <a:spcPts val="0"/>
              </a:spcAft>
              <a:defRPr sz="700">
                <a:solidFill>
                  <a:schemeClr val="tx1"/>
                </a:solidFill>
                <a:latin typeface="+mn-lt"/>
                <a:ea typeface="+mn-ea"/>
                <a:cs typeface="+mn-cs"/>
              </a:defRPr>
            </a:lvl1pPr>
          </a:lstStyle>
          <a:p>
            <a:pPr>
              <a:defRPr/>
            </a:pPr>
            <a:endParaRPr lang="sv-SE"/>
          </a:p>
        </p:txBody>
      </p:sp>
      <p:sp>
        <p:nvSpPr>
          <p:cNvPr id="6" name="Platshållare för bildnummer 5"/>
          <p:cNvSpPr>
            <a:spLocks noGrp="1"/>
          </p:cNvSpPr>
          <p:nvPr>
            <p:ph type="sldNum" sz="quarter" idx="4"/>
          </p:nvPr>
        </p:nvSpPr>
        <p:spPr>
          <a:xfrm>
            <a:off x="7818438" y="6457951"/>
            <a:ext cx="868362" cy="262467"/>
          </a:xfrm>
          <a:prstGeom prst="rect">
            <a:avLst/>
          </a:prstGeom>
        </p:spPr>
        <p:txBody>
          <a:bodyPr vert="horz" lIns="91440" tIns="45720" rIns="91440" bIns="45720" rtlCol="0" anchor="ctr"/>
          <a:lstStyle>
            <a:lvl1pPr algn="r" fontAlgn="auto">
              <a:spcBef>
                <a:spcPts val="0"/>
              </a:spcBef>
              <a:spcAft>
                <a:spcPts val="0"/>
              </a:spcAft>
              <a:defRPr sz="700">
                <a:solidFill>
                  <a:schemeClr val="tx1"/>
                </a:solidFill>
                <a:latin typeface="+mn-lt"/>
                <a:ea typeface="+mn-ea"/>
                <a:cs typeface="+mn-cs"/>
              </a:defRPr>
            </a:lvl1pPr>
          </a:lstStyle>
          <a:p>
            <a:pPr>
              <a:defRPr/>
            </a:pPr>
            <a:fld id="{A56AB435-F6CB-D544-BD2D-4CB65B7B33E6}"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l" defTabSz="457200" rtl="0" eaLnBrk="1" fontAlgn="base" hangingPunct="1">
        <a:lnSpc>
          <a:spcPts val="3200"/>
        </a:lnSpc>
        <a:spcBef>
          <a:spcPct val="0"/>
        </a:spcBef>
        <a:spcAft>
          <a:spcPct val="0"/>
        </a:spcAft>
        <a:defRPr sz="3200" b="1" kern="1200">
          <a:solidFill>
            <a:schemeClr val="tx1"/>
          </a:solidFill>
          <a:latin typeface="+mj-lt"/>
          <a:ea typeface="ヒラギノ角ゴ Pro W3" charset="0"/>
          <a:cs typeface="ヒラギノ角ゴ Pro W3" charset="0"/>
        </a:defRPr>
      </a:lvl1pPr>
      <a:lvl2pPr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2pPr>
      <a:lvl3pPr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3pPr>
      <a:lvl4pPr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4pPr>
      <a:lvl5pPr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5pPr>
      <a:lvl6pPr marL="4572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6pPr>
      <a:lvl7pPr marL="9144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7pPr>
      <a:lvl8pPr marL="13716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8pPr>
      <a:lvl9pPr marL="18288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9pPr>
    </p:titleStyle>
    <p:bodyStyle>
      <a:lvl1pPr marL="176213" indent="-176213" algn="l" defTabSz="457200" rtl="0" eaLnBrk="1" fontAlgn="base" hangingPunct="1">
        <a:lnSpc>
          <a:spcPts val="2400"/>
        </a:lnSpc>
        <a:spcBef>
          <a:spcPct val="20000"/>
        </a:spcBef>
        <a:spcAft>
          <a:spcPct val="0"/>
        </a:spcAft>
        <a:buClr>
          <a:srgbClr val="CC3333"/>
        </a:buClr>
        <a:buFont typeface="Arial" charset="0"/>
        <a:buChar char="•"/>
        <a:defRPr sz="2000" kern="1200">
          <a:solidFill>
            <a:schemeClr val="tx1"/>
          </a:solidFill>
          <a:latin typeface="+mn-lt"/>
          <a:ea typeface="ヒラギノ角ゴ Pro W3" charset="0"/>
          <a:cs typeface="ヒラギノ角ゴ Pro W3" charset="0"/>
        </a:defRPr>
      </a:lvl1pPr>
      <a:lvl2pPr marL="360363" indent="-184150" algn="l" defTabSz="457200" rtl="0" eaLnBrk="1" fontAlgn="base" hangingPunct="1">
        <a:spcBef>
          <a:spcPct val="20000"/>
        </a:spcBef>
        <a:spcAft>
          <a:spcPct val="0"/>
        </a:spcAft>
        <a:buClr>
          <a:srgbClr val="CC3333"/>
        </a:buClr>
        <a:buFont typeface="Arial" charset="0"/>
        <a:buChar char="–"/>
        <a:defRPr sz="100" kern="1200">
          <a:solidFill>
            <a:schemeClr val="tx1"/>
          </a:solidFill>
          <a:latin typeface="+mn-lt"/>
          <a:ea typeface="ヒラギノ角ゴ Pro W3" charset="0"/>
          <a:cs typeface="ヒラギノ角ゴ Pro W3" charset="0"/>
        </a:defRPr>
      </a:lvl2pPr>
      <a:lvl3pPr marL="360363" indent="-184150" algn="l" defTabSz="457200" rtl="0" eaLnBrk="1" fontAlgn="base" hangingPunct="1">
        <a:lnSpc>
          <a:spcPts val="2000"/>
        </a:lnSpc>
        <a:spcBef>
          <a:spcPts val="500"/>
        </a:spcBef>
        <a:spcAft>
          <a:spcPct val="0"/>
        </a:spcAft>
        <a:buClr>
          <a:srgbClr val="CC3333"/>
        </a:buClr>
        <a:buFont typeface="Arial" charset="0"/>
        <a:buChar char="•"/>
        <a:defRPr kern="1200">
          <a:solidFill>
            <a:schemeClr val="tx1"/>
          </a:solidFill>
          <a:latin typeface="+mn-lt"/>
          <a:ea typeface="ヒラギノ角ゴ Pro W3" charset="0"/>
          <a:cs typeface="ヒラギノ角ゴ Pro W3" charset="0"/>
        </a:defRPr>
      </a:lvl3pPr>
      <a:lvl4pPr marL="534988" indent="-174625" algn="l" defTabSz="457200" rtl="0" eaLnBrk="1" fontAlgn="base" hangingPunct="1">
        <a:lnSpc>
          <a:spcPts val="2000"/>
        </a:lnSpc>
        <a:spcBef>
          <a:spcPts val="500"/>
        </a:spcBef>
        <a:spcAft>
          <a:spcPct val="0"/>
        </a:spcAft>
        <a:buClr>
          <a:srgbClr val="CC3333"/>
        </a:buClr>
        <a:buFont typeface="Arial" charset="0"/>
        <a:buChar char="•"/>
        <a:defRPr kern="1200">
          <a:solidFill>
            <a:schemeClr val="tx1"/>
          </a:solidFill>
          <a:latin typeface="+mn-lt"/>
          <a:ea typeface="ヒラギノ角ゴ Pro W3" charset="0"/>
          <a:cs typeface="ヒラギノ角ゴ Pro W3" charset="0"/>
        </a:defRPr>
      </a:lvl4pPr>
      <a:lvl5pPr marL="719138" indent="-184150" algn="l" defTabSz="457200" rtl="0" eaLnBrk="1" fontAlgn="base" hangingPunct="1">
        <a:lnSpc>
          <a:spcPts val="2000"/>
        </a:lnSpc>
        <a:spcBef>
          <a:spcPts val="500"/>
        </a:spcBef>
        <a:spcAft>
          <a:spcPct val="0"/>
        </a:spcAft>
        <a:buClr>
          <a:srgbClr val="CC3333"/>
        </a:buClr>
        <a:buFont typeface="Arial" charset="0"/>
        <a:buChar char="•"/>
        <a:defRPr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7F3FA-0FFC-D945-B55F-CD9A3F73415F}" type="datetimeFigureOut">
              <a:rPr lang="sv-SE" smtClean="0"/>
              <a:t>2023-11-20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34923-5C1C-5245-8BD7-6832971695CA}" type="slidenum">
              <a:rPr lang="sv-SE" smtClean="0"/>
              <a:t>‹#›</a:t>
            </a:fld>
            <a:endParaRPr lang="sv-SE"/>
          </a:p>
        </p:txBody>
      </p:sp>
    </p:spTree>
    <p:extLst>
      <p:ext uri="{BB962C8B-B14F-4D97-AF65-F5344CB8AC3E}">
        <p14:creationId xmlns:p14="http://schemas.microsoft.com/office/powerpoint/2010/main" val="150820816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5DF72-2222-994C-950A-441A765D8B86}" type="datetimeFigureOut">
              <a:rPr lang="sv-SE" smtClean="0"/>
              <a:t>2023-11-20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D03B9-8100-4F47-98A7-A16E97D104ED}" type="slidenum">
              <a:rPr lang="sv-SE" smtClean="0"/>
              <a:t>‹#›</a:t>
            </a:fld>
            <a:endParaRPr lang="sv-SE"/>
          </a:p>
        </p:txBody>
      </p:sp>
    </p:spTree>
    <p:extLst>
      <p:ext uri="{BB962C8B-B14F-4D97-AF65-F5344CB8AC3E}">
        <p14:creationId xmlns:p14="http://schemas.microsoft.com/office/powerpoint/2010/main" val="12585902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E5A64-6296-9D43-8466-029C49E3AB69}" type="datetimeFigureOut">
              <a:rPr lang="sv-SE" smtClean="0"/>
              <a:t>2023-11-20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8B600-71AB-D84A-89B9-4C074B26351B}" type="slidenum">
              <a:rPr lang="sv-SE" smtClean="0"/>
              <a:t>‹#›</a:t>
            </a:fld>
            <a:endParaRPr lang="sv-SE"/>
          </a:p>
        </p:txBody>
      </p:sp>
    </p:spTree>
    <p:extLst>
      <p:ext uri="{BB962C8B-B14F-4D97-AF65-F5344CB8AC3E}">
        <p14:creationId xmlns:p14="http://schemas.microsoft.com/office/powerpoint/2010/main" val="8146174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45187-7BB0-0448-A437-F8F9E9FBF1F1}" type="datetimeFigureOut">
              <a:rPr lang="sv-SE" smtClean="0"/>
              <a:t>2023-11-20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2FB4A-2FFD-2649-B143-7BBB0F5A4820}" type="slidenum">
              <a:rPr lang="sv-SE" smtClean="0"/>
              <a:t>‹#›</a:t>
            </a:fld>
            <a:endParaRPr lang="sv-SE"/>
          </a:p>
        </p:txBody>
      </p:sp>
    </p:spTree>
    <p:extLst>
      <p:ext uri="{BB962C8B-B14F-4D97-AF65-F5344CB8AC3E}">
        <p14:creationId xmlns:p14="http://schemas.microsoft.com/office/powerpoint/2010/main" val="377156209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E1EA4-AB5E-E24D-BB3C-6C0EAB392704}" type="datetimeFigureOut">
              <a:rPr lang="sv-SE" smtClean="0"/>
              <a:t>2023-11-20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51226-FF0E-0C44-BFC6-DFF5AE8B13E8}" type="slidenum">
              <a:rPr lang="sv-SE" smtClean="0"/>
              <a:t>‹#›</a:t>
            </a:fld>
            <a:endParaRPr lang="sv-SE"/>
          </a:p>
        </p:txBody>
      </p:sp>
    </p:spTree>
    <p:extLst>
      <p:ext uri="{BB962C8B-B14F-4D97-AF65-F5344CB8AC3E}">
        <p14:creationId xmlns:p14="http://schemas.microsoft.com/office/powerpoint/2010/main" val="369104454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ACE69-533A-E140-A7CF-7028396EFB16}" type="datetimeFigureOut">
              <a:rPr lang="sv-SE" smtClean="0"/>
              <a:t>2023-11-20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E4B62-17F3-5340-8B3E-67E17FCA6E3E}" type="slidenum">
              <a:rPr lang="sv-SE" smtClean="0"/>
              <a:t>‹#›</a:t>
            </a:fld>
            <a:endParaRPr lang="sv-SE"/>
          </a:p>
        </p:txBody>
      </p:sp>
    </p:spTree>
    <p:extLst>
      <p:ext uri="{BB962C8B-B14F-4D97-AF65-F5344CB8AC3E}">
        <p14:creationId xmlns:p14="http://schemas.microsoft.com/office/powerpoint/2010/main" val="367392259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lo.se/start/facket_forsakrar/avtalspensio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image" Target="../media/image11.jpe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64.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5362" name="Rubrik 1"/>
          <p:cNvSpPr>
            <a:spLocks noGrp="1"/>
          </p:cNvSpPr>
          <p:nvPr>
            <p:ph type="ctrTitle"/>
          </p:nvPr>
        </p:nvSpPr>
        <p:spPr/>
        <p:txBody>
          <a:bodyPr/>
          <a:lstStyle/>
          <a:p>
            <a:pPr eaLnBrk="1" hangingPunct="1"/>
            <a:r>
              <a:rPr lang="sv-SE" dirty="0">
                <a:latin typeface="Calibri" charset="0"/>
              </a:rPr>
              <a:t>Introduktionsutbildning</a:t>
            </a:r>
          </a:p>
        </p:txBody>
      </p:sp>
      <p:sp>
        <p:nvSpPr>
          <p:cNvPr id="4" name="Underrubrik 3"/>
          <p:cNvSpPr>
            <a:spLocks noGrp="1"/>
          </p:cNvSpPr>
          <p:nvPr>
            <p:ph type="subTitle" idx="1"/>
          </p:nvPr>
        </p:nvSpPr>
        <p:spPr/>
        <p:txBody>
          <a:bodyPr/>
          <a:lstStyle/>
          <a:p>
            <a:endParaRPr lang="sv-SE" dirty="0"/>
          </a:p>
        </p:txBody>
      </p:sp>
      <p:sp>
        <p:nvSpPr>
          <p:cNvPr id="3" name="textruta 2"/>
          <p:cNvSpPr txBox="1"/>
          <p:nvPr/>
        </p:nvSpPr>
        <p:spPr>
          <a:xfrm>
            <a:off x="5266267" y="321733"/>
            <a:ext cx="184666" cy="369332"/>
          </a:xfrm>
          <a:prstGeom prst="rect">
            <a:avLst/>
          </a:prstGeom>
          <a:noFill/>
        </p:spPr>
        <p:txBody>
          <a:bodyPr wrap="none" rtlCol="0">
            <a:spAutoFit/>
          </a:bodyPr>
          <a:lstStyle/>
          <a:p>
            <a:endParaRPr lang="sv-S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Arbetarrörelsen blev nödvändig</a:t>
            </a:r>
            <a:endParaRPr lang="sv-SE" dirty="0"/>
          </a:p>
        </p:txBody>
      </p:sp>
      <p:pic>
        <p:nvPicPr>
          <p:cNvPr id="7" name="Platshållare för innehåll 6" descr="1kettingsmeder.jpg"/>
          <p:cNvPicPr>
            <a:picLocks noGrp="1" noChangeAspect="1"/>
          </p:cNvPicPr>
          <p:nvPr>
            <p:ph idx="1"/>
          </p:nvPr>
        </p:nvPicPr>
        <p:blipFill>
          <a:blip r:embed="rId3">
            <a:extLst>
              <a:ext uri="{28A0092B-C50C-407E-A947-70E740481C1C}">
                <a14:useLocalDpi xmlns:a14="http://schemas.microsoft.com/office/drawing/2010/main" val="0"/>
              </a:ext>
            </a:extLst>
          </a:blip>
          <a:srcRect t="14594" b="14594"/>
          <a:stretch>
            <a:fillRect/>
          </a:stretch>
        </p:blipFill>
        <p:spPr/>
      </p:pic>
      <p:sp>
        <p:nvSpPr>
          <p:cNvPr id="5" name="Platshållare för sidfot 4"/>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78526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6"/>
          <p:cNvSpPr>
            <a:spLocks noGrp="1"/>
          </p:cNvSpPr>
          <p:nvPr>
            <p:ph type="title"/>
          </p:nvPr>
        </p:nvSpPr>
        <p:spPr/>
        <p:txBody>
          <a:bodyPr/>
          <a:lstStyle/>
          <a:p>
            <a:pPr eaLnBrk="1" hangingPunct="1"/>
            <a:r>
              <a:rPr lang="sv-SE" dirty="0">
                <a:latin typeface="Calibri" charset="0"/>
              </a:rPr>
              <a:t>Sverige 1870</a:t>
            </a:r>
          </a:p>
        </p:txBody>
      </p:sp>
      <p:sp>
        <p:nvSpPr>
          <p:cNvPr id="3" name="Platshållare för innehåll 2"/>
          <p:cNvSpPr>
            <a:spLocks noGrp="1"/>
          </p:cNvSpPr>
          <p:nvPr>
            <p:ph idx="1"/>
          </p:nvPr>
        </p:nvSpPr>
        <p:spPr>
          <a:xfrm>
            <a:off x="641350" y="1981200"/>
            <a:ext cx="8045450" cy="4201585"/>
          </a:xfrm>
        </p:spPr>
        <p:txBody>
          <a:bodyPr/>
          <a:lstStyle/>
          <a:p>
            <a:endParaRPr lang="sv-SE" dirty="0"/>
          </a:p>
          <a:p>
            <a:r>
              <a:rPr lang="sv-SE" dirty="0"/>
              <a:t>Folk lämnade landsbygdslivet för att ta jobb i de nya industrierna</a:t>
            </a:r>
          </a:p>
          <a:p>
            <a:endParaRPr lang="sv-SE" dirty="0"/>
          </a:p>
          <a:p>
            <a:r>
              <a:rPr lang="sv-SE" dirty="0"/>
              <a:t>Eländiga och farliga arbetsförhållanden, låga löner, arbetsdagar på upp till 16 timmar – arbetsgivarna gjorde precis som de ville</a:t>
            </a:r>
          </a:p>
          <a:p>
            <a:endParaRPr lang="sv-SE" dirty="0"/>
          </a:p>
          <a:p>
            <a:r>
              <a:rPr lang="sv-SE" dirty="0"/>
              <a:t>Stockholm ansågs vara den smutsigaste och fattigaste staden i Europa</a:t>
            </a:r>
          </a:p>
          <a:p>
            <a:pPr marL="0" indent="0">
              <a:buNone/>
            </a:pPr>
            <a:endParaRPr lang="sv-SE" dirty="0"/>
          </a:p>
          <a:p>
            <a:r>
              <a:rPr lang="sv-SE" dirty="0"/>
              <a:t>Rösträtten var för ett rikt fåtal – Sverige var i princip en diktatur</a:t>
            </a:r>
          </a:p>
          <a:p>
            <a:endParaRPr lang="sv-SE" dirty="0"/>
          </a:p>
          <a:p>
            <a:endParaRPr lang="sv-SE" dirty="0"/>
          </a:p>
        </p:txBody>
      </p:sp>
      <p:sp>
        <p:nvSpPr>
          <p:cNvPr id="16388" name="Platshållare för sidfot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endParaRPr lang="sv-SE" sz="700"/>
          </a:p>
        </p:txBody>
      </p:sp>
    </p:spTree>
    <p:extLst>
      <p:ext uri="{BB962C8B-B14F-4D97-AF65-F5344CB8AC3E}">
        <p14:creationId xmlns:p14="http://schemas.microsoft.com/office/powerpoint/2010/main" val="85866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Tänk er ett köksbord</a:t>
            </a:r>
          </a:p>
        </p:txBody>
      </p:sp>
      <p:sp>
        <p:nvSpPr>
          <p:cNvPr id="3" name="Platshållare för innehåll 2"/>
          <p:cNvSpPr>
            <a:spLocks noGrp="1"/>
          </p:cNvSpPr>
          <p:nvPr>
            <p:ph idx="1"/>
          </p:nvPr>
        </p:nvSpPr>
        <p:spPr>
          <a:xfrm>
            <a:off x="641350" y="2148418"/>
            <a:ext cx="8045450" cy="4468282"/>
          </a:xfrm>
        </p:spPr>
        <p:txBody>
          <a:bodyPr/>
          <a:lstStyle/>
          <a:p>
            <a:r>
              <a:rPr lang="sv-SE" dirty="0"/>
              <a:t>Runt bordet sitter fjorton smeder. Där och då runt bordet enas de om vad som måste göras.  </a:t>
            </a:r>
          </a:p>
          <a:p>
            <a:endParaRPr lang="sv-SE" dirty="0"/>
          </a:p>
          <a:p>
            <a:r>
              <a:rPr lang="sv-SE" dirty="0"/>
              <a:t>Vad kan de ha kommit fram till?</a:t>
            </a:r>
          </a:p>
          <a:p>
            <a:pPr marL="0" indent="0">
              <a:buNone/>
            </a:pPr>
            <a:r>
              <a:rPr lang="sv-SE" dirty="0"/>
              <a:t>	1 - Skatterna måste sänkas</a:t>
            </a:r>
          </a:p>
          <a:p>
            <a:pPr marL="0" indent="0">
              <a:buNone/>
            </a:pPr>
            <a:r>
              <a:rPr lang="sv-SE" dirty="0"/>
              <a:t>	X - Säsongsarbetarna från Galicien borde skärpa sig, Vallonerna utvisas</a:t>
            </a:r>
          </a:p>
          <a:p>
            <a:pPr marL="0" indent="0">
              <a:buNone/>
            </a:pPr>
            <a:r>
              <a:rPr lang="sv-SE" dirty="0"/>
              <a:t>	2 - ”Vi borde lägga på ett kol, kanske banta ner lunchen och börja lite 	tidigare på mornarna”</a:t>
            </a:r>
          </a:p>
          <a:p>
            <a:pPr marL="0" indent="0">
              <a:buNone/>
            </a:pPr>
            <a:endParaRPr lang="sv-SE" b="1" dirty="0"/>
          </a:p>
          <a:p>
            <a:pPr marL="0" indent="0">
              <a:buNone/>
            </a:pPr>
            <a:r>
              <a:rPr lang="sv-SE" sz="3200" b="1" dirty="0"/>
              <a:t>Eller?</a:t>
            </a:r>
          </a:p>
          <a:p>
            <a:pPr marL="0" indent="0">
              <a:buNone/>
            </a:pPr>
            <a:endParaRPr lang="sv-SE" dirty="0"/>
          </a:p>
          <a:p>
            <a:endParaRPr lang="sv-SE" dirty="0"/>
          </a:p>
          <a:p>
            <a:endParaRPr lang="sv-SE" dirty="0"/>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133015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Nix, de bildade sin första fackförening</a:t>
            </a:r>
          </a:p>
        </p:txBody>
      </p:sp>
      <p:sp>
        <p:nvSpPr>
          <p:cNvPr id="3" name="Platshållare för innehåll 2"/>
          <p:cNvSpPr>
            <a:spLocks noGrp="1"/>
          </p:cNvSpPr>
          <p:nvPr>
            <p:ph idx="1"/>
          </p:nvPr>
        </p:nvSpPr>
        <p:spPr>
          <a:xfrm>
            <a:off x="641350" y="2959100"/>
            <a:ext cx="8045450" cy="3223685"/>
          </a:xfrm>
        </p:spPr>
        <p:txBody>
          <a:bodyPr/>
          <a:lstStyle/>
          <a:p>
            <a:pPr>
              <a:spcBef>
                <a:spcPts val="0"/>
              </a:spcBef>
            </a:pPr>
            <a:r>
              <a:rPr lang="sv-SE" dirty="0"/>
              <a:t>Lön</a:t>
            </a:r>
          </a:p>
          <a:p>
            <a:pPr>
              <a:spcBef>
                <a:spcPts val="0"/>
              </a:spcBef>
            </a:pPr>
            <a:endParaRPr lang="sv-SE" dirty="0"/>
          </a:p>
          <a:p>
            <a:pPr>
              <a:spcBef>
                <a:spcPts val="0"/>
              </a:spcBef>
            </a:pPr>
            <a:r>
              <a:rPr lang="sv-SE" dirty="0"/>
              <a:t>Arbetstider</a:t>
            </a:r>
          </a:p>
          <a:p>
            <a:pPr>
              <a:spcBef>
                <a:spcPts val="0"/>
              </a:spcBef>
            </a:pPr>
            <a:endParaRPr lang="sv-SE" dirty="0"/>
          </a:p>
          <a:p>
            <a:pPr>
              <a:spcBef>
                <a:spcPts val="0"/>
              </a:spcBef>
            </a:pPr>
            <a:r>
              <a:rPr lang="sv-SE" dirty="0"/>
              <a:t>A-kassa</a:t>
            </a:r>
          </a:p>
          <a:p>
            <a:pPr>
              <a:spcBef>
                <a:spcPts val="0"/>
              </a:spcBef>
            </a:pPr>
            <a:endParaRPr lang="sv-SE" dirty="0"/>
          </a:p>
          <a:p>
            <a:pPr>
              <a:spcBef>
                <a:spcPts val="0"/>
              </a:spcBef>
            </a:pPr>
            <a:r>
              <a:rPr lang="sv-SE" dirty="0"/>
              <a:t>Avtal</a:t>
            </a:r>
          </a:p>
          <a:p>
            <a:pPr>
              <a:spcBef>
                <a:spcPts val="0"/>
              </a:spcBef>
            </a:pPr>
            <a:endParaRPr lang="sv-SE" dirty="0"/>
          </a:p>
          <a:p>
            <a:pPr>
              <a:spcBef>
                <a:spcPts val="0"/>
              </a:spcBef>
            </a:pPr>
            <a:r>
              <a:rPr lang="sv-SE" dirty="0"/>
              <a:t>Ett löfte</a:t>
            </a:r>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344507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pPr>
              <a:defRPr/>
            </a:pPr>
            <a:endParaRPr lang="sv-SE"/>
          </a:p>
        </p:txBody>
      </p:sp>
      <p:pic>
        <p:nvPicPr>
          <p:cNvPr id="5" name="Bildobjekt 4"/>
          <p:cNvPicPr>
            <a:picLocks noChangeAspect="1"/>
          </p:cNvPicPr>
          <p:nvPr/>
        </p:nvPicPr>
        <p:blipFill rotWithShape="1">
          <a:blip r:embed="rId2">
            <a:alphaModFix amt="20000"/>
            <a:extLst>
              <a:ext uri="{28A0092B-C50C-407E-A947-70E740481C1C}">
                <a14:useLocalDpi xmlns:a14="http://schemas.microsoft.com/office/drawing/2010/main" val="0"/>
              </a:ext>
            </a:extLst>
          </a:blip>
          <a:srcRect l="10919" t="33600" r="13603" b="24258"/>
          <a:stretch/>
        </p:blipFill>
        <p:spPr>
          <a:xfrm>
            <a:off x="620004" y="819031"/>
            <a:ext cx="8045177" cy="5389035"/>
          </a:xfrm>
          <a:prstGeom prst="rect">
            <a:avLst/>
          </a:prstGeom>
        </p:spPr>
      </p:pic>
      <p:sp>
        <p:nvSpPr>
          <p:cNvPr id="6" name="textruta 5"/>
          <p:cNvSpPr txBox="1"/>
          <p:nvPr/>
        </p:nvSpPr>
        <p:spPr>
          <a:xfrm>
            <a:off x="2802659" y="1251392"/>
            <a:ext cx="3883068" cy="4524315"/>
          </a:xfrm>
          <a:prstGeom prst="rect">
            <a:avLst/>
          </a:prstGeom>
          <a:noFill/>
        </p:spPr>
        <p:txBody>
          <a:bodyPr wrap="square" rtlCol="0">
            <a:spAutoFit/>
          </a:bodyPr>
          <a:lstStyle/>
          <a:p>
            <a:r>
              <a:rPr lang="sv-SE" sz="2800" b="1" dirty="0">
                <a:solidFill>
                  <a:schemeClr val="accent1"/>
                </a:solidFill>
                <a:latin typeface="+mj-lt"/>
              </a:rPr>
              <a:t>DET FACKLIGA LÖFTET</a:t>
            </a:r>
          </a:p>
          <a:p>
            <a:endParaRPr lang="sv-SE" sz="2000" dirty="0"/>
          </a:p>
          <a:p>
            <a:r>
              <a:rPr lang="sv-SE" sz="2000" dirty="0"/>
              <a:t>Vi lovar och försäkrar </a:t>
            </a:r>
          </a:p>
          <a:p>
            <a:r>
              <a:rPr lang="sv-SE" sz="2000" dirty="0"/>
              <a:t>att aldrig någonsin</a:t>
            </a:r>
          </a:p>
          <a:p>
            <a:r>
              <a:rPr lang="sv-SE" sz="2000" dirty="0"/>
              <a:t>under några omständigheter </a:t>
            </a:r>
          </a:p>
          <a:p>
            <a:r>
              <a:rPr lang="sv-SE" sz="2000" dirty="0"/>
              <a:t>arbeta på sämre villkor </a:t>
            </a:r>
          </a:p>
          <a:p>
            <a:r>
              <a:rPr lang="sv-SE" sz="2000" dirty="0"/>
              <a:t>eller till lägre lön</a:t>
            </a:r>
          </a:p>
          <a:p>
            <a:r>
              <a:rPr lang="sv-SE" sz="2000" dirty="0"/>
              <a:t>än det vi nu lovat varandra.</a:t>
            </a:r>
          </a:p>
          <a:p>
            <a:endParaRPr lang="sv-SE" sz="2000" dirty="0"/>
          </a:p>
          <a:p>
            <a:r>
              <a:rPr lang="sv-SE" sz="2000" dirty="0"/>
              <a:t>Vi lovar varandra detta</a:t>
            </a:r>
          </a:p>
          <a:p>
            <a:r>
              <a:rPr lang="sv-SE" sz="2000" dirty="0"/>
              <a:t>i den djupa insikten om </a:t>
            </a:r>
          </a:p>
          <a:p>
            <a:r>
              <a:rPr lang="sv-SE" sz="2000" dirty="0"/>
              <a:t>att om vi alla håller detta löfte</a:t>
            </a:r>
          </a:p>
          <a:p>
            <a:r>
              <a:rPr lang="sv-SE" sz="2000" dirty="0"/>
              <a:t>så måste arbetsgivaren</a:t>
            </a:r>
          </a:p>
          <a:p>
            <a:r>
              <a:rPr lang="sv-SE" sz="2000" dirty="0"/>
              <a:t>uppfylla våra krav!</a:t>
            </a:r>
          </a:p>
        </p:txBody>
      </p:sp>
    </p:spTree>
    <p:extLst>
      <p:ext uri="{BB962C8B-B14F-4D97-AF65-F5344CB8AC3E}">
        <p14:creationId xmlns:p14="http://schemas.microsoft.com/office/powerpoint/2010/main" val="143546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1350" y="1079500"/>
            <a:ext cx="8045450" cy="177800"/>
          </a:xfrm>
        </p:spPr>
        <p:txBody>
          <a:bodyPr/>
          <a:lstStyle/>
          <a:p>
            <a:r>
              <a:rPr lang="sv-SE" dirty="0"/>
              <a:t> </a:t>
            </a:r>
          </a:p>
        </p:txBody>
      </p:sp>
      <p:sp>
        <p:nvSpPr>
          <p:cNvPr id="3" name="Platshållare för innehåll 2"/>
          <p:cNvSpPr>
            <a:spLocks noGrp="1"/>
          </p:cNvSpPr>
          <p:nvPr>
            <p:ph idx="1"/>
          </p:nvPr>
        </p:nvSpPr>
        <p:spPr>
          <a:xfrm>
            <a:off x="641350" y="1549400"/>
            <a:ext cx="8045450" cy="4633385"/>
          </a:xfrm>
        </p:spPr>
        <p:txBody>
          <a:bodyPr/>
          <a:lstStyle/>
          <a:p>
            <a:pPr marL="0" indent="0">
              <a:lnSpc>
                <a:spcPct val="100000"/>
              </a:lnSpc>
              <a:buNone/>
            </a:pPr>
            <a:r>
              <a:rPr lang="sv-SE" sz="2800" dirty="0"/>
              <a:t>Just här finns förklaringen till att fackföreningen fortfarande är en idé som håller:</a:t>
            </a:r>
          </a:p>
          <a:p>
            <a:pPr marL="0" indent="0">
              <a:lnSpc>
                <a:spcPct val="100000"/>
              </a:lnSpc>
              <a:buNone/>
            </a:pPr>
            <a:endParaRPr lang="sv-SE" sz="2800" dirty="0"/>
          </a:p>
          <a:p>
            <a:pPr marL="0" indent="0">
              <a:lnSpc>
                <a:spcPct val="100000"/>
              </a:lnSpc>
              <a:buNone/>
            </a:pPr>
            <a:r>
              <a:rPr lang="sv-SE" sz="2800" dirty="0"/>
              <a:t>Utan att sluta oss samman i föreningar, tillräckligt starka för att sluta avtal och göra överenskommelser med arbetsgivarna, har vi varken rättigheter på arbetsplatserna eller löner att leva på.</a:t>
            </a:r>
          </a:p>
          <a:p>
            <a:pPr marL="0" indent="0">
              <a:lnSpc>
                <a:spcPct val="100000"/>
              </a:lnSpc>
              <a:buNone/>
            </a:pPr>
            <a:endParaRPr lang="sv-SE" sz="2800" dirty="0"/>
          </a:p>
          <a:p>
            <a:pPr marL="0" indent="0">
              <a:lnSpc>
                <a:spcPct val="100000"/>
              </a:lnSpc>
              <a:buNone/>
            </a:pPr>
            <a:r>
              <a:rPr lang="sv-SE" sz="2800" b="1" dirty="0"/>
              <a:t>Facket är nödvändigt.</a:t>
            </a:r>
          </a:p>
          <a:p>
            <a:pPr>
              <a:lnSpc>
                <a:spcPct val="100000"/>
              </a:lnSpc>
            </a:pPr>
            <a:endParaRPr lang="sv-SE" sz="3400" dirty="0"/>
          </a:p>
          <a:p>
            <a:pPr marL="0" indent="0">
              <a:lnSpc>
                <a:spcPct val="100000"/>
              </a:lnSpc>
              <a:buNone/>
            </a:pPr>
            <a:endParaRPr lang="sv-SE" sz="3400" dirty="0"/>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247248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5362" name="Rubrik 1"/>
          <p:cNvSpPr>
            <a:spLocks noGrp="1"/>
          </p:cNvSpPr>
          <p:nvPr>
            <p:ph type="ctrTitle"/>
          </p:nvPr>
        </p:nvSpPr>
        <p:spPr>
          <a:xfrm>
            <a:off x="641350" y="1005418"/>
            <a:ext cx="8045450" cy="1145116"/>
          </a:xfrm>
        </p:spPr>
        <p:txBody>
          <a:bodyPr/>
          <a:lstStyle/>
          <a:p>
            <a:pPr eaLnBrk="1" hangingPunct="1"/>
            <a:r>
              <a:rPr lang="sv-SE" dirty="0">
                <a:latin typeface="Calibri" charset="0"/>
              </a:rPr>
              <a:t>Så förändrade vi Sverige</a:t>
            </a:r>
          </a:p>
        </p:txBody>
      </p:sp>
      <p:sp>
        <p:nvSpPr>
          <p:cNvPr id="15363" name="Underrubrik 18"/>
          <p:cNvSpPr>
            <a:spLocks noGrp="1"/>
          </p:cNvSpPr>
          <p:nvPr>
            <p:ph type="subTitle" idx="1"/>
          </p:nvPr>
        </p:nvSpPr>
        <p:spPr>
          <a:xfrm>
            <a:off x="641350" y="2332568"/>
            <a:ext cx="8045450" cy="3850217"/>
          </a:xfrm>
        </p:spPr>
        <p:txBody>
          <a:bodyPr/>
          <a:lstStyle/>
          <a:p>
            <a:pPr eaLnBrk="1" hangingPunct="1"/>
            <a:endParaRPr lang="sv-SE" dirty="0">
              <a:latin typeface="Calibri" charset="0"/>
            </a:endParaRPr>
          </a:p>
        </p:txBody>
      </p:sp>
      <p:sp>
        <p:nvSpPr>
          <p:cNvPr id="3" name="textruta 2"/>
          <p:cNvSpPr txBox="1"/>
          <p:nvPr/>
        </p:nvSpPr>
        <p:spPr>
          <a:xfrm>
            <a:off x="5266267" y="321733"/>
            <a:ext cx="184666"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1807115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6"/>
          <p:cNvSpPr>
            <a:spLocks noGrp="1"/>
          </p:cNvSpPr>
          <p:nvPr>
            <p:ph type="title"/>
          </p:nvPr>
        </p:nvSpPr>
        <p:spPr/>
        <p:txBody>
          <a:bodyPr/>
          <a:lstStyle/>
          <a:p>
            <a:pPr eaLnBrk="1" hangingPunct="1"/>
            <a:r>
              <a:rPr lang="sv-SE" dirty="0">
                <a:latin typeface="Calibri" charset="0"/>
              </a:rPr>
              <a:t>Utifrån en enkel idé…</a:t>
            </a:r>
          </a:p>
        </p:txBody>
      </p:sp>
      <p:sp>
        <p:nvSpPr>
          <p:cNvPr id="3" name="Platshållare för innehåll 2"/>
          <p:cNvSpPr>
            <a:spLocks noGrp="1"/>
          </p:cNvSpPr>
          <p:nvPr>
            <p:ph idx="1"/>
          </p:nvPr>
        </p:nvSpPr>
        <p:spPr/>
        <p:txBody>
          <a:bodyPr/>
          <a:lstStyle/>
          <a:p>
            <a:pPr marL="0" indent="0">
              <a:buNone/>
            </a:pPr>
            <a:r>
              <a:rPr lang="sv-SE" dirty="0"/>
              <a:t>…exploderade fackföreningarna i storlek och styrka. Vissa rättigheter pressas fram på arbetsplatserna</a:t>
            </a:r>
          </a:p>
          <a:p>
            <a:pPr marL="0" indent="0">
              <a:buNone/>
            </a:pPr>
            <a:endParaRPr lang="sv-SE" dirty="0"/>
          </a:p>
          <a:p>
            <a:pPr marL="0" indent="0">
              <a:buNone/>
            </a:pPr>
            <a:r>
              <a:rPr lang="sv-SE" dirty="0"/>
              <a:t>De första fackföreningarna bildades på 1870-talet och 1898 slöt de sig samman i Landsorganisationen (LO)</a:t>
            </a:r>
          </a:p>
          <a:p>
            <a:pPr marL="0" indent="0">
              <a:buNone/>
            </a:pPr>
            <a:endParaRPr lang="sv-SE" dirty="0"/>
          </a:p>
          <a:p>
            <a:pPr marL="0" indent="0">
              <a:buNone/>
            </a:pPr>
            <a:r>
              <a:rPr lang="sv-SE" dirty="0"/>
              <a:t>Fyra viktiga krav:</a:t>
            </a:r>
          </a:p>
          <a:p>
            <a:r>
              <a:rPr lang="sv-SE" dirty="0"/>
              <a:t>Åtta timmars arbetsdag</a:t>
            </a:r>
          </a:p>
          <a:p>
            <a:r>
              <a:rPr lang="sv-SE" dirty="0"/>
              <a:t>Allmän rösträtt</a:t>
            </a:r>
          </a:p>
          <a:p>
            <a:r>
              <a:rPr lang="sv-SE" dirty="0"/>
              <a:t>Rätten att organisera fackföreningar – utan att svartlistas eller avskedas</a:t>
            </a:r>
          </a:p>
          <a:p>
            <a:r>
              <a:rPr lang="sv-SE" dirty="0"/>
              <a:t>Löneökningar!</a:t>
            </a:r>
          </a:p>
          <a:p>
            <a:endParaRPr lang="sv-SE" dirty="0"/>
          </a:p>
          <a:p>
            <a:pPr marL="0" indent="0">
              <a:buNone/>
            </a:pPr>
            <a:endParaRPr lang="sv-SE" dirty="0"/>
          </a:p>
          <a:p>
            <a:pPr lvl="1"/>
            <a:endParaRPr lang="sv-SE" dirty="0"/>
          </a:p>
          <a:p>
            <a:pPr lvl="1"/>
            <a:r>
              <a:rPr lang="sv-SE" dirty="0"/>
              <a:t>	Åtta timmars arbetsdag</a:t>
            </a:r>
          </a:p>
          <a:p>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
        <p:nvSpPr>
          <p:cNvPr id="16388" name="Platshållare för sidfot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endParaRPr lang="sv-SE" sz="700"/>
          </a:p>
        </p:txBody>
      </p:sp>
    </p:spTree>
    <p:extLst>
      <p:ext uri="{BB962C8B-B14F-4D97-AF65-F5344CB8AC3E}">
        <p14:creationId xmlns:p14="http://schemas.microsoft.com/office/powerpoint/2010/main" val="278854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6"/>
          <p:cNvSpPr>
            <a:spLocks noGrp="1"/>
          </p:cNvSpPr>
          <p:nvPr>
            <p:ph type="title"/>
          </p:nvPr>
        </p:nvSpPr>
        <p:spPr/>
        <p:txBody>
          <a:bodyPr/>
          <a:lstStyle/>
          <a:p>
            <a:pPr eaLnBrk="1" hangingPunct="1"/>
            <a:r>
              <a:rPr lang="sv-SE" dirty="0">
                <a:latin typeface="Calibri" charset="0"/>
              </a:rPr>
              <a:t>Några årtal på vägen mot ett annat samhälle</a:t>
            </a:r>
          </a:p>
        </p:txBody>
      </p:sp>
      <p:sp>
        <p:nvSpPr>
          <p:cNvPr id="3" name="Platshållare för innehåll 2"/>
          <p:cNvSpPr>
            <a:spLocks noGrp="1"/>
          </p:cNvSpPr>
          <p:nvPr>
            <p:ph idx="1"/>
          </p:nvPr>
        </p:nvSpPr>
        <p:spPr>
          <a:xfrm>
            <a:off x="641350" y="2034284"/>
            <a:ext cx="8045450" cy="4148502"/>
          </a:xfrm>
        </p:spPr>
        <p:txBody>
          <a:bodyPr/>
          <a:lstStyle/>
          <a:p>
            <a:pPr>
              <a:spcBef>
                <a:spcPts val="0"/>
              </a:spcBef>
            </a:pPr>
            <a:r>
              <a:rPr lang="sv-SE" dirty="0"/>
              <a:t>1879 – Sundsvallsstrejken</a:t>
            </a:r>
          </a:p>
          <a:p>
            <a:pPr>
              <a:spcBef>
                <a:spcPts val="0"/>
              </a:spcBef>
            </a:pPr>
            <a:endParaRPr lang="sv-SE" dirty="0"/>
          </a:p>
          <a:p>
            <a:pPr>
              <a:spcBef>
                <a:spcPts val="0"/>
              </a:spcBef>
            </a:pPr>
            <a:r>
              <a:rPr lang="sv-SE" dirty="0"/>
              <a:t>1889 – Fackföreningarna bildar ett parti</a:t>
            </a:r>
          </a:p>
          <a:p>
            <a:pPr>
              <a:spcBef>
                <a:spcPts val="0"/>
              </a:spcBef>
            </a:pPr>
            <a:endParaRPr lang="sv-SE" dirty="0"/>
          </a:p>
          <a:p>
            <a:pPr>
              <a:spcBef>
                <a:spcPts val="0"/>
              </a:spcBef>
            </a:pPr>
            <a:r>
              <a:rPr lang="sv-SE" dirty="0"/>
              <a:t>1905 – Mackmyra (året därpå, rätten att organisera sig)</a:t>
            </a:r>
          </a:p>
          <a:p>
            <a:pPr>
              <a:spcBef>
                <a:spcPts val="0"/>
              </a:spcBef>
            </a:pPr>
            <a:endParaRPr lang="sv-SE" dirty="0"/>
          </a:p>
          <a:p>
            <a:pPr>
              <a:spcBef>
                <a:spcPts val="0"/>
              </a:spcBef>
            </a:pPr>
            <a:r>
              <a:rPr lang="sv-SE" dirty="0"/>
              <a:t>1909 – Storstrejken</a:t>
            </a:r>
          </a:p>
          <a:p>
            <a:pPr>
              <a:spcBef>
                <a:spcPts val="0"/>
              </a:spcBef>
            </a:pPr>
            <a:endParaRPr lang="sv-SE" dirty="0"/>
          </a:p>
          <a:p>
            <a:pPr>
              <a:spcBef>
                <a:spcPts val="0"/>
              </a:spcBef>
            </a:pPr>
            <a:r>
              <a:rPr lang="sv-SE" dirty="0"/>
              <a:t>1919 – Allmän och lika rösträtt</a:t>
            </a:r>
          </a:p>
          <a:p>
            <a:pPr>
              <a:spcBef>
                <a:spcPts val="0"/>
              </a:spcBef>
            </a:pPr>
            <a:endParaRPr lang="sv-SE" dirty="0"/>
          </a:p>
          <a:p>
            <a:pPr>
              <a:spcBef>
                <a:spcPts val="0"/>
              </a:spcBef>
            </a:pPr>
            <a:r>
              <a:rPr lang="sv-SE" dirty="0"/>
              <a:t>1919 – Åtta timmars arbetsdag</a:t>
            </a:r>
          </a:p>
          <a:p>
            <a:pPr>
              <a:spcBef>
                <a:spcPts val="0"/>
              </a:spcBef>
            </a:pPr>
            <a:endParaRPr lang="sv-SE" dirty="0"/>
          </a:p>
          <a:p>
            <a:pPr>
              <a:spcBef>
                <a:spcPts val="0"/>
              </a:spcBef>
            </a:pPr>
            <a:r>
              <a:rPr lang="sv-SE" dirty="0"/>
              <a:t>1931 – Skotten i Ådalen</a:t>
            </a:r>
          </a:p>
          <a:p>
            <a:pPr>
              <a:spcBef>
                <a:spcPts val="0"/>
              </a:spcBef>
            </a:pPr>
            <a:endParaRPr lang="sv-SE" dirty="0"/>
          </a:p>
          <a:p>
            <a:pPr>
              <a:spcBef>
                <a:spcPts val="0"/>
              </a:spcBef>
            </a:pPr>
            <a:endParaRPr lang="sv-SE" dirty="0"/>
          </a:p>
        </p:txBody>
      </p:sp>
      <p:sp>
        <p:nvSpPr>
          <p:cNvPr id="16388" name="Platshållare för sidfot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endParaRPr lang="sv-SE" sz="700"/>
          </a:p>
        </p:txBody>
      </p:sp>
    </p:spTree>
    <p:extLst>
      <p:ext uri="{BB962C8B-B14F-4D97-AF65-F5344CB8AC3E}">
        <p14:creationId xmlns:p14="http://schemas.microsoft.com/office/powerpoint/2010/main" val="400937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6"/>
          <p:cNvSpPr>
            <a:spLocks noGrp="1"/>
          </p:cNvSpPr>
          <p:nvPr>
            <p:ph type="title"/>
          </p:nvPr>
        </p:nvSpPr>
        <p:spPr/>
        <p:txBody>
          <a:bodyPr/>
          <a:lstStyle/>
          <a:p>
            <a:pPr eaLnBrk="1" hangingPunct="1"/>
            <a:r>
              <a:rPr lang="sv-SE" dirty="0">
                <a:latin typeface="Calibri" charset="0"/>
              </a:rPr>
              <a:t>Några årtal på vägen mot ett annat samhälle</a:t>
            </a:r>
          </a:p>
        </p:txBody>
      </p:sp>
      <p:sp>
        <p:nvSpPr>
          <p:cNvPr id="3" name="Platshållare för innehåll 2"/>
          <p:cNvSpPr>
            <a:spLocks noGrp="1"/>
          </p:cNvSpPr>
          <p:nvPr>
            <p:ph idx="1"/>
          </p:nvPr>
        </p:nvSpPr>
        <p:spPr>
          <a:xfrm>
            <a:off x="641350" y="2062968"/>
            <a:ext cx="8045450" cy="4210050"/>
          </a:xfrm>
        </p:spPr>
        <p:txBody>
          <a:bodyPr/>
          <a:lstStyle/>
          <a:p>
            <a:pPr>
              <a:lnSpc>
                <a:spcPct val="100000"/>
              </a:lnSpc>
              <a:spcBef>
                <a:spcPts val="0"/>
              </a:spcBef>
            </a:pPr>
            <a:r>
              <a:rPr lang="sv-SE" dirty="0"/>
              <a:t>1938 – Saltsjöbadsavtalet</a:t>
            </a:r>
          </a:p>
          <a:p>
            <a:pPr>
              <a:lnSpc>
                <a:spcPct val="100000"/>
              </a:lnSpc>
              <a:spcBef>
                <a:spcPts val="0"/>
              </a:spcBef>
            </a:pPr>
            <a:endParaRPr lang="sv-SE" dirty="0"/>
          </a:p>
          <a:p>
            <a:pPr>
              <a:lnSpc>
                <a:spcPct val="100000"/>
              </a:lnSpc>
              <a:spcBef>
                <a:spcPts val="0"/>
              </a:spcBef>
            </a:pPr>
            <a:r>
              <a:rPr lang="sv-SE" dirty="0"/>
              <a:t>1951 – Tre veckors semester</a:t>
            </a:r>
          </a:p>
          <a:p>
            <a:pPr marL="0" indent="0">
              <a:lnSpc>
                <a:spcPct val="100000"/>
              </a:lnSpc>
              <a:spcBef>
                <a:spcPts val="0"/>
              </a:spcBef>
              <a:buNone/>
            </a:pPr>
            <a:endParaRPr lang="sv-SE" dirty="0"/>
          </a:p>
          <a:p>
            <a:pPr>
              <a:lnSpc>
                <a:spcPct val="100000"/>
              </a:lnSpc>
              <a:spcBef>
                <a:spcPts val="0"/>
              </a:spcBef>
            </a:pPr>
            <a:r>
              <a:rPr lang="sv-SE" dirty="0"/>
              <a:t>1955 – Allmän sjukförsäkring</a:t>
            </a:r>
          </a:p>
          <a:p>
            <a:pPr>
              <a:lnSpc>
                <a:spcPct val="100000"/>
              </a:lnSpc>
              <a:spcBef>
                <a:spcPts val="0"/>
              </a:spcBef>
            </a:pPr>
            <a:endParaRPr lang="sv-SE" dirty="0"/>
          </a:p>
          <a:p>
            <a:pPr>
              <a:lnSpc>
                <a:spcPct val="100000"/>
              </a:lnSpc>
              <a:spcBef>
                <a:spcPts val="0"/>
              </a:spcBef>
            </a:pPr>
            <a:r>
              <a:rPr lang="sv-SE" dirty="0"/>
              <a:t>1961 – Särskilda kvinnolöner avskaffas</a:t>
            </a:r>
          </a:p>
          <a:p>
            <a:pPr>
              <a:lnSpc>
                <a:spcPct val="100000"/>
              </a:lnSpc>
              <a:spcBef>
                <a:spcPts val="0"/>
              </a:spcBef>
            </a:pPr>
            <a:endParaRPr lang="sv-SE" dirty="0"/>
          </a:p>
          <a:p>
            <a:pPr>
              <a:lnSpc>
                <a:spcPct val="100000"/>
              </a:lnSpc>
              <a:spcBef>
                <a:spcPts val="0"/>
              </a:spcBef>
            </a:pPr>
            <a:r>
              <a:rPr lang="sv-SE" dirty="0"/>
              <a:t>1969 – Gruvarbetarstrejken</a:t>
            </a:r>
          </a:p>
          <a:p>
            <a:pPr>
              <a:lnSpc>
                <a:spcPct val="100000"/>
              </a:lnSpc>
              <a:spcBef>
                <a:spcPts val="0"/>
              </a:spcBef>
            </a:pPr>
            <a:endParaRPr lang="sv-SE" dirty="0"/>
          </a:p>
          <a:p>
            <a:pPr>
              <a:lnSpc>
                <a:spcPct val="100000"/>
              </a:lnSpc>
              <a:spcBef>
                <a:spcPts val="0"/>
              </a:spcBef>
            </a:pPr>
            <a:r>
              <a:rPr lang="sv-SE" dirty="0"/>
              <a:t>1971 – 40-timmarsvecka</a:t>
            </a:r>
          </a:p>
          <a:p>
            <a:pPr>
              <a:lnSpc>
                <a:spcPct val="100000"/>
              </a:lnSpc>
              <a:spcBef>
                <a:spcPts val="0"/>
              </a:spcBef>
            </a:pPr>
            <a:endParaRPr lang="sv-SE" dirty="0"/>
          </a:p>
          <a:p>
            <a:pPr>
              <a:lnSpc>
                <a:spcPct val="100000"/>
              </a:lnSpc>
              <a:spcBef>
                <a:spcPts val="0"/>
              </a:spcBef>
            </a:pPr>
            <a:r>
              <a:rPr lang="sv-SE" dirty="0"/>
              <a:t>1974 – Lagen om anställningsskydd</a:t>
            </a:r>
          </a:p>
        </p:txBody>
      </p:sp>
      <p:sp>
        <p:nvSpPr>
          <p:cNvPr id="16388" name="Platshållare för sidfot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endParaRPr lang="sv-SE" sz="700"/>
          </a:p>
        </p:txBody>
      </p:sp>
    </p:spTree>
    <p:extLst>
      <p:ext uri="{BB962C8B-B14F-4D97-AF65-F5344CB8AC3E}">
        <p14:creationId xmlns:p14="http://schemas.microsoft.com/office/powerpoint/2010/main" val="400937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6"/>
          <p:cNvSpPr>
            <a:spLocks noGrp="1"/>
          </p:cNvSpPr>
          <p:nvPr>
            <p:ph type="title"/>
          </p:nvPr>
        </p:nvSpPr>
        <p:spPr/>
        <p:txBody>
          <a:bodyPr/>
          <a:lstStyle/>
          <a:p>
            <a:pPr eaLnBrk="1" hangingPunct="1"/>
            <a:r>
              <a:rPr lang="sv-SE" dirty="0">
                <a:latin typeface="Calibri" charset="0"/>
              </a:rPr>
              <a:t>Vad ska vi göra idag?</a:t>
            </a:r>
          </a:p>
        </p:txBody>
      </p:sp>
      <p:sp>
        <p:nvSpPr>
          <p:cNvPr id="3" name="Platshållare för innehåll 2"/>
          <p:cNvSpPr>
            <a:spLocks noGrp="1"/>
          </p:cNvSpPr>
          <p:nvPr>
            <p:ph idx="1"/>
          </p:nvPr>
        </p:nvSpPr>
        <p:spPr>
          <a:xfrm>
            <a:off x="641350" y="2148417"/>
            <a:ext cx="8045450" cy="4176183"/>
          </a:xfrm>
        </p:spPr>
        <p:txBody>
          <a:bodyPr/>
          <a:lstStyle/>
          <a:p>
            <a:pPr marL="0" indent="0">
              <a:buNone/>
            </a:pPr>
            <a:r>
              <a:rPr lang="sv-SE" b="1" dirty="0"/>
              <a:t>Praktisk info</a:t>
            </a:r>
            <a:endParaRPr lang="sv-SE" dirty="0"/>
          </a:p>
          <a:p>
            <a:pPr marL="0" indent="0">
              <a:buNone/>
            </a:pPr>
            <a:r>
              <a:rPr lang="sv-SE" b="1" dirty="0"/>
              <a:t>Presentationsrunda</a:t>
            </a:r>
          </a:p>
          <a:p>
            <a:pPr marL="0" indent="0">
              <a:buNone/>
            </a:pPr>
            <a:r>
              <a:rPr lang="sv-SE" b="1" dirty="0"/>
              <a:t>Introduktionsutbildning</a:t>
            </a:r>
          </a:p>
          <a:p>
            <a:r>
              <a:rPr lang="sv-SE" dirty="0"/>
              <a:t>Facket – hur började det?</a:t>
            </a:r>
          </a:p>
          <a:p>
            <a:r>
              <a:rPr lang="sv-SE" dirty="0"/>
              <a:t>Så förändrade vi Sverige</a:t>
            </a:r>
          </a:p>
          <a:p>
            <a:r>
              <a:rPr lang="sv-SE" dirty="0"/>
              <a:t>Kollektivavtal</a:t>
            </a:r>
          </a:p>
          <a:p>
            <a:r>
              <a:rPr lang="sv-SE" dirty="0"/>
              <a:t>Ditt kollektivavtal</a:t>
            </a:r>
          </a:p>
          <a:p>
            <a:r>
              <a:rPr lang="sv-SE" dirty="0"/>
              <a:t>Seko – vår fackförening</a:t>
            </a:r>
          </a:p>
          <a:p>
            <a:r>
              <a:rPr lang="sv-SE" dirty="0"/>
              <a:t>Medlemskap!</a:t>
            </a:r>
          </a:p>
          <a:p>
            <a:r>
              <a:rPr lang="sv-SE" dirty="0"/>
              <a:t>Övrigt</a:t>
            </a:r>
          </a:p>
          <a:p>
            <a:pPr marL="0" indent="0">
              <a:buNone/>
            </a:pPr>
            <a:r>
              <a:rPr lang="sv-SE" b="1" dirty="0"/>
              <a:t>Sammanfattning och avslutning</a:t>
            </a:r>
          </a:p>
          <a:p>
            <a:endParaRPr lang="sv-SE" dirty="0"/>
          </a:p>
          <a:p>
            <a:endParaRPr lang="sv-SE" dirty="0"/>
          </a:p>
          <a:p>
            <a:endParaRPr lang="sv-SE" dirty="0"/>
          </a:p>
        </p:txBody>
      </p:sp>
      <p:sp>
        <p:nvSpPr>
          <p:cNvPr id="16388" name="Platshållare för sidfot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endParaRPr lang="sv-SE" sz="700"/>
          </a:p>
        </p:txBody>
      </p:sp>
    </p:spTree>
    <p:extLst>
      <p:ext uri="{BB962C8B-B14F-4D97-AF65-F5344CB8AC3E}">
        <p14:creationId xmlns:p14="http://schemas.microsoft.com/office/powerpoint/2010/main" val="222917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31914" y="690563"/>
            <a:ext cx="3057524" cy="5494337"/>
          </a:xfrm>
        </p:spPr>
        <p:txBody>
          <a:bodyPr/>
          <a:lstStyle/>
          <a:p>
            <a:r>
              <a:rPr lang="sv-SE" dirty="0"/>
              <a:t>Vem är hon?</a:t>
            </a:r>
          </a:p>
        </p:txBody>
      </p:sp>
      <p:pic>
        <p:nvPicPr>
          <p:cNvPr id="9" name="Platshållare för innehåll 8" descr="Elin Wägner.jpg"/>
          <p:cNvPicPr>
            <a:picLocks noGrp="1" noChangeAspect="1"/>
          </p:cNvPicPr>
          <p:nvPr>
            <p:ph idx="1"/>
          </p:nvPr>
        </p:nvPicPr>
        <p:blipFill>
          <a:blip r:embed="rId3">
            <a:extLst>
              <a:ext uri="{28A0092B-C50C-407E-A947-70E740481C1C}">
                <a14:useLocalDpi xmlns:a14="http://schemas.microsoft.com/office/drawing/2010/main" val="0"/>
              </a:ext>
            </a:extLst>
          </a:blip>
          <a:srcRect t="10231" b="10231"/>
          <a:stretch>
            <a:fillRect/>
          </a:stretch>
        </p:blipFill>
        <p:spPr>
          <a:xfrm>
            <a:off x="4926013" y="690563"/>
            <a:ext cx="3760787" cy="5503862"/>
          </a:xfrm>
        </p:spPr>
      </p:pic>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2941280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Lagar som arbetarrörelsen drivit igenom</a:t>
            </a:r>
          </a:p>
        </p:txBody>
      </p:sp>
      <p:sp>
        <p:nvSpPr>
          <p:cNvPr id="3" name="Platshållare för innehåll 2"/>
          <p:cNvSpPr>
            <a:spLocks noGrp="1"/>
          </p:cNvSpPr>
          <p:nvPr>
            <p:ph idx="1"/>
          </p:nvPr>
        </p:nvSpPr>
        <p:spPr/>
        <p:txBody>
          <a:bodyPr/>
          <a:lstStyle/>
          <a:p>
            <a:pPr marL="0" indent="0">
              <a:buNone/>
            </a:pPr>
            <a:r>
              <a:rPr lang="sv-SE" dirty="0"/>
              <a:t>	</a:t>
            </a:r>
          </a:p>
          <a:p>
            <a:r>
              <a:rPr lang="sv-SE" dirty="0"/>
              <a:t>Studieledighetslagen				1974</a:t>
            </a:r>
          </a:p>
          <a:p>
            <a:r>
              <a:rPr lang="sv-SE" dirty="0"/>
              <a:t>Förtroendemannalagen				1974</a:t>
            </a:r>
          </a:p>
          <a:p>
            <a:r>
              <a:rPr lang="sv-SE" dirty="0"/>
              <a:t>Medbestämmandelagen (MBL)		1976</a:t>
            </a:r>
          </a:p>
          <a:p>
            <a:r>
              <a:rPr lang="sv-SE" dirty="0"/>
              <a:t>Arbetsmiljölagen					1977</a:t>
            </a:r>
          </a:p>
          <a:p>
            <a:r>
              <a:rPr lang="sv-SE" dirty="0"/>
              <a:t>Semesterlagen						1977</a:t>
            </a:r>
          </a:p>
          <a:p>
            <a:r>
              <a:rPr lang="sv-SE" dirty="0"/>
              <a:t>Arbetstidslagen						1982</a:t>
            </a:r>
          </a:p>
          <a:p>
            <a:r>
              <a:rPr lang="sv-SE" dirty="0"/>
              <a:t>Lagen om anställningsskydd (LAS)		1982</a:t>
            </a:r>
          </a:p>
          <a:p>
            <a:r>
              <a:rPr lang="sv-SE" dirty="0"/>
              <a:t>Diskrimineringslagen				2008 </a:t>
            </a:r>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3259800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1350" y="1005417"/>
            <a:ext cx="8045450" cy="823383"/>
          </a:xfrm>
        </p:spPr>
        <p:txBody>
          <a:bodyPr/>
          <a:lstStyle/>
          <a:p>
            <a:r>
              <a:rPr lang="sv-SE" dirty="0"/>
              <a:t>Några röster från andra sidan</a:t>
            </a:r>
          </a:p>
        </p:txBody>
      </p:sp>
      <p:sp>
        <p:nvSpPr>
          <p:cNvPr id="3" name="Platshållare för innehåll 2"/>
          <p:cNvSpPr>
            <a:spLocks noGrp="1"/>
          </p:cNvSpPr>
          <p:nvPr>
            <p:ph idx="1"/>
          </p:nvPr>
        </p:nvSpPr>
        <p:spPr>
          <a:xfrm>
            <a:off x="641350" y="1828800"/>
            <a:ext cx="8045450" cy="4629151"/>
          </a:xfrm>
        </p:spPr>
        <p:txBody>
          <a:bodyPr/>
          <a:lstStyle/>
          <a:p>
            <a:r>
              <a:rPr lang="sv-SE" i="1" dirty="0"/>
              <a:t>Snart får vi höra suset från den antågande barbarskogen</a:t>
            </a:r>
          </a:p>
          <a:p>
            <a:pPr marL="0" indent="0">
              <a:buNone/>
            </a:pPr>
            <a:r>
              <a:rPr lang="sv-SE" b="1" dirty="0"/>
              <a:t>Riksdagsledamoten Ericsson i Aaby, högerpartiet, om rösträttsreformen</a:t>
            </a:r>
          </a:p>
          <a:p>
            <a:pPr marL="0" indent="0">
              <a:spcBef>
                <a:spcPts val="0"/>
              </a:spcBef>
              <a:buNone/>
            </a:pPr>
            <a:endParaRPr lang="sv-SE" b="1" dirty="0"/>
          </a:p>
          <a:p>
            <a:r>
              <a:rPr lang="sv-SE" i="1" dirty="0"/>
              <a:t>Det är skam när Sverige ska styras av de som är minst lämpade för det.</a:t>
            </a:r>
          </a:p>
          <a:p>
            <a:pPr marL="0" indent="0">
              <a:buNone/>
            </a:pPr>
            <a:r>
              <a:rPr lang="sv-SE" b="1" dirty="0"/>
              <a:t>Högerns partiledare vid genomförandet av rösträtt för kvinnor</a:t>
            </a:r>
            <a:endParaRPr lang="sv-SE" dirty="0"/>
          </a:p>
          <a:p>
            <a:pPr marL="0" indent="0">
              <a:spcBef>
                <a:spcPts val="0"/>
              </a:spcBef>
              <a:buNone/>
            </a:pPr>
            <a:endParaRPr lang="sv-SE" dirty="0"/>
          </a:p>
          <a:p>
            <a:r>
              <a:rPr lang="sv-SE" i="1" dirty="0"/>
              <a:t>Vad detta betyder ifråga om konkurrenskraft på England säger sig självt!</a:t>
            </a:r>
          </a:p>
          <a:p>
            <a:pPr marL="0" indent="0">
              <a:buNone/>
            </a:pPr>
            <a:r>
              <a:rPr lang="sv-SE" b="1" dirty="0"/>
              <a:t>Nisser 1938, då högern gick emot förslaget om två veckors lagstadgad semester</a:t>
            </a:r>
            <a:endParaRPr lang="sv-SE" dirty="0"/>
          </a:p>
          <a:p>
            <a:pPr>
              <a:spcBef>
                <a:spcPts val="0"/>
              </a:spcBef>
            </a:pPr>
            <a:endParaRPr lang="sv-SE" dirty="0"/>
          </a:p>
          <a:p>
            <a:r>
              <a:rPr lang="sv-SE" i="1" dirty="0"/>
              <a:t>Vi får problem när det gäller att ge ett meningsfullt innehåll åt denna </a:t>
            </a:r>
            <a:br>
              <a:rPr lang="sv-SE" i="1" dirty="0"/>
            </a:br>
            <a:r>
              <a:rPr lang="sv-SE" i="1" dirty="0"/>
              <a:t>4-veckorssemester.</a:t>
            </a:r>
          </a:p>
          <a:p>
            <a:pPr marL="0" indent="0">
              <a:buNone/>
            </a:pPr>
            <a:r>
              <a:rPr lang="sv-SE" b="1" dirty="0"/>
              <a:t>Hamilton 1963, då högern gick emot fyra veckors lagstadgad semester</a:t>
            </a:r>
            <a:endParaRPr lang="sv-SE" dirty="0"/>
          </a:p>
          <a:p>
            <a:endParaRPr lang="sv-SE" dirty="0"/>
          </a:p>
        </p:txBody>
      </p:sp>
      <p:sp>
        <p:nvSpPr>
          <p:cNvPr id="5" name="Platshållare för sidfot 4"/>
          <p:cNvSpPr>
            <a:spLocks noGrp="1"/>
          </p:cNvSpPr>
          <p:nvPr>
            <p:ph type="ftr" sz="quarter" idx="11"/>
          </p:nvPr>
        </p:nvSpPr>
        <p:spPr>
          <a:xfrm flipV="1">
            <a:off x="1514476" y="6720418"/>
            <a:ext cx="6119813" cy="137582"/>
          </a:xfrm>
        </p:spPr>
        <p:txBody>
          <a:bodyPr/>
          <a:lstStyle/>
          <a:p>
            <a:pPr>
              <a:defRPr/>
            </a:pPr>
            <a:endParaRPr lang="sv-SE" dirty="0"/>
          </a:p>
        </p:txBody>
      </p:sp>
    </p:spTree>
    <p:extLst>
      <p:ext uri="{BB962C8B-B14F-4D97-AF65-F5344CB8AC3E}">
        <p14:creationId xmlns:p14="http://schemas.microsoft.com/office/powerpoint/2010/main" val="245142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6"/>
          <p:cNvSpPr>
            <a:spLocks noGrp="1"/>
          </p:cNvSpPr>
          <p:nvPr>
            <p:ph type="title"/>
          </p:nvPr>
        </p:nvSpPr>
        <p:spPr/>
        <p:txBody>
          <a:bodyPr/>
          <a:lstStyle/>
          <a:p>
            <a:pPr eaLnBrk="1" hangingPunct="1"/>
            <a:endParaRPr lang="sv-SE" dirty="0">
              <a:latin typeface="Calibri" charset="0"/>
            </a:endParaRPr>
          </a:p>
        </p:txBody>
      </p:sp>
      <p:sp>
        <p:nvSpPr>
          <p:cNvPr id="3" name="Platshållare för innehåll 2"/>
          <p:cNvSpPr>
            <a:spLocks noGrp="1"/>
          </p:cNvSpPr>
          <p:nvPr>
            <p:ph idx="1"/>
          </p:nvPr>
        </p:nvSpPr>
        <p:spPr/>
        <p:txBody>
          <a:bodyPr/>
          <a:lstStyle/>
          <a:p>
            <a:pPr marL="0" indent="0">
              <a:buNone/>
            </a:pPr>
            <a:r>
              <a:rPr lang="sv-SE" b="1" dirty="0"/>
              <a:t>Det viktiga är inte att lära sig årtal utantill eller att vi alla blir experter på historia. </a:t>
            </a:r>
          </a:p>
          <a:p>
            <a:pPr marL="0" indent="0">
              <a:buNone/>
            </a:pPr>
            <a:r>
              <a:rPr lang="sv-SE" b="1" dirty="0"/>
              <a:t>Det viktiga är att komma ihåg att ingenting av det som uppnåtts har varit gåvor.</a:t>
            </a:r>
          </a:p>
          <a:p>
            <a:pPr marL="0" indent="0">
              <a:buNone/>
            </a:pPr>
            <a:r>
              <a:rPr lang="sv-SE" b="1" dirty="0"/>
              <a:t>Arbetarrörelsen har kämpat. </a:t>
            </a:r>
          </a:p>
          <a:p>
            <a:pPr marL="0" indent="0">
              <a:buNone/>
            </a:pPr>
            <a:r>
              <a:rPr lang="sv-SE" b="1" dirty="0"/>
              <a:t>Bara så kunde det som var ”omöjligt” och ”fullkomligt orealistiskt” bli verklighet.</a:t>
            </a:r>
          </a:p>
        </p:txBody>
      </p:sp>
      <p:sp>
        <p:nvSpPr>
          <p:cNvPr id="16388" name="Platshållare för sidfot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endParaRPr lang="sv-SE" sz="700"/>
          </a:p>
        </p:txBody>
      </p:sp>
    </p:spTree>
    <p:extLst>
      <p:ext uri="{BB962C8B-B14F-4D97-AF65-F5344CB8AC3E}">
        <p14:creationId xmlns:p14="http://schemas.microsoft.com/office/powerpoint/2010/main" val="3897331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Det som brukar kallas den svenska modellen</a:t>
            </a:r>
          </a:p>
        </p:txBody>
      </p:sp>
      <p:sp>
        <p:nvSpPr>
          <p:cNvPr id="3" name="Platshållare för innehåll 2"/>
          <p:cNvSpPr>
            <a:spLocks noGrp="1"/>
          </p:cNvSpPr>
          <p:nvPr>
            <p:ph idx="1"/>
          </p:nvPr>
        </p:nvSpPr>
        <p:spPr/>
        <p:txBody>
          <a:bodyPr/>
          <a:lstStyle/>
          <a:p>
            <a:pPr>
              <a:lnSpc>
                <a:spcPct val="100000"/>
              </a:lnSpc>
              <a:spcBef>
                <a:spcPts val="0"/>
              </a:spcBef>
            </a:pPr>
            <a:r>
              <a:rPr lang="sv-SE" dirty="0"/>
              <a:t>Parterna på arbetsmarknaden gör upp om villkoren på arbetsmarknaden.</a:t>
            </a:r>
          </a:p>
          <a:p>
            <a:pPr marL="0" indent="0">
              <a:lnSpc>
                <a:spcPct val="100000"/>
              </a:lnSpc>
              <a:spcBef>
                <a:spcPts val="0"/>
              </a:spcBef>
              <a:buNone/>
            </a:pPr>
            <a:r>
              <a:rPr lang="sv-SE" dirty="0"/>
              <a:t>	Har fungerat eftersom Sverige haft världens högsta organisationsgrad 	(högst andel arbetare som varit medlemmar i facket)</a:t>
            </a:r>
          </a:p>
          <a:p>
            <a:pPr>
              <a:lnSpc>
                <a:spcPct val="100000"/>
              </a:lnSpc>
              <a:spcBef>
                <a:spcPts val="0"/>
              </a:spcBef>
            </a:pPr>
            <a:endParaRPr lang="sv-SE" dirty="0"/>
          </a:p>
          <a:p>
            <a:pPr>
              <a:lnSpc>
                <a:spcPct val="100000"/>
              </a:lnSpc>
              <a:spcBef>
                <a:spcPts val="0"/>
              </a:spcBef>
            </a:pPr>
            <a:r>
              <a:rPr lang="sv-SE" dirty="0"/>
              <a:t>Full sysselsättning – aktiv arbetsmarknadspolitik</a:t>
            </a:r>
          </a:p>
          <a:p>
            <a:pPr>
              <a:lnSpc>
                <a:spcPct val="100000"/>
              </a:lnSpc>
              <a:spcBef>
                <a:spcPts val="0"/>
              </a:spcBef>
            </a:pPr>
            <a:endParaRPr lang="sv-SE" dirty="0"/>
          </a:p>
          <a:p>
            <a:pPr>
              <a:lnSpc>
                <a:spcPct val="100000"/>
              </a:lnSpc>
              <a:spcBef>
                <a:spcPts val="0"/>
              </a:spcBef>
            </a:pPr>
            <a:r>
              <a:rPr lang="sv-SE" dirty="0"/>
              <a:t>Generell välfärdspolitik, stark offentlig sektor. Omfördelning genom skatter.</a:t>
            </a:r>
          </a:p>
          <a:p>
            <a:pPr>
              <a:lnSpc>
                <a:spcPct val="100000"/>
              </a:lnSpc>
              <a:spcBef>
                <a:spcPts val="0"/>
              </a:spcBef>
            </a:pPr>
            <a:endParaRPr lang="sv-SE" dirty="0"/>
          </a:p>
          <a:p>
            <a:pPr>
              <a:lnSpc>
                <a:spcPct val="100000"/>
              </a:lnSpc>
              <a:spcBef>
                <a:spcPts val="0"/>
              </a:spcBef>
            </a:pPr>
            <a:r>
              <a:rPr lang="sv-SE" dirty="0"/>
              <a:t>Bra villkor i arbetslöshetsförsäkringen</a:t>
            </a:r>
          </a:p>
          <a:p>
            <a:pPr>
              <a:lnSpc>
                <a:spcPct val="100000"/>
              </a:lnSpc>
              <a:spcBef>
                <a:spcPts val="0"/>
              </a:spcBef>
            </a:pPr>
            <a:endParaRPr lang="sv-SE" dirty="0"/>
          </a:p>
          <a:p>
            <a:pPr>
              <a:lnSpc>
                <a:spcPct val="100000"/>
              </a:lnSpc>
              <a:spcBef>
                <a:spcPts val="0"/>
              </a:spcBef>
            </a:pPr>
            <a:endParaRPr lang="sv-SE" dirty="0"/>
          </a:p>
          <a:p>
            <a:pPr>
              <a:lnSpc>
                <a:spcPct val="100000"/>
              </a:lnSpc>
              <a:spcBef>
                <a:spcPts val="0"/>
              </a:spcBef>
            </a:pPr>
            <a:endParaRPr lang="sv-SE" dirty="0"/>
          </a:p>
          <a:p>
            <a:pPr>
              <a:lnSpc>
                <a:spcPct val="100000"/>
              </a:lnSpc>
              <a:spcBef>
                <a:spcPts val="0"/>
              </a:spcBef>
            </a:pPr>
            <a:endParaRPr lang="sv-SE" dirty="0"/>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429349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5362" name="Rubrik 1"/>
          <p:cNvSpPr>
            <a:spLocks noGrp="1"/>
          </p:cNvSpPr>
          <p:nvPr>
            <p:ph type="ctrTitle"/>
          </p:nvPr>
        </p:nvSpPr>
        <p:spPr>
          <a:xfrm>
            <a:off x="641350" y="1005418"/>
            <a:ext cx="8045450" cy="1145116"/>
          </a:xfrm>
        </p:spPr>
        <p:txBody>
          <a:bodyPr/>
          <a:lstStyle/>
          <a:p>
            <a:pPr eaLnBrk="1" hangingPunct="1"/>
            <a:r>
              <a:rPr lang="sv-SE" dirty="0">
                <a:latin typeface="Calibri" charset="0"/>
              </a:rPr>
              <a:t>Din anställning</a:t>
            </a:r>
          </a:p>
        </p:txBody>
      </p:sp>
      <p:sp>
        <p:nvSpPr>
          <p:cNvPr id="15363" name="Underrubrik 18"/>
          <p:cNvSpPr>
            <a:spLocks noGrp="1"/>
          </p:cNvSpPr>
          <p:nvPr>
            <p:ph type="subTitle" idx="1"/>
          </p:nvPr>
        </p:nvSpPr>
        <p:spPr>
          <a:xfrm>
            <a:off x="641350" y="2332568"/>
            <a:ext cx="8045450" cy="3850217"/>
          </a:xfrm>
        </p:spPr>
        <p:txBody>
          <a:bodyPr/>
          <a:lstStyle/>
          <a:p>
            <a:r>
              <a:rPr lang="sv-SE" dirty="0"/>
              <a:t>Rättigheter enligt Lagen om anställningsskydd</a:t>
            </a:r>
          </a:p>
          <a:p>
            <a:pPr eaLnBrk="1" hangingPunct="1"/>
            <a:endParaRPr lang="sv-SE" dirty="0">
              <a:latin typeface="Calibri" charset="0"/>
            </a:endParaRPr>
          </a:p>
        </p:txBody>
      </p:sp>
      <p:sp>
        <p:nvSpPr>
          <p:cNvPr id="3" name="textruta 2"/>
          <p:cNvSpPr txBox="1"/>
          <p:nvPr/>
        </p:nvSpPr>
        <p:spPr>
          <a:xfrm>
            <a:off x="5266267" y="321733"/>
            <a:ext cx="184666"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447921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6"/>
          <p:cNvSpPr>
            <a:spLocks noGrp="1"/>
          </p:cNvSpPr>
          <p:nvPr>
            <p:ph type="title"/>
          </p:nvPr>
        </p:nvSpPr>
        <p:spPr/>
        <p:txBody>
          <a:bodyPr/>
          <a:lstStyle/>
          <a:p>
            <a:pPr>
              <a:lnSpc>
                <a:spcPct val="100000"/>
              </a:lnSpc>
            </a:pPr>
            <a:r>
              <a:rPr lang="sv-SE" dirty="0">
                <a:latin typeface="Calibri" charset="0"/>
              </a:rPr>
              <a:t>Rättigheter för tidsbegränsat anställda </a:t>
            </a:r>
            <a:br>
              <a:rPr lang="sv-SE" dirty="0">
                <a:latin typeface="Calibri" charset="0"/>
              </a:rPr>
            </a:br>
            <a:r>
              <a:rPr lang="sv-SE" dirty="0">
                <a:latin typeface="Calibri" charset="0"/>
              </a:rPr>
              <a:t>enligt Las </a:t>
            </a:r>
          </a:p>
        </p:txBody>
      </p:sp>
      <p:sp>
        <p:nvSpPr>
          <p:cNvPr id="3" name="Platshållare för innehåll 2"/>
          <p:cNvSpPr>
            <a:spLocks noGrp="1"/>
          </p:cNvSpPr>
          <p:nvPr>
            <p:ph idx="1"/>
          </p:nvPr>
        </p:nvSpPr>
        <p:spPr/>
        <p:txBody>
          <a:bodyPr/>
          <a:lstStyle/>
          <a:p>
            <a:pPr marL="0" indent="0">
              <a:lnSpc>
                <a:spcPct val="100000"/>
              </a:lnSpc>
              <a:buNone/>
            </a:pPr>
            <a:r>
              <a:rPr lang="sv-SE" sz="2400" b="1" dirty="0"/>
              <a:t>Om du varit anställd minst 12 månader (eller 9 månader SÄVA) under den senaste treårsperioden:</a:t>
            </a:r>
          </a:p>
          <a:p>
            <a:pPr marL="0" indent="0">
              <a:lnSpc>
                <a:spcPct val="100000"/>
              </a:lnSpc>
              <a:buNone/>
            </a:pPr>
            <a:r>
              <a:rPr lang="sv-SE" sz="2400" dirty="0"/>
              <a:t>– Arbetsgivaren måste varsla dig minst en månad i förväg om de inte vill förlänga din anställning.</a:t>
            </a:r>
          </a:p>
          <a:p>
            <a:pPr marL="0" indent="0">
              <a:lnSpc>
                <a:spcPct val="100000"/>
              </a:lnSpc>
              <a:buNone/>
            </a:pPr>
            <a:r>
              <a:rPr lang="sv-SE" sz="2400" dirty="0"/>
              <a:t>– Du har företrädesrätt till återanställning under nio månader efter att din anställning avslutats.</a:t>
            </a:r>
          </a:p>
          <a:p>
            <a:pPr marL="0" indent="0">
              <a:lnSpc>
                <a:spcPct val="100000"/>
              </a:lnSpc>
              <a:buNone/>
            </a:pPr>
            <a:endParaRPr lang="sv-SE" sz="2400" b="1" dirty="0"/>
          </a:p>
          <a:p>
            <a:pPr marL="0" indent="0">
              <a:lnSpc>
                <a:spcPct val="100000"/>
              </a:lnSpc>
              <a:buNone/>
            </a:pPr>
            <a:r>
              <a:rPr lang="sv-SE" sz="2400" b="1" dirty="0"/>
              <a:t>Du som jobbar deltid kan, oavsett hur länge du arbetat, anmäla till arbetsgivaren att du vill ha företrädesrätt till högre anställning.</a:t>
            </a:r>
          </a:p>
          <a:p>
            <a:pPr marL="0" indent="0">
              <a:lnSpc>
                <a:spcPct val="100000"/>
              </a:lnSpc>
              <a:buNone/>
            </a:pPr>
            <a:endParaRPr lang="sv-SE" sz="2400" dirty="0"/>
          </a:p>
          <a:p>
            <a:pPr marL="0" indent="0">
              <a:lnSpc>
                <a:spcPct val="100000"/>
              </a:lnSpc>
              <a:buNone/>
            </a:pPr>
            <a:endParaRPr lang="sv-SE" sz="2400" dirty="0"/>
          </a:p>
          <a:p>
            <a:pPr marL="0" indent="0">
              <a:lnSpc>
                <a:spcPct val="100000"/>
              </a:lnSpc>
              <a:buNone/>
            </a:pPr>
            <a:endParaRPr lang="sv-SE" sz="2400" dirty="0"/>
          </a:p>
        </p:txBody>
      </p:sp>
      <p:sp>
        <p:nvSpPr>
          <p:cNvPr id="16388" name="Platshållare för sidfot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endParaRPr lang="sv-SE" sz="700"/>
          </a:p>
        </p:txBody>
      </p:sp>
    </p:spTree>
    <p:extLst>
      <p:ext uri="{BB962C8B-B14F-4D97-AF65-F5344CB8AC3E}">
        <p14:creationId xmlns:p14="http://schemas.microsoft.com/office/powerpoint/2010/main" val="51983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6"/>
          <p:cNvSpPr>
            <a:spLocks noGrp="1"/>
          </p:cNvSpPr>
          <p:nvPr>
            <p:ph type="title"/>
          </p:nvPr>
        </p:nvSpPr>
        <p:spPr/>
        <p:txBody>
          <a:bodyPr/>
          <a:lstStyle/>
          <a:p>
            <a:pPr>
              <a:lnSpc>
                <a:spcPct val="100000"/>
              </a:lnSpc>
            </a:pPr>
            <a:r>
              <a:rPr lang="sv-SE" dirty="0">
                <a:latin typeface="Calibri" charset="0"/>
              </a:rPr>
              <a:t>Rättigheter för tidsbegränsat anställda </a:t>
            </a:r>
            <a:br>
              <a:rPr lang="sv-SE" dirty="0">
                <a:latin typeface="Calibri" charset="0"/>
              </a:rPr>
            </a:br>
            <a:r>
              <a:rPr lang="sv-SE" dirty="0">
                <a:latin typeface="Calibri" charset="0"/>
              </a:rPr>
              <a:t>enligt Las </a:t>
            </a:r>
          </a:p>
        </p:txBody>
      </p:sp>
      <p:sp>
        <p:nvSpPr>
          <p:cNvPr id="3" name="Platshållare för innehåll 2"/>
          <p:cNvSpPr>
            <a:spLocks noGrp="1"/>
          </p:cNvSpPr>
          <p:nvPr>
            <p:ph idx="1"/>
          </p:nvPr>
        </p:nvSpPr>
        <p:spPr/>
        <p:txBody>
          <a:bodyPr/>
          <a:lstStyle/>
          <a:p>
            <a:pPr marL="0" indent="0">
              <a:lnSpc>
                <a:spcPct val="100000"/>
              </a:lnSpc>
              <a:buNone/>
            </a:pPr>
            <a:r>
              <a:rPr lang="sv-SE" sz="2400" b="1" dirty="0"/>
              <a:t>Du har rätt till en tillsvidareanställning när:</a:t>
            </a:r>
          </a:p>
          <a:p>
            <a:pPr marL="0" indent="0">
              <a:lnSpc>
                <a:spcPct val="100000"/>
              </a:lnSpc>
              <a:buNone/>
            </a:pPr>
            <a:r>
              <a:rPr lang="sv-SE" sz="2400" dirty="0"/>
              <a:t>– Du haft en särskild visstidsanställning sammanlagt tolv månader under en femårsperiod.</a:t>
            </a:r>
          </a:p>
          <a:p>
            <a:pPr marL="0" indent="0">
              <a:lnSpc>
                <a:spcPct val="100000"/>
              </a:lnSpc>
              <a:buNone/>
            </a:pPr>
            <a:r>
              <a:rPr lang="sv-SE" sz="2400" dirty="0"/>
              <a:t>– Du varit anställd på vikariat sammanlagt två år under en femårsperiod.</a:t>
            </a:r>
          </a:p>
          <a:p>
            <a:pPr marL="0" indent="0">
              <a:lnSpc>
                <a:spcPct val="100000"/>
              </a:lnSpc>
              <a:buNone/>
            </a:pPr>
            <a:r>
              <a:rPr lang="sv-SE" sz="2400" i="1" dirty="0"/>
              <a:t>Femårsperioden kan utsträckas om anställningarna varit sammanhängande.</a:t>
            </a:r>
          </a:p>
          <a:p>
            <a:pPr marL="0" indent="0">
              <a:lnSpc>
                <a:spcPct val="100000"/>
              </a:lnSpc>
              <a:buNone/>
            </a:pPr>
            <a:r>
              <a:rPr lang="sv-SE" sz="2400" i="1" dirty="0"/>
              <a:t>I vissa kollektivavtal finns starkare rättigheter, tiden innan du får tillsvidareanställning är två år oavsett tidsbegränsad anställningsform.</a:t>
            </a:r>
          </a:p>
          <a:p>
            <a:pPr marL="0" indent="0">
              <a:lnSpc>
                <a:spcPct val="100000"/>
              </a:lnSpc>
              <a:buNone/>
            </a:pPr>
            <a:endParaRPr lang="sv-SE" sz="2400" dirty="0"/>
          </a:p>
          <a:p>
            <a:pPr marL="0" indent="0">
              <a:lnSpc>
                <a:spcPct val="100000"/>
              </a:lnSpc>
              <a:buNone/>
            </a:pPr>
            <a:endParaRPr lang="sv-SE" sz="2400" dirty="0"/>
          </a:p>
        </p:txBody>
      </p:sp>
      <p:sp>
        <p:nvSpPr>
          <p:cNvPr id="16388" name="Platshållare för sidfot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endParaRPr lang="sv-SE" sz="700"/>
          </a:p>
        </p:txBody>
      </p:sp>
    </p:spTree>
    <p:extLst>
      <p:ext uri="{BB962C8B-B14F-4D97-AF65-F5344CB8AC3E}">
        <p14:creationId xmlns:p14="http://schemas.microsoft.com/office/powerpoint/2010/main" val="300975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6"/>
          <p:cNvSpPr>
            <a:spLocks noGrp="1"/>
          </p:cNvSpPr>
          <p:nvPr>
            <p:ph type="title"/>
          </p:nvPr>
        </p:nvSpPr>
        <p:spPr/>
        <p:txBody>
          <a:bodyPr/>
          <a:lstStyle/>
          <a:p>
            <a:pPr>
              <a:lnSpc>
                <a:spcPct val="100000"/>
              </a:lnSpc>
            </a:pPr>
            <a:r>
              <a:rPr lang="sv-SE" dirty="0">
                <a:latin typeface="Calibri" charset="0"/>
              </a:rPr>
              <a:t>Rättigheter för tidsbegränsat anställda </a:t>
            </a:r>
            <a:br>
              <a:rPr lang="sv-SE" dirty="0">
                <a:latin typeface="Calibri" charset="0"/>
              </a:rPr>
            </a:br>
            <a:r>
              <a:rPr lang="sv-SE" dirty="0">
                <a:latin typeface="Calibri" charset="0"/>
              </a:rPr>
              <a:t>enligt Las </a:t>
            </a:r>
          </a:p>
        </p:txBody>
      </p:sp>
      <p:sp>
        <p:nvSpPr>
          <p:cNvPr id="3" name="Platshållare för innehåll 2"/>
          <p:cNvSpPr>
            <a:spLocks noGrp="1"/>
          </p:cNvSpPr>
          <p:nvPr>
            <p:ph idx="1"/>
          </p:nvPr>
        </p:nvSpPr>
        <p:spPr/>
        <p:txBody>
          <a:bodyPr/>
          <a:lstStyle/>
          <a:p>
            <a:pPr marL="0" indent="0">
              <a:lnSpc>
                <a:spcPct val="100000"/>
              </a:lnSpc>
              <a:buNone/>
            </a:pPr>
            <a:r>
              <a:rPr lang="sv-SE" sz="2400" b="1" dirty="0"/>
              <a:t>Provanställning:</a:t>
            </a:r>
          </a:p>
          <a:p>
            <a:pPr marL="0" indent="0">
              <a:lnSpc>
                <a:spcPct val="100000"/>
              </a:lnSpc>
              <a:buNone/>
            </a:pPr>
            <a:r>
              <a:rPr lang="sv-SE" sz="2400" dirty="0"/>
              <a:t>– Får sträcka sig över högst sex månader.</a:t>
            </a:r>
          </a:p>
          <a:p>
            <a:pPr marL="0" indent="0">
              <a:lnSpc>
                <a:spcPct val="100000"/>
              </a:lnSpc>
              <a:buNone/>
            </a:pPr>
            <a:r>
              <a:rPr lang="sv-SE" sz="2400" dirty="0"/>
              <a:t>– Får avbrytas under prövotiden.</a:t>
            </a:r>
          </a:p>
          <a:p>
            <a:pPr marL="0" indent="0">
              <a:lnSpc>
                <a:spcPct val="100000"/>
              </a:lnSpc>
              <a:buNone/>
            </a:pPr>
            <a:r>
              <a:rPr lang="sv-SE" sz="2400" dirty="0"/>
              <a:t>– Lämnar inte arbetsgivaren besked om att anställningen ska upphöra senast vid prövotidens utgång så övergår anställningen automatiskt i en tillsvidareanställning. </a:t>
            </a:r>
          </a:p>
          <a:p>
            <a:pPr marL="0" indent="0">
              <a:lnSpc>
                <a:spcPct val="100000"/>
              </a:lnSpc>
              <a:buNone/>
            </a:pPr>
            <a:endParaRPr lang="sv-SE" sz="2400" dirty="0"/>
          </a:p>
          <a:p>
            <a:pPr marL="0" indent="0">
              <a:lnSpc>
                <a:spcPct val="100000"/>
              </a:lnSpc>
              <a:buNone/>
            </a:pPr>
            <a:endParaRPr lang="sv-SE" sz="2400" dirty="0"/>
          </a:p>
        </p:txBody>
      </p:sp>
      <p:sp>
        <p:nvSpPr>
          <p:cNvPr id="16388" name="Platshållare för sidfot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endParaRPr lang="sv-SE" sz="700" dirty="0"/>
          </a:p>
        </p:txBody>
      </p:sp>
    </p:spTree>
    <p:extLst>
      <p:ext uri="{BB962C8B-B14F-4D97-AF65-F5344CB8AC3E}">
        <p14:creationId xmlns:p14="http://schemas.microsoft.com/office/powerpoint/2010/main" val="405376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6"/>
          <p:cNvSpPr>
            <a:spLocks noGrp="1"/>
          </p:cNvSpPr>
          <p:nvPr>
            <p:ph type="title"/>
          </p:nvPr>
        </p:nvSpPr>
        <p:spPr/>
        <p:txBody>
          <a:bodyPr/>
          <a:lstStyle/>
          <a:p>
            <a:pPr>
              <a:lnSpc>
                <a:spcPct val="100000"/>
              </a:lnSpc>
            </a:pPr>
            <a:endParaRPr lang="sv-SE" dirty="0">
              <a:latin typeface="Calibri" charset="0"/>
            </a:endParaRPr>
          </a:p>
        </p:txBody>
      </p:sp>
      <p:sp>
        <p:nvSpPr>
          <p:cNvPr id="3" name="Platshållare för innehåll 2"/>
          <p:cNvSpPr>
            <a:spLocks noGrp="1"/>
          </p:cNvSpPr>
          <p:nvPr>
            <p:ph idx="1"/>
          </p:nvPr>
        </p:nvSpPr>
        <p:spPr/>
        <p:txBody>
          <a:bodyPr/>
          <a:lstStyle/>
          <a:p>
            <a:pPr>
              <a:lnSpc>
                <a:spcPct val="100000"/>
              </a:lnSpc>
              <a:buFont typeface="Arial"/>
              <a:buChar char="•"/>
            </a:pPr>
            <a:r>
              <a:rPr lang="sv-SE" dirty="0"/>
              <a:t>Som medlem i Seko hjälper vi dig att hålla koll på att allt går rätt till vad gäller din anställning.</a:t>
            </a:r>
          </a:p>
          <a:p>
            <a:pPr marL="0" indent="0">
              <a:lnSpc>
                <a:spcPct val="100000"/>
              </a:lnSpc>
              <a:buNone/>
            </a:pPr>
            <a:endParaRPr lang="sv-SE" dirty="0"/>
          </a:p>
          <a:p>
            <a:pPr>
              <a:lnSpc>
                <a:spcPct val="100000"/>
              </a:lnSpc>
            </a:pPr>
            <a:r>
              <a:rPr lang="sv-SE" dirty="0"/>
              <a:t>Seko jobbar för så bra anställningar som möjligt, i första hand vill vi se fasta anställningar på heltid. Vi driver på för att de av våra medlemmar som arbetar deltid ska få en högre anställningsgrad och för att de med tidsbegränsade anställningar ska få fasta anställningar.</a:t>
            </a:r>
          </a:p>
          <a:p>
            <a:pPr marL="0" indent="0">
              <a:lnSpc>
                <a:spcPct val="100000"/>
              </a:lnSpc>
              <a:buNone/>
            </a:pPr>
            <a:endParaRPr lang="sv-SE" dirty="0"/>
          </a:p>
          <a:p>
            <a:pPr>
              <a:lnSpc>
                <a:spcPct val="100000"/>
              </a:lnSpc>
            </a:pPr>
            <a:r>
              <a:rPr lang="sv-SE" dirty="0"/>
              <a:t>Vi kan inte lova att alltid lyckas, men vi kan lova att göra allt vi kan för att företräda dig som medlem.</a:t>
            </a:r>
          </a:p>
          <a:p>
            <a:pPr marL="0" indent="0">
              <a:lnSpc>
                <a:spcPct val="100000"/>
              </a:lnSpc>
              <a:buNone/>
            </a:pPr>
            <a:endParaRPr lang="sv-SE" dirty="0"/>
          </a:p>
        </p:txBody>
      </p:sp>
      <p:sp>
        <p:nvSpPr>
          <p:cNvPr id="16388" name="Platshållare för sidfot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endParaRPr lang="sv-SE" sz="700" dirty="0"/>
          </a:p>
        </p:txBody>
      </p:sp>
    </p:spTree>
    <p:extLst>
      <p:ext uri="{BB962C8B-B14F-4D97-AF65-F5344CB8AC3E}">
        <p14:creationId xmlns:p14="http://schemas.microsoft.com/office/powerpoint/2010/main" val="308484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5362" name="Rubrik 1"/>
          <p:cNvSpPr>
            <a:spLocks noGrp="1"/>
          </p:cNvSpPr>
          <p:nvPr>
            <p:ph type="ctrTitle"/>
          </p:nvPr>
        </p:nvSpPr>
        <p:spPr/>
        <p:txBody>
          <a:bodyPr/>
          <a:lstStyle/>
          <a:p>
            <a:pPr eaLnBrk="1" hangingPunct="1"/>
            <a:r>
              <a:rPr lang="sv-SE" dirty="0">
                <a:latin typeface="Calibri" charset="0"/>
              </a:rPr>
              <a:t>Facket – vad är poängen?</a:t>
            </a:r>
          </a:p>
        </p:txBody>
      </p:sp>
      <p:sp>
        <p:nvSpPr>
          <p:cNvPr id="4" name="Underrubrik 3"/>
          <p:cNvSpPr>
            <a:spLocks noGrp="1"/>
          </p:cNvSpPr>
          <p:nvPr>
            <p:ph type="subTitle" idx="1"/>
          </p:nvPr>
        </p:nvSpPr>
        <p:spPr/>
        <p:txBody>
          <a:bodyPr/>
          <a:lstStyle/>
          <a:p>
            <a:endParaRPr lang="sv-SE" dirty="0"/>
          </a:p>
        </p:txBody>
      </p:sp>
      <p:sp>
        <p:nvSpPr>
          <p:cNvPr id="3" name="textruta 2"/>
          <p:cNvSpPr txBox="1"/>
          <p:nvPr/>
        </p:nvSpPr>
        <p:spPr>
          <a:xfrm>
            <a:off x="5266267" y="321733"/>
            <a:ext cx="184666"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1005592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6"/>
          <p:cNvSpPr>
            <a:spLocks noGrp="1"/>
          </p:cNvSpPr>
          <p:nvPr>
            <p:ph type="title"/>
          </p:nvPr>
        </p:nvSpPr>
        <p:spPr/>
        <p:txBody>
          <a:bodyPr/>
          <a:lstStyle/>
          <a:p>
            <a:pPr>
              <a:lnSpc>
                <a:spcPct val="100000"/>
              </a:lnSpc>
            </a:pPr>
            <a:r>
              <a:rPr lang="sv-SE" dirty="0">
                <a:latin typeface="Calibri" charset="0"/>
              </a:rPr>
              <a:t>En modern röst från andra sidan</a:t>
            </a:r>
          </a:p>
        </p:txBody>
      </p:sp>
      <p:sp>
        <p:nvSpPr>
          <p:cNvPr id="3" name="Platshållare för innehåll 2"/>
          <p:cNvSpPr>
            <a:spLocks noGrp="1"/>
          </p:cNvSpPr>
          <p:nvPr>
            <p:ph idx="1"/>
          </p:nvPr>
        </p:nvSpPr>
        <p:spPr/>
        <p:txBody>
          <a:bodyPr/>
          <a:lstStyle/>
          <a:p>
            <a:pPr marL="0" indent="0">
              <a:buNone/>
            </a:pPr>
            <a:r>
              <a:rPr lang="sv-SE" i="1" dirty="0"/>
              <a:t>Medarbetarnas beteenden påverkas av ett strikt anställningsskydd. En undersökning bland medlemsföretag visar att ett av sex företag konstaterade en försämrad arbetsinsats när medarbetare gick från visstidsanställning till ett fast jobb.</a:t>
            </a:r>
          </a:p>
          <a:p>
            <a:pPr marL="0" indent="0">
              <a:buNone/>
            </a:pPr>
            <a:r>
              <a:rPr lang="sv-SE" i="1" dirty="0"/>
              <a:t>Egentligen borde det vara rimligt att anta att engagemanget skulle öka när man går över till ett fast jobb. Men sannolikt innebär övergången från visstidsjobb till fast jobb att en del blir mer bekväma och inte längre anstränger sig lika mycket.</a:t>
            </a:r>
          </a:p>
          <a:p>
            <a:pPr marL="0" indent="0">
              <a:buNone/>
            </a:pPr>
            <a:endParaRPr lang="sv-SE" dirty="0"/>
          </a:p>
          <a:p>
            <a:pPr marL="0" indent="0">
              <a:buNone/>
            </a:pPr>
            <a:r>
              <a:rPr lang="sv-SE" b="1" i="1" dirty="0"/>
              <a:t>Teknikföretagen</a:t>
            </a:r>
          </a:p>
          <a:p>
            <a:pPr marL="0" indent="0">
              <a:buNone/>
            </a:pPr>
            <a:r>
              <a:rPr lang="sv-SE" dirty="0"/>
              <a:t>juli 2015</a:t>
            </a:r>
          </a:p>
          <a:p>
            <a:pPr marL="0" indent="0">
              <a:lnSpc>
                <a:spcPct val="100000"/>
              </a:lnSpc>
              <a:buNone/>
            </a:pPr>
            <a:endParaRPr lang="sv-SE" dirty="0"/>
          </a:p>
        </p:txBody>
      </p:sp>
      <p:sp>
        <p:nvSpPr>
          <p:cNvPr id="16388" name="Platshållare för sidfot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endParaRPr lang="sv-SE" sz="700" dirty="0"/>
          </a:p>
        </p:txBody>
      </p:sp>
    </p:spTree>
    <p:extLst>
      <p:ext uri="{BB962C8B-B14F-4D97-AF65-F5344CB8AC3E}">
        <p14:creationId xmlns:p14="http://schemas.microsoft.com/office/powerpoint/2010/main" val="1807403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5362" name="Rubrik 1"/>
          <p:cNvSpPr>
            <a:spLocks noGrp="1"/>
          </p:cNvSpPr>
          <p:nvPr>
            <p:ph type="ctrTitle"/>
          </p:nvPr>
        </p:nvSpPr>
        <p:spPr>
          <a:xfrm>
            <a:off x="641350" y="1005418"/>
            <a:ext cx="8045450" cy="1145116"/>
          </a:xfrm>
        </p:spPr>
        <p:txBody>
          <a:bodyPr/>
          <a:lstStyle/>
          <a:p>
            <a:pPr eaLnBrk="1" hangingPunct="1"/>
            <a:r>
              <a:rPr lang="sv-SE" dirty="0">
                <a:latin typeface="Calibri" charset="0"/>
              </a:rPr>
              <a:t>Kollektivavtal</a:t>
            </a:r>
          </a:p>
        </p:txBody>
      </p:sp>
      <p:sp>
        <p:nvSpPr>
          <p:cNvPr id="15363" name="Underrubrik 18"/>
          <p:cNvSpPr>
            <a:spLocks noGrp="1"/>
          </p:cNvSpPr>
          <p:nvPr>
            <p:ph type="subTitle" idx="1"/>
          </p:nvPr>
        </p:nvSpPr>
        <p:spPr>
          <a:xfrm>
            <a:off x="641350" y="2332568"/>
            <a:ext cx="8045450" cy="3850217"/>
          </a:xfrm>
        </p:spPr>
        <p:txBody>
          <a:bodyPr/>
          <a:lstStyle/>
          <a:p>
            <a:pPr eaLnBrk="1" hangingPunct="1"/>
            <a:endParaRPr lang="sv-SE" dirty="0">
              <a:latin typeface="Calibri" charset="0"/>
            </a:endParaRPr>
          </a:p>
        </p:txBody>
      </p:sp>
      <p:sp>
        <p:nvSpPr>
          <p:cNvPr id="3" name="textruta 2"/>
          <p:cNvSpPr txBox="1"/>
          <p:nvPr/>
        </p:nvSpPr>
        <p:spPr>
          <a:xfrm>
            <a:off x="5266267" y="321733"/>
            <a:ext cx="184666"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3061004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6"/>
          <p:cNvSpPr>
            <a:spLocks noGrp="1"/>
          </p:cNvSpPr>
          <p:nvPr>
            <p:ph type="title"/>
          </p:nvPr>
        </p:nvSpPr>
        <p:spPr/>
        <p:txBody>
          <a:bodyPr/>
          <a:lstStyle/>
          <a:p>
            <a:pPr eaLnBrk="1" hangingPunct="1"/>
            <a:r>
              <a:rPr lang="sv-SE" dirty="0">
                <a:latin typeface="Calibri" charset="0"/>
              </a:rPr>
              <a:t>Kommer ni ihåg smedernas lapp?</a:t>
            </a:r>
          </a:p>
        </p:txBody>
      </p:sp>
      <p:sp>
        <p:nvSpPr>
          <p:cNvPr id="3" name="Platshållare för innehåll 2"/>
          <p:cNvSpPr>
            <a:spLocks noGrp="1"/>
          </p:cNvSpPr>
          <p:nvPr>
            <p:ph idx="1"/>
          </p:nvPr>
        </p:nvSpPr>
        <p:spPr/>
        <p:txBody>
          <a:bodyPr/>
          <a:lstStyle/>
          <a:p>
            <a:r>
              <a:rPr lang="sv-SE" dirty="0"/>
              <a:t>Genom att tillsammans ställa krav fick de till en överenskommelse med arbetsgivaren, vissa rättigheter och lite högre löner.</a:t>
            </a:r>
          </a:p>
          <a:p>
            <a:endParaRPr lang="sv-SE" dirty="0"/>
          </a:p>
          <a:p>
            <a:r>
              <a:rPr lang="sv-SE" dirty="0"/>
              <a:t>Kollektivavtalen idag är ”något tjockare” – vi har fler rättigheter.</a:t>
            </a:r>
          </a:p>
          <a:p>
            <a:pPr marL="0" indent="0">
              <a:buNone/>
            </a:pPr>
            <a:endParaRPr lang="sv-SE" dirty="0"/>
          </a:p>
          <a:p>
            <a:r>
              <a:rPr lang="sv-SE" dirty="0"/>
              <a:t>Men grunden är densamma. Vi lovar att jobba mot att vi får ett antal rättigheter. Under avtalsperioden gäller fredsplikt, men utan strejkrätten inga avtal.</a:t>
            </a:r>
          </a:p>
          <a:p>
            <a:pPr marL="0" indent="0">
              <a:buNone/>
            </a:pPr>
            <a:endParaRPr lang="sv-SE" dirty="0"/>
          </a:p>
          <a:p>
            <a:r>
              <a:rPr lang="sv-SE" dirty="0"/>
              <a:t>Och att hålla ihop är precis lika viktigt nu som då.</a:t>
            </a:r>
          </a:p>
          <a:p>
            <a:endParaRPr lang="sv-SE" dirty="0"/>
          </a:p>
          <a:p>
            <a:pPr marL="0" indent="0">
              <a:buNone/>
            </a:pPr>
            <a:endParaRPr lang="sv-SE" dirty="0"/>
          </a:p>
          <a:p>
            <a:pPr marL="0" indent="0">
              <a:buNone/>
            </a:pPr>
            <a:endParaRPr lang="sv-SE" dirty="0"/>
          </a:p>
        </p:txBody>
      </p:sp>
      <p:sp>
        <p:nvSpPr>
          <p:cNvPr id="16388" name="Platshållare för sidfot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endParaRPr lang="sv-SE" sz="700"/>
          </a:p>
        </p:txBody>
      </p:sp>
    </p:spTree>
    <p:extLst>
      <p:ext uri="{BB962C8B-B14F-4D97-AF65-F5344CB8AC3E}">
        <p14:creationId xmlns:p14="http://schemas.microsoft.com/office/powerpoint/2010/main" val="120341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600 rikstäckande kollektivavtal</a:t>
            </a:r>
          </a:p>
        </p:txBody>
      </p:sp>
      <p:sp>
        <p:nvSpPr>
          <p:cNvPr id="3" name="Platshållare för innehåll 2"/>
          <p:cNvSpPr>
            <a:spLocks noGrp="1"/>
          </p:cNvSpPr>
          <p:nvPr>
            <p:ph idx="1"/>
          </p:nvPr>
        </p:nvSpPr>
        <p:spPr/>
        <p:txBody>
          <a:bodyPr/>
          <a:lstStyle/>
          <a:p>
            <a:pPr marL="0" indent="0">
              <a:buNone/>
            </a:pPr>
            <a:r>
              <a:rPr lang="sv-SE" dirty="0"/>
              <a:t>Innehåller regler som är speciella för branscher och/eller företag, men några saker är gemensamma för många avtal:</a:t>
            </a:r>
          </a:p>
          <a:p>
            <a:pPr marL="0" indent="0">
              <a:buNone/>
            </a:pPr>
            <a:endParaRPr lang="sv-SE" dirty="0"/>
          </a:p>
          <a:p>
            <a:r>
              <a:rPr lang="sv-SE" dirty="0"/>
              <a:t>Lön och lönetillägg</a:t>
            </a:r>
          </a:p>
          <a:p>
            <a:r>
              <a:rPr lang="sv-SE" dirty="0"/>
              <a:t>OB</a:t>
            </a:r>
          </a:p>
          <a:p>
            <a:r>
              <a:rPr lang="sv-SE" dirty="0"/>
              <a:t>Regler för arbetstid</a:t>
            </a:r>
          </a:p>
          <a:p>
            <a:r>
              <a:rPr lang="sv-SE" dirty="0"/>
              <a:t>Ledighet och semester</a:t>
            </a:r>
          </a:p>
          <a:p>
            <a:r>
              <a:rPr lang="sv-SE" dirty="0"/>
              <a:t>Semesterlön</a:t>
            </a:r>
          </a:p>
          <a:p>
            <a:r>
              <a:rPr lang="sv-SE" dirty="0"/>
              <a:t>Försäkringar och pension</a:t>
            </a:r>
          </a:p>
          <a:p>
            <a:pPr marL="0" indent="0">
              <a:buNone/>
            </a:pPr>
            <a:endParaRPr lang="sv-SE" dirty="0"/>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10484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6"/>
          <p:cNvSpPr>
            <a:spLocks noGrp="1"/>
          </p:cNvSpPr>
          <p:nvPr>
            <p:ph type="title"/>
          </p:nvPr>
        </p:nvSpPr>
        <p:spPr>
          <a:xfrm>
            <a:off x="641350" y="573617"/>
            <a:ext cx="8045450" cy="1143000"/>
          </a:xfrm>
        </p:spPr>
        <p:txBody>
          <a:bodyPr/>
          <a:lstStyle/>
          <a:p>
            <a:pPr eaLnBrk="1" hangingPunct="1"/>
            <a:r>
              <a:rPr lang="sv-SE" dirty="0">
                <a:latin typeface="Calibri" charset="0"/>
              </a:rPr>
              <a:t>På ett företag utan kollektivavtal</a:t>
            </a:r>
          </a:p>
        </p:txBody>
      </p:sp>
      <p:sp>
        <p:nvSpPr>
          <p:cNvPr id="3" name="Platshållare för innehåll 2"/>
          <p:cNvSpPr>
            <a:spLocks noGrp="1"/>
          </p:cNvSpPr>
          <p:nvPr>
            <p:ph idx="1"/>
          </p:nvPr>
        </p:nvSpPr>
        <p:spPr>
          <a:xfrm>
            <a:off x="641350" y="1715532"/>
            <a:ext cx="8045450" cy="4977368"/>
          </a:xfrm>
        </p:spPr>
        <p:txBody>
          <a:bodyPr/>
          <a:lstStyle/>
          <a:p>
            <a:r>
              <a:rPr lang="sv-SE" sz="1800" b="1" dirty="0"/>
              <a:t>Hur mycket ska du ha i lön?</a:t>
            </a:r>
          </a:p>
          <a:p>
            <a:pPr marL="0" indent="0">
              <a:buNone/>
            </a:pPr>
            <a:r>
              <a:rPr lang="sv-SE" sz="1800" dirty="0"/>
              <a:t>Det arbetsgivaren har lust att betala.</a:t>
            </a:r>
          </a:p>
          <a:p>
            <a:r>
              <a:rPr lang="sv-SE" sz="1800" b="1" dirty="0"/>
              <a:t>Hur mycket är du garanterad i löneökning?</a:t>
            </a:r>
          </a:p>
          <a:p>
            <a:pPr marL="0" indent="0">
              <a:buNone/>
            </a:pPr>
            <a:r>
              <a:rPr lang="sv-SE" sz="1800" dirty="0"/>
              <a:t>Ungefär noll kronor.</a:t>
            </a:r>
          </a:p>
          <a:p>
            <a:r>
              <a:rPr lang="sv-SE" sz="1800" b="1" dirty="0"/>
              <a:t>Vilka arbetstider har du?</a:t>
            </a:r>
          </a:p>
          <a:p>
            <a:pPr marL="0" indent="0">
              <a:buNone/>
            </a:pPr>
            <a:r>
              <a:rPr lang="sv-SE" sz="1800" dirty="0"/>
              <a:t>Det visar sig.</a:t>
            </a:r>
          </a:p>
          <a:p>
            <a:r>
              <a:rPr lang="sv-SE" sz="1800" b="1" dirty="0"/>
              <a:t>Vilken ersättning får du om du skadar dig på jobbet?</a:t>
            </a:r>
          </a:p>
          <a:p>
            <a:pPr marL="0" indent="0">
              <a:buNone/>
            </a:pPr>
            <a:r>
              <a:rPr lang="sv-SE" sz="1800" dirty="0"/>
              <a:t>Nej.</a:t>
            </a:r>
          </a:p>
          <a:p>
            <a:r>
              <a:rPr lang="sv-SE" sz="1800" b="1" dirty="0"/>
              <a:t>När får du semester?</a:t>
            </a:r>
          </a:p>
          <a:p>
            <a:pPr marL="0" indent="0">
              <a:buNone/>
            </a:pPr>
            <a:r>
              <a:rPr lang="sv-SE" sz="1800" dirty="0"/>
              <a:t>Vem vet.</a:t>
            </a:r>
          </a:p>
          <a:p>
            <a:r>
              <a:rPr lang="sv-SE" sz="1800" b="1" dirty="0"/>
              <a:t>Hur mycket pension lurar arbetsgivaren dig på?</a:t>
            </a:r>
          </a:p>
          <a:p>
            <a:pPr marL="0" indent="0">
              <a:buNone/>
            </a:pPr>
            <a:r>
              <a:rPr lang="sv-SE" sz="1800" dirty="0"/>
              <a:t>Går att kolla på </a:t>
            </a:r>
            <a:r>
              <a:rPr lang="sv-SE" sz="1800" dirty="0">
                <a:hlinkClick r:id="rId3"/>
              </a:rPr>
              <a:t>http://www.lo.se/start/facket_forsakrar/avtalspension/</a:t>
            </a:r>
            <a:endParaRPr lang="sv-SE" sz="1800" dirty="0"/>
          </a:p>
          <a:p>
            <a:pPr marL="0" indent="0">
              <a:buNone/>
            </a:pPr>
            <a:endParaRPr lang="sv-SE" sz="1800" dirty="0"/>
          </a:p>
          <a:p>
            <a:endParaRPr lang="sv-SE" sz="1800" dirty="0"/>
          </a:p>
          <a:p>
            <a:pPr marL="0" indent="0">
              <a:buNone/>
            </a:pPr>
            <a:endParaRPr lang="sv-SE" sz="1800" dirty="0"/>
          </a:p>
          <a:p>
            <a:endParaRPr lang="sv-SE" sz="1800" dirty="0"/>
          </a:p>
          <a:p>
            <a:endParaRPr lang="sv-SE" sz="1800" dirty="0"/>
          </a:p>
        </p:txBody>
      </p:sp>
      <p:sp>
        <p:nvSpPr>
          <p:cNvPr id="16388" name="Platshållare för sidfot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endParaRPr lang="sv-SE" sz="700"/>
          </a:p>
        </p:txBody>
      </p:sp>
      <p:sp>
        <p:nvSpPr>
          <p:cNvPr id="2" name="textruta 1"/>
          <p:cNvSpPr txBox="1"/>
          <p:nvPr/>
        </p:nvSpPr>
        <p:spPr>
          <a:xfrm>
            <a:off x="-2400300" y="939800"/>
            <a:ext cx="184666"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129045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47750" y="1309133"/>
            <a:ext cx="2647950" cy="2716768"/>
          </a:xfrm>
        </p:spPr>
        <p:txBody>
          <a:bodyPr numCol="1" spcCol="324000"/>
          <a:lstStyle/>
          <a:p>
            <a:pPr marL="0" indent="0">
              <a:lnSpc>
                <a:spcPct val="100000"/>
              </a:lnSpc>
              <a:spcBef>
                <a:spcPts val="0"/>
              </a:spcBef>
              <a:buNone/>
            </a:pPr>
            <a:r>
              <a:rPr lang="sv-SE" sz="1600" b="1" dirty="0">
                <a:solidFill>
                  <a:srgbClr val="800000"/>
                </a:solidFill>
              </a:rPr>
              <a:t>Medlem med kollektivavtal</a:t>
            </a:r>
          </a:p>
          <a:p>
            <a:pPr marL="0" indent="0">
              <a:lnSpc>
                <a:spcPct val="100000"/>
              </a:lnSpc>
              <a:spcBef>
                <a:spcPts val="0"/>
              </a:spcBef>
              <a:buNone/>
            </a:pPr>
            <a:r>
              <a:rPr lang="sv-SE" sz="1600" dirty="0"/>
              <a:t>1. Kan själv hävda avtalet</a:t>
            </a:r>
          </a:p>
          <a:p>
            <a:pPr marL="0" indent="0">
              <a:lnSpc>
                <a:spcPct val="100000"/>
              </a:lnSpc>
              <a:spcBef>
                <a:spcPts val="0"/>
              </a:spcBef>
              <a:buNone/>
            </a:pPr>
            <a:r>
              <a:rPr lang="sv-SE" sz="1600" dirty="0"/>
              <a:t>2. Löneskydd</a:t>
            </a:r>
          </a:p>
          <a:p>
            <a:pPr marL="0" indent="0">
              <a:lnSpc>
                <a:spcPct val="100000"/>
              </a:lnSpc>
              <a:spcBef>
                <a:spcPts val="0"/>
              </a:spcBef>
              <a:buNone/>
            </a:pPr>
            <a:r>
              <a:rPr lang="sv-SE" sz="1600" dirty="0"/>
              <a:t>3. Löneökning</a:t>
            </a:r>
          </a:p>
          <a:p>
            <a:pPr marL="0" indent="0">
              <a:lnSpc>
                <a:spcPct val="100000"/>
              </a:lnSpc>
              <a:spcBef>
                <a:spcPts val="0"/>
              </a:spcBef>
              <a:buNone/>
            </a:pPr>
            <a:r>
              <a:rPr lang="sv-SE" sz="1600" dirty="0"/>
              <a:t>4. Förhandlingsstöd</a:t>
            </a:r>
          </a:p>
          <a:p>
            <a:pPr marL="0" indent="0">
              <a:lnSpc>
                <a:spcPct val="100000"/>
              </a:lnSpc>
              <a:spcBef>
                <a:spcPts val="0"/>
              </a:spcBef>
              <a:buNone/>
            </a:pPr>
            <a:r>
              <a:rPr lang="sv-SE" sz="1600" dirty="0"/>
              <a:t>5. Medbestämmande</a:t>
            </a:r>
          </a:p>
          <a:p>
            <a:pPr marL="0" indent="0">
              <a:lnSpc>
                <a:spcPct val="100000"/>
              </a:lnSpc>
              <a:spcBef>
                <a:spcPts val="0"/>
              </a:spcBef>
              <a:buNone/>
            </a:pPr>
            <a:r>
              <a:rPr lang="sv-SE" sz="1600" dirty="0"/>
              <a:t>6. Tolkningsföreträde</a:t>
            </a:r>
          </a:p>
          <a:p>
            <a:pPr marL="0" indent="0">
              <a:lnSpc>
                <a:spcPct val="100000"/>
              </a:lnSpc>
              <a:spcBef>
                <a:spcPts val="0"/>
              </a:spcBef>
              <a:buNone/>
            </a:pPr>
            <a:r>
              <a:rPr lang="sv-SE" sz="1600" dirty="0"/>
              <a:t>7. Rättshjälp</a:t>
            </a:r>
          </a:p>
          <a:p>
            <a:pPr marL="0" indent="0">
              <a:lnSpc>
                <a:spcPct val="100000"/>
              </a:lnSpc>
              <a:spcBef>
                <a:spcPts val="0"/>
              </a:spcBef>
              <a:buNone/>
            </a:pPr>
            <a:r>
              <a:rPr lang="sv-SE" sz="1600" dirty="0"/>
              <a:t>8. Skadestånd</a:t>
            </a:r>
          </a:p>
          <a:p>
            <a:pPr marL="0" indent="0">
              <a:lnSpc>
                <a:spcPct val="100000"/>
              </a:lnSpc>
              <a:spcBef>
                <a:spcPts val="0"/>
              </a:spcBef>
              <a:buNone/>
            </a:pPr>
            <a:r>
              <a:rPr lang="sv-SE" sz="1600" dirty="0"/>
              <a:t>9. Kollektiva försäkringar</a:t>
            </a:r>
          </a:p>
          <a:p>
            <a:pPr marL="0" indent="0">
              <a:lnSpc>
                <a:spcPct val="100000"/>
              </a:lnSpc>
              <a:spcBef>
                <a:spcPts val="0"/>
              </a:spcBef>
              <a:buNone/>
            </a:pPr>
            <a:r>
              <a:rPr lang="sv-SE" sz="1600" dirty="0"/>
              <a:t>10. Fackets försäkringar</a:t>
            </a:r>
          </a:p>
          <a:p>
            <a:pPr>
              <a:lnSpc>
                <a:spcPct val="100000"/>
              </a:lnSpc>
              <a:spcBef>
                <a:spcPts val="0"/>
              </a:spcBef>
            </a:pPr>
            <a:endParaRPr lang="sv-SE" sz="1600" dirty="0"/>
          </a:p>
        </p:txBody>
      </p:sp>
      <p:sp>
        <p:nvSpPr>
          <p:cNvPr id="16388" name="Platshållare för sidfot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endParaRPr lang="sv-SE" sz="700"/>
          </a:p>
        </p:txBody>
      </p:sp>
      <p:sp>
        <p:nvSpPr>
          <p:cNvPr id="2" name="textruta 1"/>
          <p:cNvSpPr txBox="1"/>
          <p:nvPr/>
        </p:nvSpPr>
        <p:spPr>
          <a:xfrm>
            <a:off x="-2400300" y="939800"/>
            <a:ext cx="184666" cy="369332"/>
          </a:xfrm>
          <a:prstGeom prst="rect">
            <a:avLst/>
          </a:prstGeom>
          <a:noFill/>
        </p:spPr>
        <p:txBody>
          <a:bodyPr wrap="none" rtlCol="0">
            <a:spAutoFit/>
          </a:bodyPr>
          <a:lstStyle/>
          <a:p>
            <a:endParaRPr lang="sv-SE" dirty="0"/>
          </a:p>
        </p:txBody>
      </p:sp>
      <p:sp>
        <p:nvSpPr>
          <p:cNvPr id="5" name="textruta 4"/>
          <p:cNvSpPr txBox="1"/>
          <p:nvPr/>
        </p:nvSpPr>
        <p:spPr>
          <a:xfrm>
            <a:off x="1047750" y="4584226"/>
            <a:ext cx="2705100" cy="1815882"/>
          </a:xfrm>
          <a:prstGeom prst="rect">
            <a:avLst/>
          </a:prstGeom>
          <a:noFill/>
        </p:spPr>
        <p:txBody>
          <a:bodyPr wrap="square" rtlCol="0">
            <a:spAutoFit/>
          </a:bodyPr>
          <a:lstStyle/>
          <a:p>
            <a:pPr marL="0" indent="0">
              <a:lnSpc>
                <a:spcPct val="100000"/>
              </a:lnSpc>
              <a:spcBef>
                <a:spcPts val="0"/>
              </a:spcBef>
              <a:buNone/>
            </a:pPr>
            <a:r>
              <a:rPr lang="sv-SE" sz="1600" b="1" dirty="0">
                <a:solidFill>
                  <a:srgbClr val="800000"/>
                </a:solidFill>
              </a:rPr>
              <a:t>Ej medlem med kollektivavtal</a:t>
            </a:r>
          </a:p>
          <a:p>
            <a:pPr>
              <a:lnSpc>
                <a:spcPct val="100000"/>
              </a:lnSpc>
              <a:spcBef>
                <a:spcPts val="0"/>
              </a:spcBef>
            </a:pPr>
            <a:r>
              <a:rPr lang="sv-SE" sz="1600" dirty="0"/>
              <a:t>9. Kollektivavtalade försäkringar gäller.</a:t>
            </a:r>
          </a:p>
          <a:p>
            <a:pPr marL="0" indent="0">
              <a:lnSpc>
                <a:spcPct val="100000"/>
              </a:lnSpc>
              <a:spcBef>
                <a:spcPts val="0"/>
              </a:spcBef>
              <a:buNone/>
            </a:pPr>
            <a:r>
              <a:rPr lang="sv-SE" sz="1600" i="1" dirty="0"/>
              <a:t>Den oorganiserade har inte rätt till 1, 2, 3, 4, 5, 6, 7, 8, 10.</a:t>
            </a:r>
          </a:p>
          <a:p>
            <a:pPr marL="0" indent="0">
              <a:lnSpc>
                <a:spcPct val="100000"/>
              </a:lnSpc>
              <a:spcBef>
                <a:spcPts val="0"/>
              </a:spcBef>
              <a:buNone/>
            </a:pPr>
            <a:r>
              <a:rPr lang="sv-SE" sz="1600" i="1" dirty="0"/>
              <a:t>Facket kan däremot välja att hävda avtalet.</a:t>
            </a:r>
          </a:p>
        </p:txBody>
      </p:sp>
      <p:sp>
        <p:nvSpPr>
          <p:cNvPr id="8" name="textruta 7"/>
          <p:cNvSpPr txBox="1"/>
          <p:nvPr/>
        </p:nvSpPr>
        <p:spPr>
          <a:xfrm>
            <a:off x="5551489" y="4577639"/>
            <a:ext cx="2641600" cy="1815882"/>
          </a:xfrm>
          <a:prstGeom prst="rect">
            <a:avLst/>
          </a:prstGeom>
          <a:noFill/>
        </p:spPr>
        <p:txBody>
          <a:bodyPr wrap="square" rtlCol="0">
            <a:spAutoFit/>
          </a:bodyPr>
          <a:lstStyle/>
          <a:p>
            <a:pPr marL="0" indent="0">
              <a:lnSpc>
                <a:spcPct val="100000"/>
              </a:lnSpc>
              <a:spcBef>
                <a:spcPts val="0"/>
              </a:spcBef>
              <a:buNone/>
            </a:pPr>
            <a:r>
              <a:rPr lang="sv-SE" sz="1600" b="1" dirty="0">
                <a:solidFill>
                  <a:srgbClr val="800000"/>
                </a:solidFill>
              </a:rPr>
              <a:t>Ej medlem utan kollektivavtal</a:t>
            </a:r>
          </a:p>
          <a:p>
            <a:pPr marL="0" indent="0">
              <a:lnSpc>
                <a:spcPct val="100000"/>
              </a:lnSpc>
              <a:spcBef>
                <a:spcPts val="0"/>
              </a:spcBef>
              <a:buNone/>
            </a:pPr>
            <a:r>
              <a:rPr lang="sv-SE" sz="1600" i="1" dirty="0"/>
              <a:t>Den oorganiserade med en arbetsgivare som inte tecknat kollektivavtal står utan det som inte regleras i lagstiftning.</a:t>
            </a:r>
          </a:p>
        </p:txBody>
      </p:sp>
      <p:sp>
        <p:nvSpPr>
          <p:cNvPr id="9" name="textruta 8"/>
          <p:cNvSpPr txBox="1"/>
          <p:nvPr/>
        </p:nvSpPr>
        <p:spPr>
          <a:xfrm>
            <a:off x="5551489" y="1334752"/>
            <a:ext cx="2641600" cy="1815882"/>
          </a:xfrm>
          <a:prstGeom prst="rect">
            <a:avLst/>
          </a:prstGeom>
          <a:noFill/>
        </p:spPr>
        <p:txBody>
          <a:bodyPr wrap="square" rtlCol="0">
            <a:spAutoFit/>
          </a:bodyPr>
          <a:lstStyle/>
          <a:p>
            <a:pPr marL="0" indent="0">
              <a:buNone/>
            </a:pPr>
            <a:r>
              <a:rPr lang="sv-SE" sz="1600" b="1" dirty="0">
                <a:solidFill>
                  <a:srgbClr val="800000"/>
                </a:solidFill>
              </a:rPr>
              <a:t>Medlem utan kollektivavtal</a:t>
            </a:r>
          </a:p>
          <a:p>
            <a:pPr marL="0" indent="0">
              <a:buNone/>
            </a:pPr>
            <a:r>
              <a:rPr lang="sv-SE" sz="1600" dirty="0"/>
              <a:t>4. Förhandlingsstöd</a:t>
            </a:r>
          </a:p>
          <a:p>
            <a:pPr marL="0" indent="0">
              <a:buNone/>
            </a:pPr>
            <a:r>
              <a:rPr lang="sv-SE" sz="1600" dirty="0"/>
              <a:t>7. Rättshjälp</a:t>
            </a:r>
          </a:p>
          <a:p>
            <a:pPr marL="0" indent="0">
              <a:buNone/>
            </a:pPr>
            <a:r>
              <a:rPr lang="sv-SE" sz="1600" dirty="0"/>
              <a:t>10. Fackets försäkringar</a:t>
            </a:r>
          </a:p>
          <a:p>
            <a:pPr marL="0" indent="0">
              <a:buNone/>
            </a:pPr>
            <a:r>
              <a:rPr lang="sv-SE" sz="1600" i="1" dirty="0"/>
              <a:t>Men avtalet gäller inte och därför har denna medlem inte rätt till 1, 2, 3, 5, 6, 8, 9.</a:t>
            </a:r>
          </a:p>
        </p:txBody>
      </p:sp>
      <p:cxnSp>
        <p:nvCxnSpPr>
          <p:cNvPr id="7" name="Rak 6"/>
          <p:cNvCxnSpPr/>
          <p:nvPr/>
        </p:nvCxnSpPr>
        <p:spPr>
          <a:xfrm>
            <a:off x="641350" y="4356100"/>
            <a:ext cx="8337550"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5" name="Rak 14"/>
          <p:cNvCxnSpPr/>
          <p:nvPr/>
        </p:nvCxnSpPr>
        <p:spPr>
          <a:xfrm flipV="1">
            <a:off x="4965700" y="1309132"/>
            <a:ext cx="0" cy="5084389"/>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996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1350" y="1079500"/>
            <a:ext cx="8045450" cy="177800"/>
          </a:xfrm>
        </p:spPr>
        <p:txBody>
          <a:bodyPr/>
          <a:lstStyle/>
          <a:p>
            <a:r>
              <a:rPr lang="sv-SE" dirty="0"/>
              <a:t> </a:t>
            </a:r>
          </a:p>
        </p:txBody>
      </p:sp>
      <p:sp>
        <p:nvSpPr>
          <p:cNvPr id="3" name="Platshållare för innehåll 2"/>
          <p:cNvSpPr>
            <a:spLocks noGrp="1"/>
          </p:cNvSpPr>
          <p:nvPr>
            <p:ph idx="1"/>
          </p:nvPr>
        </p:nvSpPr>
        <p:spPr>
          <a:xfrm>
            <a:off x="641350" y="1549400"/>
            <a:ext cx="8045450" cy="4633385"/>
          </a:xfrm>
        </p:spPr>
        <p:txBody>
          <a:bodyPr/>
          <a:lstStyle/>
          <a:p>
            <a:pPr>
              <a:lnSpc>
                <a:spcPct val="100000"/>
              </a:lnSpc>
            </a:pPr>
            <a:r>
              <a:rPr lang="sv-SE" sz="3400" dirty="0"/>
              <a:t>Det är innehållet i kollektivavtalen som styr vilka rättigheter vi har på jobbet.</a:t>
            </a:r>
            <a:br>
              <a:rPr lang="sv-SE" sz="3400" dirty="0"/>
            </a:br>
            <a:endParaRPr lang="sv-SE" sz="3400" dirty="0"/>
          </a:p>
          <a:p>
            <a:pPr>
              <a:lnSpc>
                <a:spcPct val="100000"/>
              </a:lnSpc>
            </a:pPr>
            <a:r>
              <a:rPr lang="sv-SE" sz="3400" dirty="0"/>
              <a:t>Försvagas facket blir innehållet i avtalen mer utvattnat, de rättigheter vi tar för givna försvinner.</a:t>
            </a:r>
            <a:br>
              <a:rPr lang="sv-SE" sz="3400" dirty="0"/>
            </a:br>
            <a:endParaRPr lang="sv-SE" sz="3400" dirty="0"/>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16787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ct val="100000"/>
              </a:lnSpc>
            </a:pPr>
            <a:r>
              <a:rPr lang="sv-SE" dirty="0"/>
              <a:t>Hur ser det ut på er arbetsplats?</a:t>
            </a:r>
          </a:p>
        </p:txBody>
      </p:sp>
      <p:sp>
        <p:nvSpPr>
          <p:cNvPr id="3" name="Platshållare för innehåll 2"/>
          <p:cNvSpPr>
            <a:spLocks noGrp="1"/>
          </p:cNvSpPr>
          <p:nvPr>
            <p:ph idx="1"/>
          </p:nvPr>
        </p:nvSpPr>
        <p:spPr/>
        <p:txBody>
          <a:bodyPr/>
          <a:lstStyle/>
          <a:p>
            <a:pPr>
              <a:lnSpc>
                <a:spcPct val="100000"/>
              </a:lnSpc>
              <a:spcBef>
                <a:spcPts val="0"/>
              </a:spcBef>
            </a:pPr>
            <a:endParaRPr lang="sv-SE" dirty="0"/>
          </a:p>
          <a:p>
            <a:pPr marL="0" indent="0">
              <a:lnSpc>
                <a:spcPct val="100000"/>
              </a:lnSpc>
              <a:spcBef>
                <a:spcPts val="0"/>
              </a:spcBef>
              <a:buNone/>
            </a:pPr>
            <a:r>
              <a:rPr lang="sv-SE" sz="2400" dirty="0"/>
              <a:t>Vilka rättigheter har ni tack vare ert kollektivavtal?</a:t>
            </a:r>
          </a:p>
          <a:p>
            <a:pPr marL="0" indent="0">
              <a:lnSpc>
                <a:spcPct val="100000"/>
              </a:lnSpc>
              <a:spcBef>
                <a:spcPts val="0"/>
              </a:spcBef>
              <a:buNone/>
            </a:pPr>
            <a:endParaRPr lang="sv-SE" sz="2400" dirty="0"/>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2485211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5362" name="Rubrik 1"/>
          <p:cNvSpPr>
            <a:spLocks noGrp="1"/>
          </p:cNvSpPr>
          <p:nvPr>
            <p:ph type="ctrTitle"/>
          </p:nvPr>
        </p:nvSpPr>
        <p:spPr>
          <a:xfrm>
            <a:off x="641350" y="1005418"/>
            <a:ext cx="8045450" cy="1145116"/>
          </a:xfrm>
        </p:spPr>
        <p:txBody>
          <a:bodyPr/>
          <a:lstStyle/>
          <a:p>
            <a:pPr eaLnBrk="1" hangingPunct="1"/>
            <a:r>
              <a:rPr lang="sv-SE" dirty="0">
                <a:latin typeface="Calibri" charset="0"/>
              </a:rPr>
              <a:t>PVA – </a:t>
            </a:r>
            <a:r>
              <a:rPr lang="sv-SE" dirty="0" err="1">
                <a:latin typeface="Calibri" charset="0"/>
              </a:rPr>
              <a:t>PostNords</a:t>
            </a:r>
            <a:r>
              <a:rPr lang="sv-SE" dirty="0">
                <a:latin typeface="Calibri" charset="0"/>
              </a:rPr>
              <a:t> Villkorsavtal</a:t>
            </a:r>
          </a:p>
        </p:txBody>
      </p:sp>
      <p:sp>
        <p:nvSpPr>
          <p:cNvPr id="15363" name="Underrubrik 18"/>
          <p:cNvSpPr>
            <a:spLocks noGrp="1"/>
          </p:cNvSpPr>
          <p:nvPr>
            <p:ph type="subTitle" idx="1"/>
          </p:nvPr>
        </p:nvSpPr>
        <p:spPr>
          <a:xfrm>
            <a:off x="641350" y="2332568"/>
            <a:ext cx="8045450" cy="3850217"/>
          </a:xfrm>
        </p:spPr>
        <p:txBody>
          <a:bodyPr/>
          <a:lstStyle/>
          <a:p>
            <a:pPr eaLnBrk="1" hangingPunct="1"/>
            <a:r>
              <a:rPr lang="sv-SE" dirty="0">
                <a:latin typeface="Calibri" charset="0"/>
              </a:rPr>
              <a:t>Vad gäller på våra arbetsplatser?</a:t>
            </a:r>
          </a:p>
        </p:txBody>
      </p:sp>
      <p:sp>
        <p:nvSpPr>
          <p:cNvPr id="3" name="textruta 2"/>
          <p:cNvSpPr txBox="1"/>
          <p:nvPr/>
        </p:nvSpPr>
        <p:spPr>
          <a:xfrm>
            <a:off x="5266267" y="321733"/>
            <a:ext cx="184666"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1854871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6"/>
          <p:cNvSpPr>
            <a:spLocks noGrp="1"/>
          </p:cNvSpPr>
          <p:nvPr>
            <p:ph type="title"/>
          </p:nvPr>
        </p:nvSpPr>
        <p:spPr/>
        <p:txBody>
          <a:bodyPr/>
          <a:lstStyle/>
          <a:p>
            <a:pPr eaLnBrk="1" hangingPunct="1"/>
            <a:r>
              <a:rPr lang="sv-SE" dirty="0">
                <a:latin typeface="Calibri" charset="0"/>
              </a:rPr>
              <a:t>PVA</a:t>
            </a:r>
          </a:p>
        </p:txBody>
      </p:sp>
      <p:sp>
        <p:nvSpPr>
          <p:cNvPr id="16387" name="Platshållare för datum 3"/>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fld id="{29431F34-B2B0-9C47-B0D7-1A2631D84EC9}" type="datetime1">
              <a:rPr lang="sv-SE" sz="700"/>
              <a:pPr eaLnBrk="1" fontAlgn="base" hangingPunct="1">
                <a:spcBef>
                  <a:spcPct val="0"/>
                </a:spcBef>
                <a:spcAft>
                  <a:spcPct val="0"/>
                </a:spcAft>
              </a:pPr>
              <a:t>2023-11-20</a:t>
            </a:fld>
            <a:endParaRPr lang="sv-SE" sz="700"/>
          </a:p>
        </p:txBody>
      </p:sp>
      <p:sp>
        <p:nvSpPr>
          <p:cNvPr id="16388" name="Platshållare för sidfot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endParaRPr lang="sv-SE" sz="700"/>
          </a:p>
        </p:txBody>
      </p:sp>
      <p:sp>
        <p:nvSpPr>
          <p:cNvPr id="16389" name="Platshållare för bildnumm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fld id="{45D9547B-BB72-8046-A9AF-DE32EB6FFDD4}" type="slidenum">
              <a:rPr lang="sv-SE" sz="700"/>
              <a:pPr eaLnBrk="1" fontAlgn="base" hangingPunct="1">
                <a:spcBef>
                  <a:spcPct val="0"/>
                </a:spcBef>
                <a:spcAft>
                  <a:spcPct val="0"/>
                </a:spcAft>
              </a:pPr>
              <a:t>39</a:t>
            </a:fld>
            <a:endParaRPr lang="sv-SE" sz="700"/>
          </a:p>
        </p:txBody>
      </p:sp>
      <p:sp>
        <p:nvSpPr>
          <p:cNvPr id="3" name="Platshållare för innehåll 2"/>
          <p:cNvSpPr>
            <a:spLocks noGrp="1"/>
          </p:cNvSpPr>
          <p:nvPr>
            <p:ph idx="1"/>
          </p:nvPr>
        </p:nvSpPr>
        <p:spPr/>
        <p:txBody>
          <a:bodyPr>
            <a:normAutofit/>
          </a:bodyPr>
          <a:lstStyle/>
          <a:p>
            <a:r>
              <a:rPr lang="sv-SE" dirty="0"/>
              <a:t>Giltighetstid: </a:t>
            </a:r>
          </a:p>
          <a:p>
            <a:pPr marL="0" indent="0">
              <a:buNone/>
            </a:pPr>
            <a:r>
              <a:rPr lang="sv-SE" dirty="0"/>
              <a:t>31 juli 2023 – 31 juli 2025</a:t>
            </a:r>
          </a:p>
          <a:p>
            <a:pPr marL="0" indent="0">
              <a:buNone/>
            </a:pPr>
            <a:endParaRPr lang="sv-SE" dirty="0"/>
          </a:p>
          <a:p>
            <a:r>
              <a:rPr lang="sv-SE" dirty="0"/>
              <a:t>Innehåller de rättigheter och spelregler vi förhandlat fram med arbetsgivaren</a:t>
            </a:r>
          </a:p>
          <a:p>
            <a:endParaRPr lang="sv-SE" dirty="0"/>
          </a:p>
          <a:p>
            <a:r>
              <a:rPr lang="sv-SE" dirty="0"/>
              <a:t>Branschavtalet, med ”</a:t>
            </a:r>
            <a:r>
              <a:rPr lang="sv-SE" dirty="0" err="1"/>
              <a:t>PostNordlokala</a:t>
            </a:r>
            <a:r>
              <a:rPr lang="sv-SE" dirty="0"/>
              <a:t> tillägg”, samt bland annat:</a:t>
            </a:r>
          </a:p>
          <a:p>
            <a:r>
              <a:rPr lang="sv-SE" dirty="0"/>
              <a:t>Personalomställningsavtalet</a:t>
            </a:r>
          </a:p>
          <a:p>
            <a:r>
              <a:rPr lang="sv-SE" dirty="0"/>
              <a:t>Kollektivavtal om arbetstidsförkortning (80-90-100)</a:t>
            </a:r>
          </a:p>
        </p:txBody>
      </p:sp>
      <p:pic>
        <p:nvPicPr>
          <p:cNvPr id="2" name="Bildobjekt 1" descr="PVA-hi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708" y="591058"/>
            <a:ext cx="1956287" cy="2282335"/>
          </a:xfrm>
          <a:prstGeom prst="rect">
            <a:avLst/>
          </a:prstGeom>
        </p:spPr>
      </p:pic>
    </p:spTree>
    <p:extLst>
      <p:ext uri="{BB962C8B-B14F-4D97-AF65-F5344CB8AC3E}">
        <p14:creationId xmlns:p14="http://schemas.microsoft.com/office/powerpoint/2010/main" val="29208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6"/>
          <p:cNvSpPr>
            <a:spLocks noGrp="1"/>
          </p:cNvSpPr>
          <p:nvPr>
            <p:ph type="title"/>
          </p:nvPr>
        </p:nvSpPr>
        <p:spPr/>
        <p:txBody>
          <a:bodyPr/>
          <a:lstStyle/>
          <a:p>
            <a:pPr eaLnBrk="1" hangingPunct="1"/>
            <a:r>
              <a:rPr lang="sv-SE" dirty="0">
                <a:latin typeface="Calibri" charset="0"/>
              </a:rPr>
              <a:t>Några idéer vars bäst före-datum gått ut</a:t>
            </a:r>
          </a:p>
        </p:txBody>
      </p:sp>
      <p:sp>
        <p:nvSpPr>
          <p:cNvPr id="3" name="Platshållare för innehåll 2"/>
          <p:cNvSpPr>
            <a:spLocks noGrp="1"/>
          </p:cNvSpPr>
          <p:nvPr>
            <p:ph idx="1"/>
          </p:nvPr>
        </p:nvSpPr>
        <p:spPr>
          <a:xfrm>
            <a:off x="641350" y="2345268"/>
            <a:ext cx="8045450" cy="3850217"/>
          </a:xfrm>
        </p:spPr>
        <p:txBody>
          <a:bodyPr numCol="2"/>
          <a:lstStyle/>
          <a:p>
            <a:r>
              <a:rPr lang="sv-SE" sz="2400" dirty="0"/>
              <a:t>Romarriket</a:t>
            </a:r>
          </a:p>
          <a:p>
            <a:r>
              <a:rPr lang="sv-SE" sz="2400" dirty="0"/>
              <a:t>Faxen</a:t>
            </a:r>
          </a:p>
          <a:p>
            <a:r>
              <a:rPr lang="sv-SE" sz="2400" dirty="0"/>
              <a:t>Isolering med asbest</a:t>
            </a:r>
          </a:p>
          <a:p>
            <a:r>
              <a:rPr lang="sv-SE" sz="2400" dirty="0"/>
              <a:t>Svenska krigarkungar</a:t>
            </a:r>
          </a:p>
          <a:p>
            <a:r>
              <a:rPr lang="sv-SE" sz="2400" dirty="0"/>
              <a:t>Raketost</a:t>
            </a:r>
          </a:p>
          <a:p>
            <a:r>
              <a:rPr lang="sv-SE" sz="2400" dirty="0"/>
              <a:t>Giljotinen</a:t>
            </a:r>
          </a:p>
          <a:p>
            <a:r>
              <a:rPr lang="sv-SE" sz="2400" dirty="0"/>
              <a:t>Ättestupan</a:t>
            </a:r>
          </a:p>
          <a:p>
            <a:r>
              <a:rPr lang="sv-SE" sz="2400" dirty="0"/>
              <a:t>Staffan Heimersson</a:t>
            </a:r>
          </a:p>
          <a:p>
            <a:r>
              <a:rPr lang="sv-SE" sz="2400" dirty="0"/>
              <a:t>Ottomanska riket</a:t>
            </a:r>
          </a:p>
          <a:p>
            <a:r>
              <a:rPr lang="sv-SE" sz="2400" dirty="0"/>
              <a:t>Kilskrift</a:t>
            </a:r>
          </a:p>
          <a:p>
            <a:r>
              <a:rPr lang="sv-SE" sz="2400" dirty="0"/>
              <a:t>Runskrift</a:t>
            </a:r>
          </a:p>
          <a:p>
            <a:r>
              <a:rPr lang="sv-SE" sz="2400" dirty="0"/>
              <a:t>Plundrande av kloster</a:t>
            </a:r>
          </a:p>
          <a:p>
            <a:r>
              <a:rPr lang="sv-SE" sz="2400" dirty="0"/>
              <a:t>Vinster i välfärden</a:t>
            </a:r>
          </a:p>
          <a:p>
            <a:r>
              <a:rPr lang="sv-SE" sz="2400" dirty="0"/>
              <a:t>Donald </a:t>
            </a:r>
            <a:r>
              <a:rPr lang="sv-SE" sz="2400" dirty="0" err="1"/>
              <a:t>Trump</a:t>
            </a:r>
            <a:endParaRPr lang="sv-SE" sz="2400" dirty="0"/>
          </a:p>
          <a:p>
            <a:r>
              <a:rPr lang="sv-SE" sz="2400" dirty="0"/>
              <a:t>Statarsystemet</a:t>
            </a:r>
          </a:p>
          <a:p>
            <a:r>
              <a:rPr lang="sv-SE" sz="2400" dirty="0"/>
              <a:t>Diligenser</a:t>
            </a:r>
          </a:p>
          <a:p>
            <a:r>
              <a:rPr lang="sv-SE" sz="2400" dirty="0"/>
              <a:t>Åderlåtning</a:t>
            </a:r>
          </a:p>
          <a:p>
            <a:r>
              <a:rPr lang="sv-SE" sz="2400" dirty="0"/>
              <a:t>Häxprocesser</a:t>
            </a:r>
          </a:p>
          <a:p>
            <a:r>
              <a:rPr lang="sv-SE" sz="2400" dirty="0"/>
              <a:t>Kalla kriget</a:t>
            </a:r>
          </a:p>
          <a:p>
            <a:r>
              <a:rPr lang="sv-SE" sz="2400" dirty="0"/>
              <a:t>Graderad rösträtt (i politiken)</a:t>
            </a:r>
            <a:endParaRPr lang="sv-SE" dirty="0"/>
          </a:p>
        </p:txBody>
      </p:sp>
      <p:sp>
        <p:nvSpPr>
          <p:cNvPr id="16388" name="Platshållare för sidfot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endParaRPr lang="sv-SE" sz="700"/>
          </a:p>
        </p:txBody>
      </p:sp>
    </p:spTree>
    <p:extLst>
      <p:ext uri="{BB962C8B-B14F-4D97-AF65-F5344CB8AC3E}">
        <p14:creationId xmlns:p14="http://schemas.microsoft.com/office/powerpoint/2010/main" val="222361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Lön</a:t>
            </a:r>
          </a:p>
        </p:txBody>
      </p:sp>
      <p:sp>
        <p:nvSpPr>
          <p:cNvPr id="3" name="Platshållare för innehåll 2"/>
          <p:cNvSpPr>
            <a:spLocks noGrp="1"/>
          </p:cNvSpPr>
          <p:nvPr>
            <p:ph idx="1"/>
          </p:nvPr>
        </p:nvSpPr>
        <p:spPr/>
        <p:txBody>
          <a:bodyPr>
            <a:normAutofit/>
          </a:bodyPr>
          <a:lstStyle/>
          <a:p>
            <a:pPr marL="0" indent="0">
              <a:buNone/>
            </a:pPr>
            <a:r>
              <a:rPr lang="sv-SE" b="1" dirty="0"/>
              <a:t>Vad är lägsta lön för en brevbärare som fyllt 18 år?</a:t>
            </a:r>
          </a:p>
          <a:p>
            <a:pPr marL="173038" indent="-171450">
              <a:lnSpc>
                <a:spcPts val="2388"/>
              </a:lnSpc>
              <a:spcBef>
                <a:spcPts val="400"/>
              </a:spcBef>
              <a:buSzPct val="4500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r>
              <a:rPr lang="sv-SE" i="1" dirty="0"/>
              <a:t>§ 5 mom. 2:  </a:t>
            </a:r>
            <a:r>
              <a:rPr lang="sv-SE" dirty="0">
                <a:solidFill>
                  <a:srgbClr val="000000"/>
                </a:solidFill>
                <a:latin typeface="Calibri" charset="0"/>
                <a:ea typeface="Microsoft YaHei" charset="-122"/>
              </a:rPr>
              <a:t>2023</a:t>
            </a:r>
            <a:r>
              <a:rPr lang="sv-SE" i="1" dirty="0">
                <a:solidFill>
                  <a:srgbClr val="000000"/>
                </a:solidFill>
                <a:latin typeface="Calibri" charset="0"/>
                <a:ea typeface="Microsoft YaHei" charset="-122"/>
              </a:rPr>
              <a:t>: </a:t>
            </a:r>
            <a:r>
              <a:rPr lang="sv-SE" dirty="0">
                <a:solidFill>
                  <a:srgbClr val="000000"/>
                </a:solidFill>
                <a:latin typeface="Calibri" charset="0"/>
                <a:ea typeface="Microsoft YaHei" charset="-122"/>
              </a:rPr>
              <a:t>24 700 kr, alternativt 139,31 kr/ timme. </a:t>
            </a:r>
          </a:p>
          <a:p>
            <a:pPr marL="0" indent="0">
              <a:buNone/>
            </a:pPr>
            <a:endParaRPr lang="sv-SE" dirty="0"/>
          </a:p>
          <a:p>
            <a:pPr marL="0" indent="0">
              <a:buNone/>
            </a:pPr>
            <a:r>
              <a:rPr lang="sv-SE" b="1" dirty="0"/>
              <a:t>När får man månadslön?</a:t>
            </a:r>
          </a:p>
          <a:p>
            <a:r>
              <a:rPr lang="sv-SE" i="1" dirty="0"/>
              <a:t>§ 5 mom. 1: </a:t>
            </a:r>
            <a:r>
              <a:rPr lang="sv-SE" dirty="0"/>
              <a:t>Löneformen är månadslön, undantag är om man har kortare anställning än tre månader och en anställning under 40 %. </a:t>
            </a:r>
            <a:r>
              <a:rPr lang="sv-SE" b="1" dirty="0"/>
              <a:t>OBS! </a:t>
            </a:r>
            <a:r>
              <a:rPr lang="sv-SE" dirty="0"/>
              <a:t>Parterna är ense om att kortare avbrott (exempelvis veckoslut) mellan olika anställningar anses som sammanhängande i detta sammanhang. </a:t>
            </a:r>
          </a:p>
          <a:p>
            <a:pPr marL="0" indent="0">
              <a:buNone/>
            </a:pPr>
            <a:endParaRPr lang="sv-SE" dirty="0"/>
          </a:p>
        </p:txBody>
      </p:sp>
      <p:sp>
        <p:nvSpPr>
          <p:cNvPr id="4" name="Platshållare för datum 3"/>
          <p:cNvSpPr>
            <a:spLocks noGrp="1"/>
          </p:cNvSpPr>
          <p:nvPr>
            <p:ph type="dt" sz="half" idx="10"/>
          </p:nvPr>
        </p:nvSpPr>
        <p:spPr/>
        <p:txBody>
          <a:bodyPr/>
          <a:lstStyle/>
          <a:p>
            <a:pPr>
              <a:defRPr/>
            </a:pPr>
            <a:fld id="{89F8AC23-535E-FF45-A7E1-A3698A5B9134}" type="datetime1">
              <a:rPr lang="sv-SE" smtClean="0"/>
              <a:pPr>
                <a:defRPr/>
              </a:pPr>
              <a:t>2023-11-20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CE0A9B89-1D53-E949-A92B-40602824502A}" type="slidenum">
              <a:rPr lang="sv-SE" smtClean="0"/>
              <a:pPr>
                <a:defRPr/>
              </a:pPr>
              <a:t>40</a:t>
            </a:fld>
            <a:endParaRPr lang="sv-SE"/>
          </a:p>
        </p:txBody>
      </p:sp>
    </p:spTree>
    <p:extLst>
      <p:ext uri="{BB962C8B-B14F-4D97-AF65-F5344CB8AC3E}">
        <p14:creationId xmlns:p14="http://schemas.microsoft.com/office/powerpoint/2010/main" val="32995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Arbetstid</a:t>
            </a:r>
          </a:p>
        </p:txBody>
      </p:sp>
      <p:sp>
        <p:nvSpPr>
          <p:cNvPr id="3" name="Platshållare för innehåll 2"/>
          <p:cNvSpPr>
            <a:spLocks noGrp="1"/>
          </p:cNvSpPr>
          <p:nvPr>
            <p:ph idx="1"/>
          </p:nvPr>
        </p:nvSpPr>
        <p:spPr/>
        <p:txBody>
          <a:bodyPr>
            <a:normAutofit fontScale="85000" lnSpcReduction="10000"/>
          </a:bodyPr>
          <a:lstStyle/>
          <a:p>
            <a:pPr marL="0" indent="0">
              <a:buNone/>
            </a:pPr>
            <a:r>
              <a:rPr lang="sv-SE" b="1" dirty="0"/>
              <a:t>När får man schemaändringstillägg?</a:t>
            </a:r>
          </a:p>
          <a:p>
            <a:r>
              <a:rPr lang="sv-SE" i="1" dirty="0"/>
              <a:t>§ 6B, 6C PostNordlokalt tilläggsavtal mom. 1:  </a:t>
            </a:r>
            <a:r>
              <a:rPr lang="sv-SE" dirty="0"/>
              <a:t>När ändring i den planerade verksamheten meddelas senare än två veckor i förtid. </a:t>
            </a:r>
          </a:p>
          <a:p>
            <a:pPr marL="0" indent="0">
              <a:buNone/>
            </a:pPr>
            <a:endParaRPr lang="sv-SE" dirty="0"/>
          </a:p>
          <a:p>
            <a:pPr marL="0" indent="0">
              <a:buNone/>
            </a:pPr>
            <a:r>
              <a:rPr lang="sv-SE" b="1" dirty="0"/>
              <a:t>Hur lång får den ordinarie arbetstiden max vara per vecka?</a:t>
            </a:r>
          </a:p>
          <a:p>
            <a:r>
              <a:rPr lang="sv-SE" i="1" dirty="0"/>
              <a:t>§ 6B, 6C PostNordlokalt tilläggsavtal mom. 1:  </a:t>
            </a:r>
            <a:r>
              <a:rPr lang="sv-SE" dirty="0"/>
              <a:t>Ordinarie arbetstid får inte överstiga 50 timmar under en enskild arbetsvecka. </a:t>
            </a:r>
          </a:p>
          <a:p>
            <a:pPr marL="0" indent="0">
              <a:buNone/>
            </a:pPr>
            <a:endParaRPr lang="sv-SE" dirty="0"/>
          </a:p>
          <a:p>
            <a:pPr marL="0" indent="0">
              <a:buNone/>
            </a:pPr>
            <a:r>
              <a:rPr lang="sv-SE" b="1" dirty="0"/>
              <a:t>Hur kort får ett arbetspass vara?</a:t>
            </a:r>
          </a:p>
          <a:p>
            <a:r>
              <a:rPr lang="sv-SE" i="1" dirty="0"/>
              <a:t>§ 6B, 6C PostNordlokalt tilläggsavtal mom. 2:  </a:t>
            </a:r>
            <a:r>
              <a:rPr lang="sv-SE" dirty="0"/>
              <a:t>När den egentliga arbetstiden under ett arbetspass är kortare än två timmar så får arbetstagaren två timmar som arbetstid. </a:t>
            </a:r>
          </a:p>
        </p:txBody>
      </p:sp>
      <p:sp>
        <p:nvSpPr>
          <p:cNvPr id="4" name="Platshållare för datum 3"/>
          <p:cNvSpPr>
            <a:spLocks noGrp="1"/>
          </p:cNvSpPr>
          <p:nvPr>
            <p:ph type="dt" sz="half" idx="10"/>
          </p:nvPr>
        </p:nvSpPr>
        <p:spPr/>
        <p:txBody>
          <a:bodyPr/>
          <a:lstStyle/>
          <a:p>
            <a:pPr>
              <a:defRPr/>
            </a:pPr>
            <a:fld id="{89F8AC23-535E-FF45-A7E1-A3698A5B9134}" type="datetime1">
              <a:rPr lang="sv-SE" smtClean="0"/>
              <a:pPr>
                <a:defRPr/>
              </a:pPr>
              <a:t>2023-11-20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CE0A9B89-1D53-E949-A92B-40602824502A}" type="slidenum">
              <a:rPr lang="sv-SE" smtClean="0"/>
              <a:pPr>
                <a:defRPr/>
              </a:pPr>
              <a:t>41</a:t>
            </a:fld>
            <a:endParaRPr lang="sv-SE"/>
          </a:p>
        </p:txBody>
      </p:sp>
    </p:spTree>
    <p:extLst>
      <p:ext uri="{BB962C8B-B14F-4D97-AF65-F5344CB8AC3E}">
        <p14:creationId xmlns:p14="http://schemas.microsoft.com/office/powerpoint/2010/main" val="33779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Arbetstid – fortsättning</a:t>
            </a:r>
          </a:p>
        </p:txBody>
      </p:sp>
      <p:sp>
        <p:nvSpPr>
          <p:cNvPr id="3" name="Platshållare för innehåll 2"/>
          <p:cNvSpPr>
            <a:spLocks noGrp="1"/>
          </p:cNvSpPr>
          <p:nvPr>
            <p:ph idx="1"/>
          </p:nvPr>
        </p:nvSpPr>
        <p:spPr>
          <a:xfrm>
            <a:off x="641350" y="1964268"/>
            <a:ext cx="8045450" cy="4398432"/>
          </a:xfrm>
        </p:spPr>
        <p:txBody>
          <a:bodyPr>
            <a:normAutofit fontScale="77500" lnSpcReduction="20000"/>
          </a:bodyPr>
          <a:lstStyle/>
          <a:p>
            <a:pPr marL="0" indent="0">
              <a:buNone/>
            </a:pPr>
            <a:r>
              <a:rPr lang="sv-SE" b="1" dirty="0"/>
              <a:t>Vad är en viloperiod och hur lång bör den vara?</a:t>
            </a:r>
          </a:p>
          <a:p>
            <a:r>
              <a:rPr lang="sv-SE" i="1" dirty="0"/>
              <a:t>§ 6B:  </a:t>
            </a:r>
            <a:r>
              <a:rPr lang="sv-SE" dirty="0"/>
              <a:t>En dygnsvila skall som huvudregel vara 11 timmar men arbetsgivaren kan meddela avvikelse för sex olika händelser.</a:t>
            </a:r>
            <a:br>
              <a:rPr lang="sv-SE" dirty="0"/>
            </a:br>
            <a:r>
              <a:rPr lang="sv-SE" i="1" dirty="0"/>
              <a:t>§ 6C</a:t>
            </a:r>
            <a:r>
              <a:rPr lang="sv-SE" dirty="0"/>
              <a:t>: </a:t>
            </a:r>
            <a:r>
              <a:rPr lang="sv-SE" dirty="0">
                <a:latin typeface="Calibri" charset="0"/>
                <a:ea typeface="Microsoft YaHei" charset="-122"/>
              </a:rPr>
              <a:t>D</a:t>
            </a:r>
            <a:r>
              <a:rPr lang="sv-SE" dirty="0"/>
              <a:t>ygnsvilan får reduceras till som minst 9 timmar högst tre gånger mellan två veckovilor</a:t>
            </a:r>
          </a:p>
          <a:p>
            <a:pPr marL="0" indent="0">
              <a:buNone/>
            </a:pPr>
            <a:endParaRPr lang="sv-SE" dirty="0"/>
          </a:p>
          <a:p>
            <a:pPr marL="0" indent="0">
              <a:buNone/>
            </a:pPr>
            <a:r>
              <a:rPr lang="sv-SE" b="1" dirty="0"/>
              <a:t>Vad är en rast?</a:t>
            </a:r>
          </a:p>
          <a:p>
            <a:r>
              <a:rPr lang="sv-SE" i="1" dirty="0"/>
              <a:t>§ 6B mom. 4:  </a:t>
            </a:r>
            <a:r>
              <a:rPr lang="sv-SE" dirty="0"/>
              <a:t>En rast är ett avbrott i den dagliga arbetstiden då arbetstagaren inte är skyldig att stanna kvar på arbetsstället. En rast ska i normalfallet vara minst 30 minuter. </a:t>
            </a:r>
          </a:p>
          <a:p>
            <a:pPr marL="0" indent="0">
              <a:buNone/>
            </a:pPr>
            <a:endParaRPr lang="sv-SE" dirty="0"/>
          </a:p>
          <a:p>
            <a:pPr marL="0" indent="0">
              <a:buNone/>
            </a:pPr>
            <a:r>
              <a:rPr lang="sv-SE" b="1" dirty="0"/>
              <a:t>Vad är en paus?</a:t>
            </a:r>
          </a:p>
          <a:p>
            <a:r>
              <a:rPr lang="sv-SE" dirty="0"/>
              <a:t>En paus är arbetstid. Längd är ej reglerat i avtal eller lag men en praxis på arbetsmarknaden är 5 min/timme. ”</a:t>
            </a:r>
            <a:r>
              <a:rPr lang="sv-SE" i="1" dirty="0"/>
              <a:t>Arbetsgivaren ska ordna arbetet så att arbetstagarna kan ta de pauser som behövs utöver rasterna</a:t>
            </a:r>
            <a:r>
              <a:rPr lang="sv-SE" dirty="0"/>
              <a:t>”.</a:t>
            </a:r>
          </a:p>
        </p:txBody>
      </p:sp>
      <p:sp>
        <p:nvSpPr>
          <p:cNvPr id="4" name="Platshållare för datum 3"/>
          <p:cNvSpPr>
            <a:spLocks noGrp="1"/>
          </p:cNvSpPr>
          <p:nvPr>
            <p:ph type="dt" sz="half" idx="10"/>
          </p:nvPr>
        </p:nvSpPr>
        <p:spPr/>
        <p:txBody>
          <a:bodyPr/>
          <a:lstStyle/>
          <a:p>
            <a:pPr>
              <a:defRPr/>
            </a:pPr>
            <a:fld id="{89F8AC23-535E-FF45-A7E1-A3698A5B9134}" type="datetime1">
              <a:rPr lang="sv-SE" smtClean="0"/>
              <a:pPr>
                <a:defRPr/>
              </a:pPr>
              <a:t>2023-11-20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CE0A9B89-1D53-E949-A92B-40602824502A}" type="slidenum">
              <a:rPr lang="sv-SE" smtClean="0"/>
              <a:pPr>
                <a:defRPr/>
              </a:pPr>
              <a:t>42</a:t>
            </a:fld>
            <a:endParaRPr lang="sv-SE"/>
          </a:p>
        </p:txBody>
      </p:sp>
    </p:spTree>
    <p:extLst>
      <p:ext uri="{BB962C8B-B14F-4D97-AF65-F5344CB8AC3E}">
        <p14:creationId xmlns:p14="http://schemas.microsoft.com/office/powerpoint/2010/main" val="389265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Övertid</a:t>
            </a:r>
          </a:p>
        </p:txBody>
      </p:sp>
      <p:sp>
        <p:nvSpPr>
          <p:cNvPr id="3" name="Platshållare för innehåll 2"/>
          <p:cNvSpPr>
            <a:spLocks noGrp="1"/>
          </p:cNvSpPr>
          <p:nvPr>
            <p:ph idx="1"/>
          </p:nvPr>
        </p:nvSpPr>
        <p:spPr/>
        <p:txBody>
          <a:bodyPr>
            <a:normAutofit fontScale="92500"/>
          </a:bodyPr>
          <a:lstStyle/>
          <a:p>
            <a:pPr marL="0" indent="0">
              <a:buNone/>
            </a:pPr>
            <a:r>
              <a:rPr lang="sv-SE" b="1" dirty="0"/>
              <a:t>När är man skyldig att arbeta övertid?</a:t>
            </a:r>
          </a:p>
          <a:p>
            <a:r>
              <a:rPr lang="sv-SE" i="1" dirty="0"/>
              <a:t>§ 7 mom. 2:  </a:t>
            </a:r>
            <a:r>
              <a:rPr lang="sv-SE" dirty="0"/>
              <a:t>När särskilda skäl föreligger är en arbetstagare skyldig att fullgöra allmän övertid. I första hand gäller frivilligheten.</a:t>
            </a:r>
          </a:p>
          <a:p>
            <a:pPr marL="0" indent="0">
              <a:buNone/>
            </a:pPr>
            <a:endParaRPr lang="sv-SE" dirty="0"/>
          </a:p>
          <a:p>
            <a:pPr marL="0" indent="0">
              <a:buNone/>
            </a:pPr>
            <a:r>
              <a:rPr lang="sv-SE" b="1" dirty="0"/>
              <a:t>Kan man vägra att arbeta övertid?</a:t>
            </a:r>
          </a:p>
          <a:p>
            <a:r>
              <a:rPr lang="sv-SE" i="1" dirty="0"/>
              <a:t>§ 7 mom. 2:  </a:t>
            </a:r>
            <a:r>
              <a:rPr lang="sv-SE" dirty="0"/>
              <a:t>Ja, om man är partiellt tjänstledig med stöd av lag (t.ex. föräldraledighet eller sjukledighet). </a:t>
            </a:r>
          </a:p>
          <a:p>
            <a:pPr marL="0" indent="0">
              <a:buNone/>
            </a:pPr>
            <a:endParaRPr lang="sv-SE" dirty="0"/>
          </a:p>
          <a:p>
            <a:pPr marL="0" indent="0">
              <a:buNone/>
            </a:pPr>
            <a:r>
              <a:rPr lang="sv-SE" b="1" dirty="0"/>
              <a:t>Om den ordinarie arbetstiden slutar 14.00 och man arbetar övertid mellan 16.00 – 18.30 hur mycket övertid utgår då? </a:t>
            </a:r>
          </a:p>
          <a:p>
            <a:r>
              <a:rPr lang="sv-SE" i="1" dirty="0"/>
              <a:t>§ 7 mom. 5:  </a:t>
            </a:r>
            <a:r>
              <a:rPr lang="sv-SE" dirty="0"/>
              <a:t>Tre timmar. </a:t>
            </a:r>
          </a:p>
          <a:p>
            <a:pPr marL="0" indent="0">
              <a:buNone/>
            </a:pPr>
            <a:endParaRPr lang="sv-SE" dirty="0"/>
          </a:p>
          <a:p>
            <a:pPr marL="0" indent="0">
              <a:buNone/>
            </a:pPr>
            <a:endParaRPr lang="sv-SE" dirty="0"/>
          </a:p>
        </p:txBody>
      </p:sp>
      <p:sp>
        <p:nvSpPr>
          <p:cNvPr id="4" name="Platshållare för datum 3"/>
          <p:cNvSpPr>
            <a:spLocks noGrp="1"/>
          </p:cNvSpPr>
          <p:nvPr>
            <p:ph type="dt" sz="half" idx="10"/>
          </p:nvPr>
        </p:nvSpPr>
        <p:spPr/>
        <p:txBody>
          <a:bodyPr/>
          <a:lstStyle/>
          <a:p>
            <a:pPr>
              <a:defRPr/>
            </a:pPr>
            <a:fld id="{89F8AC23-535E-FF45-A7E1-A3698A5B9134}" type="datetime1">
              <a:rPr lang="sv-SE" smtClean="0"/>
              <a:pPr>
                <a:defRPr/>
              </a:pPr>
              <a:t>2023-11-20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CE0A9B89-1D53-E949-A92B-40602824502A}" type="slidenum">
              <a:rPr lang="sv-SE" smtClean="0"/>
              <a:pPr>
                <a:defRPr/>
              </a:pPr>
              <a:t>43</a:t>
            </a:fld>
            <a:endParaRPr lang="sv-SE"/>
          </a:p>
        </p:txBody>
      </p:sp>
    </p:spTree>
    <p:extLst>
      <p:ext uri="{BB962C8B-B14F-4D97-AF65-F5344CB8AC3E}">
        <p14:creationId xmlns:p14="http://schemas.microsoft.com/office/powerpoint/2010/main" val="278752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Övertid – fortsättning</a:t>
            </a:r>
          </a:p>
        </p:txBody>
      </p:sp>
      <p:sp>
        <p:nvSpPr>
          <p:cNvPr id="3" name="Platshållare för innehåll 2"/>
          <p:cNvSpPr>
            <a:spLocks noGrp="1"/>
          </p:cNvSpPr>
          <p:nvPr>
            <p:ph idx="1"/>
          </p:nvPr>
        </p:nvSpPr>
        <p:spPr>
          <a:xfrm>
            <a:off x="641350" y="2332568"/>
            <a:ext cx="8045450" cy="4125383"/>
          </a:xfrm>
        </p:spPr>
        <p:txBody>
          <a:bodyPr>
            <a:normAutofit fontScale="85000" lnSpcReduction="10000"/>
          </a:bodyPr>
          <a:lstStyle/>
          <a:p>
            <a:pPr marL="0" indent="0">
              <a:buNone/>
            </a:pPr>
            <a:r>
              <a:rPr lang="sv-SE" b="1" dirty="0"/>
              <a:t>Hur många timmar övertid kan man jobba per kalenderår?</a:t>
            </a:r>
          </a:p>
          <a:p>
            <a:r>
              <a:rPr lang="sv-SE" dirty="0"/>
              <a:t>§ 7 mom. 2: Högst 225 timmar övertid. </a:t>
            </a:r>
          </a:p>
          <a:p>
            <a:pPr marL="0" indent="0">
              <a:buNone/>
            </a:pPr>
            <a:endParaRPr lang="sv-SE" dirty="0"/>
          </a:p>
          <a:p>
            <a:pPr marL="0" indent="0">
              <a:buNone/>
            </a:pPr>
            <a:r>
              <a:rPr lang="sv-SE" b="1" dirty="0"/>
              <a:t>Vad krävs för att få mertidsersättning?</a:t>
            </a:r>
          </a:p>
          <a:p>
            <a:r>
              <a:rPr lang="sv-SE" i="1" dirty="0"/>
              <a:t>§ 8 mom. 1: </a:t>
            </a:r>
            <a:r>
              <a:rPr lang="sv-SE" dirty="0"/>
              <a:t>Med mertidsarbete avses arbete som deltidsarbetande arbetstagare utför utöver den ordinarie dagliga arbetstid som gäller för arbetstagarens deltid men som ligger inom det ordinarie arbetstidsmåttet för heltidsarbetande. Arbete på mertid anses som ordinarie arbetstid.</a:t>
            </a:r>
          </a:p>
          <a:p>
            <a:pPr marL="0" indent="0">
              <a:buNone/>
            </a:pPr>
            <a:endParaRPr lang="sv-SE" dirty="0"/>
          </a:p>
          <a:p>
            <a:pPr marL="0" indent="0">
              <a:buNone/>
            </a:pPr>
            <a:r>
              <a:rPr lang="sv-SE" b="1" dirty="0"/>
              <a:t>Hur många timmar mertid kan man jobba per kalenderår?</a:t>
            </a:r>
          </a:p>
          <a:p>
            <a:r>
              <a:rPr lang="sv-SE" dirty="0"/>
              <a:t>§ 8 mom. 2: Högst 150 timmar mertid, sammanlagt 270 timmar mertid och övertid. </a:t>
            </a:r>
          </a:p>
          <a:p>
            <a:pPr marL="0" indent="0">
              <a:buNone/>
            </a:pPr>
            <a:endParaRPr lang="sv-SE" dirty="0"/>
          </a:p>
        </p:txBody>
      </p:sp>
      <p:sp>
        <p:nvSpPr>
          <p:cNvPr id="4" name="Platshållare för datum 3"/>
          <p:cNvSpPr>
            <a:spLocks noGrp="1"/>
          </p:cNvSpPr>
          <p:nvPr>
            <p:ph type="dt" sz="half" idx="10"/>
          </p:nvPr>
        </p:nvSpPr>
        <p:spPr/>
        <p:txBody>
          <a:bodyPr/>
          <a:lstStyle/>
          <a:p>
            <a:pPr>
              <a:defRPr/>
            </a:pPr>
            <a:fld id="{89F8AC23-535E-FF45-A7E1-A3698A5B9134}" type="datetime1">
              <a:rPr lang="sv-SE" smtClean="0"/>
              <a:pPr>
                <a:defRPr/>
              </a:pPr>
              <a:t>2023-11-20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CE0A9B89-1D53-E949-A92B-40602824502A}" type="slidenum">
              <a:rPr lang="sv-SE" smtClean="0"/>
              <a:pPr>
                <a:defRPr/>
              </a:pPr>
              <a:t>44</a:t>
            </a:fld>
            <a:endParaRPr lang="sv-SE"/>
          </a:p>
        </p:txBody>
      </p:sp>
    </p:spTree>
    <p:extLst>
      <p:ext uri="{BB962C8B-B14F-4D97-AF65-F5344CB8AC3E}">
        <p14:creationId xmlns:p14="http://schemas.microsoft.com/office/powerpoint/2010/main" val="33586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OB</a:t>
            </a:r>
          </a:p>
        </p:txBody>
      </p:sp>
      <p:sp>
        <p:nvSpPr>
          <p:cNvPr id="3" name="Platshållare för innehåll 2"/>
          <p:cNvSpPr>
            <a:spLocks noGrp="1"/>
          </p:cNvSpPr>
          <p:nvPr>
            <p:ph idx="1"/>
          </p:nvPr>
        </p:nvSpPr>
        <p:spPr>
          <a:xfrm>
            <a:off x="641350" y="2053168"/>
            <a:ext cx="8045450" cy="3850217"/>
          </a:xfrm>
        </p:spPr>
        <p:txBody>
          <a:bodyPr/>
          <a:lstStyle/>
          <a:p>
            <a:pPr marL="0" indent="0">
              <a:buNone/>
            </a:pPr>
            <a:r>
              <a:rPr lang="sv-SE" b="1" dirty="0"/>
              <a:t>När får man enkel </a:t>
            </a:r>
            <a:r>
              <a:rPr lang="sv-SE" b="1" dirty="0" err="1"/>
              <a:t>OB-ersättning</a:t>
            </a:r>
            <a:r>
              <a:rPr lang="sv-SE" b="1" dirty="0"/>
              <a:t>?</a:t>
            </a:r>
          </a:p>
          <a:p>
            <a:pPr marL="0" indent="0">
              <a:buNone/>
            </a:pPr>
            <a:r>
              <a:rPr lang="sv-SE" sz="1400" i="1" dirty="0"/>
              <a:t>§ 10 mom. 1</a:t>
            </a:r>
            <a:r>
              <a:rPr lang="sv-SE" sz="1400" dirty="0"/>
              <a:t>: Mellan klockan 19.00 och 22.00, i den mån det inte är fråga om tid som sägs</a:t>
            </a:r>
          </a:p>
          <a:p>
            <a:pPr marL="0" indent="0">
              <a:buNone/>
            </a:pPr>
            <a:r>
              <a:rPr lang="sv-SE" sz="1400" dirty="0"/>
              <a:t>nedan.</a:t>
            </a:r>
            <a:r>
              <a:rPr lang="sv-SE" sz="1400" b="1" dirty="0"/>
              <a:t> Kvalificerad obekväm tid är</a:t>
            </a:r>
            <a:endParaRPr lang="sv-SE" sz="1400" dirty="0"/>
          </a:p>
          <a:p>
            <a:pPr marL="0" indent="0">
              <a:buNone/>
            </a:pPr>
            <a:r>
              <a:rPr lang="sv-SE" sz="1400" dirty="0"/>
              <a:t>a) tid från klockan 19.00 på fredag till klockan 07.00 på måndag,</a:t>
            </a:r>
          </a:p>
          <a:p>
            <a:pPr marL="0" indent="0">
              <a:buNone/>
            </a:pPr>
            <a:r>
              <a:rPr lang="sv-SE" sz="1400" dirty="0"/>
              <a:t>b) tid från klockan 19.00 på dag före trettondagen, första maj, Kristi himmelsfärdsdag</a:t>
            </a:r>
          </a:p>
          <a:p>
            <a:pPr marL="0" indent="0">
              <a:buNone/>
            </a:pPr>
            <a:r>
              <a:rPr lang="sv-SE" sz="1400" dirty="0"/>
              <a:t>eller nationaldagen till klockan 07.00 på närmast följande vardag,</a:t>
            </a:r>
          </a:p>
          <a:p>
            <a:pPr marL="0" indent="0">
              <a:buNone/>
            </a:pPr>
            <a:r>
              <a:rPr lang="sv-SE" sz="1400" dirty="0"/>
              <a:t>c) tid från klockan 19.00 dag före långfredagen till klockan 07.00 på dagen</a:t>
            </a:r>
          </a:p>
          <a:p>
            <a:pPr marL="0" indent="0">
              <a:buNone/>
            </a:pPr>
            <a:r>
              <a:rPr lang="sv-SE" sz="1400" dirty="0"/>
              <a:t>efter annandag påsk,</a:t>
            </a:r>
          </a:p>
          <a:p>
            <a:pPr marL="0" indent="0">
              <a:buNone/>
            </a:pPr>
            <a:r>
              <a:rPr lang="sv-SE" sz="1400" dirty="0"/>
              <a:t>d) tid från klockan 19.00 på dagen före pingstafton, midsommarafton, julafton</a:t>
            </a:r>
          </a:p>
          <a:p>
            <a:pPr marL="0" indent="0">
              <a:buNone/>
            </a:pPr>
            <a:r>
              <a:rPr lang="sv-SE" sz="1400" dirty="0"/>
              <a:t>eller nyårsafton till klockan 07.00 på vardag närmast efter helgdagsaftonen,</a:t>
            </a:r>
          </a:p>
          <a:p>
            <a:pPr marL="0" indent="0">
              <a:buNone/>
            </a:pPr>
            <a:r>
              <a:rPr lang="sv-SE" sz="1400" dirty="0"/>
              <a:t>e) all tid på vardag som både föregås och efterföljs av sön- eller helgdag samt</a:t>
            </a:r>
          </a:p>
          <a:p>
            <a:pPr marL="0" indent="0">
              <a:buNone/>
            </a:pPr>
            <a:r>
              <a:rPr lang="sv-SE" sz="1400" dirty="0"/>
              <a:t>f) tid i övrigt mellan klockan 22.00 och 06.00.</a:t>
            </a:r>
          </a:p>
          <a:p>
            <a:endParaRPr lang="sv-SE" dirty="0"/>
          </a:p>
        </p:txBody>
      </p:sp>
      <p:sp>
        <p:nvSpPr>
          <p:cNvPr id="4" name="Platshållare för datum 3"/>
          <p:cNvSpPr>
            <a:spLocks noGrp="1"/>
          </p:cNvSpPr>
          <p:nvPr>
            <p:ph type="dt" sz="half" idx="10"/>
          </p:nvPr>
        </p:nvSpPr>
        <p:spPr/>
        <p:txBody>
          <a:bodyPr/>
          <a:lstStyle/>
          <a:p>
            <a:pPr>
              <a:defRPr/>
            </a:pPr>
            <a:fld id="{89F8AC23-535E-FF45-A7E1-A3698A5B9134}" type="datetime1">
              <a:rPr lang="sv-SE" smtClean="0"/>
              <a:pPr>
                <a:defRPr/>
              </a:pPr>
              <a:t>2023-11-20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CE0A9B89-1D53-E949-A92B-40602824502A}" type="slidenum">
              <a:rPr lang="sv-SE" smtClean="0"/>
              <a:pPr>
                <a:defRPr/>
              </a:pPr>
              <a:t>45</a:t>
            </a:fld>
            <a:endParaRPr lang="sv-SE"/>
          </a:p>
        </p:txBody>
      </p:sp>
    </p:spTree>
    <p:extLst>
      <p:ext uri="{BB962C8B-B14F-4D97-AF65-F5344CB8AC3E}">
        <p14:creationId xmlns:p14="http://schemas.microsoft.com/office/powerpoint/2010/main" val="100477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Semester</a:t>
            </a:r>
          </a:p>
        </p:txBody>
      </p:sp>
      <p:sp>
        <p:nvSpPr>
          <p:cNvPr id="3" name="Platshållare för innehåll 2"/>
          <p:cNvSpPr>
            <a:spLocks noGrp="1"/>
          </p:cNvSpPr>
          <p:nvPr>
            <p:ph idx="1"/>
          </p:nvPr>
        </p:nvSpPr>
        <p:spPr>
          <a:xfrm>
            <a:off x="641350" y="2332568"/>
            <a:ext cx="8045450" cy="4271432"/>
          </a:xfrm>
        </p:spPr>
        <p:txBody>
          <a:bodyPr>
            <a:normAutofit/>
          </a:bodyPr>
          <a:lstStyle/>
          <a:p>
            <a:pPr marL="0" indent="0">
              <a:buNone/>
            </a:pPr>
            <a:r>
              <a:rPr lang="sv-SE" b="1" dirty="0"/>
              <a:t>Hur lång sammanhängande semester har man rätt till under sommaren?</a:t>
            </a:r>
          </a:p>
          <a:p>
            <a:r>
              <a:rPr lang="sv-SE" i="1" dirty="0"/>
              <a:t>§ 11 mom. 1 </a:t>
            </a:r>
            <a:r>
              <a:rPr lang="sv-SE" i="1" dirty="0" err="1"/>
              <a:t>PostNordlokalt</a:t>
            </a:r>
            <a:r>
              <a:rPr lang="sv-SE" i="1" dirty="0"/>
              <a:t> tilläggsavtal: </a:t>
            </a:r>
            <a:r>
              <a:rPr lang="sv-SE" dirty="0"/>
              <a:t>Minst fyra veckor under 1 juni – 31 augusti. </a:t>
            </a:r>
          </a:p>
          <a:p>
            <a:endParaRPr lang="sv-SE" dirty="0"/>
          </a:p>
          <a:p>
            <a:pPr marL="0" indent="0">
              <a:buNone/>
            </a:pPr>
            <a:r>
              <a:rPr lang="sv-SE" b="1" dirty="0"/>
              <a:t>Hur fungerar semesterlönen?</a:t>
            </a:r>
          </a:p>
          <a:p>
            <a:pPr marL="173038" indent="-171450">
              <a:lnSpc>
                <a:spcPts val="2388"/>
              </a:lnSpc>
              <a:spcBef>
                <a:spcPts val="400"/>
              </a:spcBef>
              <a:buSzPct val="4500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r>
              <a:rPr lang="sv-SE" i="1" dirty="0"/>
              <a:t>§ 11 mom. 3: </a:t>
            </a:r>
            <a:r>
              <a:rPr lang="sv-SE" dirty="0"/>
              <a:t>Semesterlönen utgörs av den månadslön som är aktuell under semestern plus semestertillägget (0,8 % av aktuell månadslön per betald semesterdag). Exempel semesterlön 4 veckor:  </a:t>
            </a:r>
            <a:r>
              <a:rPr lang="sv-SE" dirty="0">
                <a:solidFill>
                  <a:srgbClr val="000000"/>
                </a:solidFill>
                <a:latin typeface="Calibri" charset="0"/>
                <a:ea typeface="Microsoft YaHei" charset="-122"/>
              </a:rPr>
              <a:t>25 000 x 0,8 % = 200/dag x 20 = 4000 + 25 000 = </a:t>
            </a:r>
            <a:r>
              <a:rPr lang="sv-SE" b="1" dirty="0">
                <a:solidFill>
                  <a:srgbClr val="000000"/>
                </a:solidFill>
                <a:latin typeface="Calibri" charset="0"/>
                <a:ea typeface="Microsoft YaHei" charset="-122"/>
              </a:rPr>
              <a:t>29 000 kronor i semesterlön</a:t>
            </a:r>
            <a:r>
              <a:rPr lang="sv-SE" dirty="0">
                <a:solidFill>
                  <a:srgbClr val="000000"/>
                </a:solidFill>
                <a:latin typeface="Calibri" charset="0"/>
                <a:ea typeface="Microsoft YaHei" charset="-122"/>
              </a:rPr>
              <a:t>)</a:t>
            </a:r>
          </a:p>
          <a:p>
            <a:endParaRPr lang="sv-SE" dirty="0"/>
          </a:p>
        </p:txBody>
      </p:sp>
      <p:sp>
        <p:nvSpPr>
          <p:cNvPr id="4" name="Platshållare för datum 3"/>
          <p:cNvSpPr>
            <a:spLocks noGrp="1"/>
          </p:cNvSpPr>
          <p:nvPr>
            <p:ph type="dt" sz="half" idx="10"/>
          </p:nvPr>
        </p:nvSpPr>
        <p:spPr/>
        <p:txBody>
          <a:bodyPr/>
          <a:lstStyle/>
          <a:p>
            <a:pPr>
              <a:defRPr/>
            </a:pPr>
            <a:fld id="{89F8AC23-535E-FF45-A7E1-A3698A5B9134}" type="datetime1">
              <a:rPr lang="sv-SE" smtClean="0"/>
              <a:pPr>
                <a:defRPr/>
              </a:pPr>
              <a:t>2023-11-20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CE0A9B89-1D53-E949-A92B-40602824502A}" type="slidenum">
              <a:rPr lang="sv-SE" smtClean="0"/>
              <a:pPr>
                <a:defRPr/>
              </a:pPr>
              <a:t>46</a:t>
            </a:fld>
            <a:endParaRPr lang="sv-SE"/>
          </a:p>
        </p:txBody>
      </p:sp>
    </p:spTree>
    <p:extLst>
      <p:ext uri="{BB962C8B-B14F-4D97-AF65-F5344CB8AC3E}">
        <p14:creationId xmlns:p14="http://schemas.microsoft.com/office/powerpoint/2010/main" val="138900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Semester – fortsättning</a:t>
            </a:r>
          </a:p>
        </p:txBody>
      </p:sp>
      <p:sp>
        <p:nvSpPr>
          <p:cNvPr id="3" name="Platshållare för innehåll 2"/>
          <p:cNvSpPr>
            <a:spLocks noGrp="1"/>
          </p:cNvSpPr>
          <p:nvPr>
            <p:ph idx="1"/>
          </p:nvPr>
        </p:nvSpPr>
        <p:spPr>
          <a:xfrm>
            <a:off x="641350" y="2332568"/>
            <a:ext cx="8045450" cy="4271432"/>
          </a:xfrm>
        </p:spPr>
        <p:txBody>
          <a:bodyPr>
            <a:normAutofit/>
          </a:bodyPr>
          <a:lstStyle/>
          <a:p>
            <a:pPr marL="0" indent="0">
              <a:buNone/>
            </a:pPr>
            <a:r>
              <a:rPr lang="sv-SE" b="1" dirty="0"/>
              <a:t>Hur många semesterdagar får man när man blir månadsanställd?</a:t>
            </a:r>
          </a:p>
          <a:p>
            <a:r>
              <a:rPr lang="sv-SE" i="1" dirty="0"/>
              <a:t>§ 11 mom. 2: </a:t>
            </a:r>
            <a:r>
              <a:rPr lang="sv-SE" dirty="0"/>
              <a:t>Man får 25 dagar semester. </a:t>
            </a:r>
            <a:endParaRPr lang="sv-SE" b="1" dirty="0"/>
          </a:p>
          <a:p>
            <a:pPr marL="0" indent="0">
              <a:buNone/>
            </a:pPr>
            <a:endParaRPr lang="sv-SE" b="1" dirty="0"/>
          </a:p>
          <a:p>
            <a:pPr marL="0" indent="0">
              <a:buNone/>
            </a:pPr>
            <a:r>
              <a:rPr lang="sv-SE" b="1" dirty="0"/>
              <a:t>När får man veta när man får semester?</a:t>
            </a:r>
          </a:p>
          <a:p>
            <a:r>
              <a:rPr lang="sv-SE" i="1" dirty="0"/>
              <a:t>§ 11 mom. 1: </a:t>
            </a:r>
            <a:r>
              <a:rPr lang="sv-SE" dirty="0"/>
              <a:t>Inom Produktion (§ 6 b och § 6 c) ska huvudsemester meddelas/anslås senast 1 april. </a:t>
            </a:r>
            <a:br>
              <a:rPr lang="sv-SE" dirty="0"/>
            </a:br>
            <a:r>
              <a:rPr lang="sv-SE" dirty="0"/>
              <a:t>Medarbetare som önskar semester utanför huvudsemesterperioden ska ansöka om detta i god tid så att den om möjligt kan tas med i kommande månadsplanering. Besked ska lämnas utan oskäligt dröjsmål, dock senast inom 14 dagar från inlämnad ansökan. Om semesteransökan avslås ska medarbetaren erhålla en motivering. 	</a:t>
            </a:r>
          </a:p>
          <a:p>
            <a:pPr marL="0" indent="0">
              <a:buNone/>
            </a:pPr>
            <a:endParaRPr lang="sv-SE" dirty="0"/>
          </a:p>
        </p:txBody>
      </p:sp>
      <p:sp>
        <p:nvSpPr>
          <p:cNvPr id="4" name="Platshållare för datum 3"/>
          <p:cNvSpPr>
            <a:spLocks noGrp="1"/>
          </p:cNvSpPr>
          <p:nvPr>
            <p:ph type="dt" sz="half" idx="10"/>
          </p:nvPr>
        </p:nvSpPr>
        <p:spPr/>
        <p:txBody>
          <a:bodyPr/>
          <a:lstStyle/>
          <a:p>
            <a:pPr>
              <a:defRPr/>
            </a:pPr>
            <a:fld id="{89F8AC23-535E-FF45-A7E1-A3698A5B9134}" type="datetime1">
              <a:rPr lang="sv-SE" smtClean="0"/>
              <a:pPr>
                <a:defRPr/>
              </a:pPr>
              <a:t>2023-11-20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CE0A9B89-1D53-E949-A92B-40602824502A}" type="slidenum">
              <a:rPr lang="sv-SE" smtClean="0"/>
              <a:pPr>
                <a:defRPr/>
              </a:pPr>
              <a:t>47</a:t>
            </a:fld>
            <a:endParaRPr lang="sv-SE"/>
          </a:p>
        </p:txBody>
      </p:sp>
    </p:spTree>
    <p:extLst>
      <p:ext uri="{BB962C8B-B14F-4D97-AF65-F5344CB8AC3E}">
        <p14:creationId xmlns:p14="http://schemas.microsoft.com/office/powerpoint/2010/main" val="59256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Semester – fortsättning</a:t>
            </a:r>
          </a:p>
        </p:txBody>
      </p:sp>
      <p:sp>
        <p:nvSpPr>
          <p:cNvPr id="3" name="Platshållare för innehåll 2"/>
          <p:cNvSpPr>
            <a:spLocks noGrp="1"/>
          </p:cNvSpPr>
          <p:nvPr>
            <p:ph idx="1"/>
          </p:nvPr>
        </p:nvSpPr>
        <p:spPr/>
        <p:txBody>
          <a:bodyPr/>
          <a:lstStyle/>
          <a:p>
            <a:pPr marL="0" indent="0">
              <a:buNone/>
            </a:pPr>
            <a:r>
              <a:rPr lang="sv-SE" b="1" dirty="0"/>
              <a:t>Hur fungerar semester för timavlönade?</a:t>
            </a:r>
          </a:p>
          <a:p>
            <a:pPr marL="0" indent="0">
              <a:buNone/>
            </a:pPr>
            <a:r>
              <a:rPr lang="sv-SE" dirty="0"/>
              <a:t>Alla har rätt till 25 semesterdagar varje </a:t>
            </a:r>
            <a:r>
              <a:rPr lang="sv-SE" dirty="0" err="1"/>
              <a:t>semesterår</a:t>
            </a:r>
            <a:r>
              <a:rPr lang="sv-SE" dirty="0"/>
              <a:t>. Pågår anställningen högst 3 månader och inte längre tid, får det avtalas att semesterledigheten inte ska läggas ut</a:t>
            </a:r>
            <a:r>
              <a:rPr lang="sv-SE" dirty="0">
                <a:solidFill>
                  <a:schemeClr val="accent1"/>
                </a:solidFill>
              </a:rPr>
              <a:t>. </a:t>
            </a:r>
          </a:p>
          <a:p>
            <a:pPr marL="0" indent="0">
              <a:buNone/>
            </a:pPr>
            <a:r>
              <a:rPr lang="sv-SE" dirty="0"/>
              <a:t>Då ska semesterersättning betalas ut.</a:t>
            </a:r>
          </a:p>
          <a:p>
            <a:pPr marL="0" indent="0">
              <a:buNone/>
            </a:pPr>
            <a:endParaRPr lang="sv-SE" dirty="0">
              <a:solidFill>
                <a:schemeClr val="accent1"/>
              </a:solidFill>
            </a:endParaRPr>
          </a:p>
          <a:p>
            <a:pPr marL="0" indent="0">
              <a:buNone/>
            </a:pPr>
            <a:endParaRPr lang="sv-SE" dirty="0">
              <a:solidFill>
                <a:schemeClr val="accent1"/>
              </a:solidFill>
            </a:endParaRPr>
          </a:p>
          <a:p>
            <a:pPr marL="0" indent="0">
              <a:buNone/>
            </a:pPr>
            <a:endParaRPr lang="sv-SE" b="1" dirty="0"/>
          </a:p>
          <a:p>
            <a:pPr marL="0" indent="0">
              <a:buNone/>
            </a:pPr>
            <a:endParaRPr lang="sv-SE" b="1" dirty="0"/>
          </a:p>
        </p:txBody>
      </p:sp>
      <p:sp>
        <p:nvSpPr>
          <p:cNvPr id="4" name="Platshållare för datum 3"/>
          <p:cNvSpPr>
            <a:spLocks noGrp="1"/>
          </p:cNvSpPr>
          <p:nvPr>
            <p:ph type="dt" sz="half" idx="10"/>
          </p:nvPr>
        </p:nvSpPr>
        <p:spPr/>
        <p:txBody>
          <a:bodyPr/>
          <a:lstStyle/>
          <a:p>
            <a:pPr>
              <a:defRPr/>
            </a:pPr>
            <a:fld id="{89F8AC23-535E-FF45-A7E1-A3698A5B9134}" type="datetime1">
              <a:rPr lang="sv-SE" smtClean="0"/>
              <a:pPr>
                <a:defRPr/>
              </a:pPr>
              <a:t>2023-11-20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CE0A9B89-1D53-E949-A92B-40602824502A}" type="slidenum">
              <a:rPr lang="sv-SE" smtClean="0"/>
              <a:pPr>
                <a:defRPr/>
              </a:pPr>
              <a:t>48</a:t>
            </a:fld>
            <a:endParaRPr lang="sv-SE"/>
          </a:p>
        </p:txBody>
      </p:sp>
    </p:spTree>
    <p:extLst>
      <p:ext uri="{BB962C8B-B14F-4D97-AF65-F5344CB8AC3E}">
        <p14:creationId xmlns:p14="http://schemas.microsoft.com/office/powerpoint/2010/main" val="221074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Semester – fortsättning		</a:t>
            </a:r>
          </a:p>
        </p:txBody>
      </p:sp>
      <p:sp>
        <p:nvSpPr>
          <p:cNvPr id="3" name="Platshållare för innehåll 2"/>
          <p:cNvSpPr>
            <a:spLocks noGrp="1"/>
          </p:cNvSpPr>
          <p:nvPr>
            <p:ph idx="1"/>
          </p:nvPr>
        </p:nvSpPr>
        <p:spPr/>
        <p:txBody>
          <a:bodyPr>
            <a:normAutofit/>
          </a:bodyPr>
          <a:lstStyle/>
          <a:p>
            <a:pPr marL="0" indent="0">
              <a:buNone/>
            </a:pPr>
            <a:r>
              <a:rPr lang="sv-SE" b="1" dirty="0"/>
              <a:t>Hur många sparade semesterdagar får man som mest ha?</a:t>
            </a:r>
          </a:p>
          <a:p>
            <a:r>
              <a:rPr lang="sv-SE" i="1" dirty="0"/>
              <a:t>§ 11 mom. 8.1 </a:t>
            </a:r>
            <a:r>
              <a:rPr lang="sv-SE" i="1" dirty="0" err="1"/>
              <a:t>PostNordlokalt</a:t>
            </a:r>
            <a:r>
              <a:rPr lang="sv-SE" i="1" dirty="0"/>
              <a:t> tilläggsavtal:</a:t>
            </a:r>
            <a:r>
              <a:rPr lang="sv-SE" b="1" dirty="0"/>
              <a:t> </a:t>
            </a:r>
            <a:r>
              <a:rPr lang="sv-SE" dirty="0"/>
              <a:t>25 dagar. Medarbetare som den 31 december 2010 hade fler än 25 dagars sparad semester har rätt att fortsätta ha dessa semesterdagar sparade. Medarbetaren har dock inte rätt att spara ytterligare semesterdagar förrän han eller hon har färre än 25 dagar sparad semester.</a:t>
            </a:r>
          </a:p>
          <a:p>
            <a:endParaRPr lang="sv-SE" dirty="0"/>
          </a:p>
          <a:p>
            <a:pPr marL="0" indent="0">
              <a:buNone/>
            </a:pPr>
            <a:r>
              <a:rPr lang="sv-SE" b="1" dirty="0"/>
              <a:t>Vad händer om man har fler sparade dagar?</a:t>
            </a:r>
          </a:p>
          <a:p>
            <a:r>
              <a:rPr lang="sv-SE" dirty="0"/>
              <a:t>Arbetsgivaren har rätt att ensidigt lägga ut dem om man inte har lagt ut alla semesterdagar på semesterplanen.  Alternativt att de betalas ut som semesterersättning, vilket arbetsgivaren är väldigt restriktiv till. </a:t>
            </a:r>
          </a:p>
          <a:p>
            <a:endParaRPr lang="sv-SE" dirty="0"/>
          </a:p>
        </p:txBody>
      </p:sp>
      <p:sp>
        <p:nvSpPr>
          <p:cNvPr id="4" name="Platshållare för datum 3"/>
          <p:cNvSpPr>
            <a:spLocks noGrp="1"/>
          </p:cNvSpPr>
          <p:nvPr>
            <p:ph type="dt" sz="half" idx="10"/>
          </p:nvPr>
        </p:nvSpPr>
        <p:spPr/>
        <p:txBody>
          <a:bodyPr/>
          <a:lstStyle/>
          <a:p>
            <a:pPr>
              <a:defRPr/>
            </a:pPr>
            <a:fld id="{89F8AC23-535E-FF45-A7E1-A3698A5B9134}" type="datetime1">
              <a:rPr lang="sv-SE" smtClean="0"/>
              <a:pPr>
                <a:defRPr/>
              </a:pPr>
              <a:t>2023-11-20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CE0A9B89-1D53-E949-A92B-40602824502A}" type="slidenum">
              <a:rPr lang="sv-SE" smtClean="0"/>
              <a:pPr>
                <a:defRPr/>
              </a:pPr>
              <a:t>49</a:t>
            </a:fld>
            <a:endParaRPr lang="sv-SE"/>
          </a:p>
        </p:txBody>
      </p:sp>
    </p:spTree>
    <p:extLst>
      <p:ext uri="{BB962C8B-B14F-4D97-AF65-F5344CB8AC3E}">
        <p14:creationId xmlns:p14="http://schemas.microsoft.com/office/powerpoint/2010/main" val="272090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6"/>
          <p:cNvSpPr>
            <a:spLocks noGrp="1"/>
          </p:cNvSpPr>
          <p:nvPr>
            <p:ph type="title"/>
          </p:nvPr>
        </p:nvSpPr>
        <p:spPr/>
        <p:txBody>
          <a:bodyPr/>
          <a:lstStyle/>
          <a:p>
            <a:pPr eaLnBrk="1" hangingPunct="1"/>
            <a:r>
              <a:rPr lang="sv-SE" dirty="0">
                <a:latin typeface="Calibri" charset="0"/>
              </a:rPr>
              <a:t>Och några som fortfarande håller</a:t>
            </a:r>
          </a:p>
        </p:txBody>
      </p:sp>
      <p:sp>
        <p:nvSpPr>
          <p:cNvPr id="3" name="Platshållare för innehåll 2"/>
          <p:cNvSpPr>
            <a:spLocks noGrp="1"/>
          </p:cNvSpPr>
          <p:nvPr>
            <p:ph idx="1"/>
          </p:nvPr>
        </p:nvSpPr>
        <p:spPr/>
        <p:txBody>
          <a:bodyPr/>
          <a:lstStyle/>
          <a:p>
            <a:r>
              <a:rPr lang="sv-SE" sz="2400" dirty="0"/>
              <a:t>Elden</a:t>
            </a:r>
          </a:p>
          <a:p>
            <a:pPr marL="0" indent="0">
              <a:buNone/>
            </a:pPr>
            <a:r>
              <a:rPr lang="sv-SE" sz="2400" dirty="0"/>
              <a:t>(värmer ännu gott)</a:t>
            </a:r>
          </a:p>
          <a:p>
            <a:pPr marL="0" indent="0">
              <a:buNone/>
            </a:pPr>
            <a:endParaRPr lang="sv-SE" sz="2400" dirty="0"/>
          </a:p>
          <a:p>
            <a:r>
              <a:rPr lang="sv-SE" sz="2400" dirty="0"/>
              <a:t>Hjulet</a:t>
            </a:r>
          </a:p>
          <a:p>
            <a:pPr marL="0" indent="0">
              <a:buNone/>
            </a:pPr>
            <a:r>
              <a:rPr lang="sv-SE" sz="2400" dirty="0"/>
              <a:t>(rullar vidare)</a:t>
            </a:r>
          </a:p>
          <a:p>
            <a:pPr marL="0" indent="0">
              <a:buNone/>
            </a:pPr>
            <a:endParaRPr lang="sv-SE" sz="2400" dirty="0"/>
          </a:p>
          <a:p>
            <a:r>
              <a:rPr lang="sv-SE" sz="2400" dirty="0"/>
              <a:t>Fackföreningen</a:t>
            </a:r>
          </a:p>
          <a:p>
            <a:pPr marL="0" indent="0">
              <a:buNone/>
            </a:pPr>
            <a:r>
              <a:rPr lang="sv-SE" sz="2400" dirty="0"/>
              <a:t>(naturligtvis)</a:t>
            </a:r>
          </a:p>
          <a:p>
            <a:endParaRPr lang="sv-SE" sz="2400" dirty="0"/>
          </a:p>
        </p:txBody>
      </p:sp>
      <p:sp>
        <p:nvSpPr>
          <p:cNvPr id="16388" name="Platshållare för sidfot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endParaRPr lang="sv-SE" sz="700"/>
          </a:p>
        </p:txBody>
      </p:sp>
    </p:spTree>
    <p:extLst>
      <p:ext uri="{BB962C8B-B14F-4D97-AF65-F5344CB8AC3E}">
        <p14:creationId xmlns:p14="http://schemas.microsoft.com/office/powerpoint/2010/main" val="389841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Sjuklön	</a:t>
            </a:r>
          </a:p>
        </p:txBody>
      </p:sp>
      <p:sp>
        <p:nvSpPr>
          <p:cNvPr id="3" name="Platshållare för innehåll 2"/>
          <p:cNvSpPr>
            <a:spLocks noGrp="1"/>
          </p:cNvSpPr>
          <p:nvPr>
            <p:ph idx="1"/>
          </p:nvPr>
        </p:nvSpPr>
        <p:spPr>
          <a:xfrm>
            <a:off x="641350" y="2332568"/>
            <a:ext cx="8045450" cy="4125383"/>
          </a:xfrm>
        </p:spPr>
        <p:txBody>
          <a:bodyPr>
            <a:normAutofit/>
          </a:bodyPr>
          <a:lstStyle/>
          <a:p>
            <a:pPr marL="0" indent="0">
              <a:buNone/>
            </a:pPr>
            <a:r>
              <a:rPr lang="sv-SE" b="1" dirty="0"/>
              <a:t>När får man sjuklön från PostNord och när får man det från försäkringskassan?</a:t>
            </a:r>
          </a:p>
          <a:p>
            <a:r>
              <a:rPr lang="sv-SE" i="1" dirty="0"/>
              <a:t>§ 12 mom. 4.1 och 4.2:  </a:t>
            </a:r>
            <a:r>
              <a:rPr lang="sv-SE" dirty="0"/>
              <a:t>De första 14 dagarna får man från PostNord sedan får man från Försäkringskassan och 10% tillägg från Posten t.o.m. dag 90.</a:t>
            </a:r>
          </a:p>
          <a:p>
            <a:endParaRPr lang="sv-SE" dirty="0"/>
          </a:p>
          <a:p>
            <a:pPr marL="0" indent="0">
              <a:buNone/>
            </a:pPr>
            <a:r>
              <a:rPr lang="sv-SE" b="1" dirty="0"/>
              <a:t>Vilken ersättning får man från PostNord från dag 91?</a:t>
            </a:r>
          </a:p>
          <a:p>
            <a:r>
              <a:rPr lang="sv-SE" dirty="0"/>
              <a:t>Är reglerat i ITP-P avtalet  Sjukpension 10% från dag 91 – 365.</a:t>
            </a:r>
          </a:p>
          <a:p>
            <a:endParaRPr lang="sv-SE" dirty="0"/>
          </a:p>
          <a:p>
            <a:pPr marL="0" indent="0">
              <a:buNone/>
            </a:pPr>
            <a:r>
              <a:rPr lang="sv-SE" b="1" dirty="0"/>
              <a:t>Får man någon ersättning när man tvingas ligga på sjukhus?</a:t>
            </a:r>
          </a:p>
          <a:p>
            <a:r>
              <a:rPr lang="sv-SE" i="1" dirty="0"/>
              <a:t>§ 12 mom. 9: </a:t>
            </a:r>
            <a:r>
              <a:rPr lang="sv-SE" dirty="0"/>
              <a:t>En arbetstagare har rätt till ersättning för sjukhusvård med högst 70 kronor för varje vårddag. </a:t>
            </a:r>
          </a:p>
          <a:p>
            <a:endParaRPr lang="sv-SE" dirty="0"/>
          </a:p>
          <a:p>
            <a:endParaRPr lang="sv-SE" dirty="0"/>
          </a:p>
          <a:p>
            <a:pPr marL="0" indent="0">
              <a:buNone/>
            </a:pPr>
            <a:endParaRPr lang="sv-SE" dirty="0"/>
          </a:p>
          <a:p>
            <a:endParaRPr lang="sv-SE" dirty="0"/>
          </a:p>
          <a:p>
            <a:endParaRPr lang="sv-SE" dirty="0"/>
          </a:p>
          <a:p>
            <a:endParaRPr lang="sv-SE" dirty="0"/>
          </a:p>
          <a:p>
            <a:endParaRPr lang="sv-SE" dirty="0"/>
          </a:p>
          <a:p>
            <a:endParaRPr lang="sv-SE" dirty="0"/>
          </a:p>
        </p:txBody>
      </p:sp>
      <p:sp>
        <p:nvSpPr>
          <p:cNvPr id="4" name="Platshållare för datum 3"/>
          <p:cNvSpPr>
            <a:spLocks noGrp="1"/>
          </p:cNvSpPr>
          <p:nvPr>
            <p:ph type="dt" sz="half" idx="10"/>
          </p:nvPr>
        </p:nvSpPr>
        <p:spPr/>
        <p:txBody>
          <a:bodyPr/>
          <a:lstStyle/>
          <a:p>
            <a:pPr>
              <a:defRPr/>
            </a:pPr>
            <a:fld id="{89F8AC23-535E-FF45-A7E1-A3698A5B9134}" type="datetime1">
              <a:rPr lang="sv-SE" smtClean="0"/>
              <a:pPr>
                <a:defRPr/>
              </a:pPr>
              <a:t>2023-11-20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CE0A9B89-1D53-E949-A92B-40602824502A}" type="slidenum">
              <a:rPr lang="sv-SE" smtClean="0"/>
              <a:pPr>
                <a:defRPr/>
              </a:pPr>
              <a:t>50</a:t>
            </a:fld>
            <a:endParaRPr lang="sv-SE"/>
          </a:p>
        </p:txBody>
      </p:sp>
    </p:spTree>
    <p:extLst>
      <p:ext uri="{BB962C8B-B14F-4D97-AF65-F5344CB8AC3E}">
        <p14:creationId xmlns:p14="http://schemas.microsoft.com/office/powerpoint/2010/main" val="205461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Föräldraledighet</a:t>
            </a:r>
          </a:p>
        </p:txBody>
      </p:sp>
      <p:sp>
        <p:nvSpPr>
          <p:cNvPr id="3" name="Platshållare för innehåll 2"/>
          <p:cNvSpPr>
            <a:spLocks noGrp="1"/>
          </p:cNvSpPr>
          <p:nvPr>
            <p:ph idx="1"/>
          </p:nvPr>
        </p:nvSpPr>
        <p:spPr/>
        <p:txBody>
          <a:bodyPr>
            <a:normAutofit/>
          </a:bodyPr>
          <a:lstStyle/>
          <a:p>
            <a:pPr marL="0" indent="0">
              <a:buNone/>
            </a:pPr>
            <a:r>
              <a:rPr lang="sv-SE" b="1" dirty="0"/>
              <a:t>Hur fungerar föräldraledighetstillägget?</a:t>
            </a:r>
          </a:p>
          <a:p>
            <a:r>
              <a:rPr lang="sv-SE" i="1" dirty="0"/>
              <a:t>§ 13 </a:t>
            </a:r>
            <a:r>
              <a:rPr lang="sv-SE" i="1" dirty="0" err="1"/>
              <a:t>PostNordlokalt</a:t>
            </a:r>
            <a:r>
              <a:rPr lang="sv-SE" i="1" dirty="0"/>
              <a:t> tilläggsavtal: </a:t>
            </a:r>
            <a:r>
              <a:rPr lang="sv-SE" dirty="0"/>
              <a:t>När en arbetstagare uppbär hel, halv eller fjärdedels föräldrapenning över garantinivån enligt lagen om allmän försäkring under högst 390 dagar utbetalas helt, halvt eller fjärdedels föräldraledighetstillägg. Föräldraledighetstillägget för hel föräldraledighet utgörs av 10 % av daglönen.</a:t>
            </a:r>
          </a:p>
          <a:p>
            <a:endParaRPr lang="sv-SE" dirty="0"/>
          </a:p>
          <a:p>
            <a:pPr marL="0" indent="0">
              <a:buNone/>
            </a:pPr>
            <a:r>
              <a:rPr lang="sv-SE" b="1" dirty="0"/>
              <a:t>Hur beräknas avdraget om man tar ut föräldraledighet torsdag-måndag?</a:t>
            </a:r>
          </a:p>
          <a:p>
            <a:r>
              <a:rPr lang="sv-SE" i="1" dirty="0"/>
              <a:t>§ 13 </a:t>
            </a:r>
            <a:r>
              <a:rPr lang="sv-SE" i="1" dirty="0" err="1"/>
              <a:t>PostNordlokalt</a:t>
            </a:r>
            <a:r>
              <a:rPr lang="sv-SE" i="1" dirty="0"/>
              <a:t> tilläggsavtal: </a:t>
            </a:r>
            <a:r>
              <a:rPr lang="sv-SE" dirty="0"/>
              <a:t>Löneavdrag för varje </a:t>
            </a:r>
            <a:r>
              <a:rPr lang="sv-SE" b="1" dirty="0"/>
              <a:t>kalenderdag</a:t>
            </a:r>
            <a:r>
              <a:rPr lang="sv-SE" dirty="0"/>
              <a:t> med 3,3% av månadslönen. </a:t>
            </a:r>
          </a:p>
        </p:txBody>
      </p:sp>
      <p:sp>
        <p:nvSpPr>
          <p:cNvPr id="4" name="Platshållare för datum 3"/>
          <p:cNvSpPr>
            <a:spLocks noGrp="1"/>
          </p:cNvSpPr>
          <p:nvPr>
            <p:ph type="dt" sz="half" idx="10"/>
          </p:nvPr>
        </p:nvSpPr>
        <p:spPr/>
        <p:txBody>
          <a:bodyPr/>
          <a:lstStyle/>
          <a:p>
            <a:pPr>
              <a:defRPr/>
            </a:pPr>
            <a:fld id="{89F8AC23-535E-FF45-A7E1-A3698A5B9134}" type="datetime1">
              <a:rPr lang="sv-SE" smtClean="0"/>
              <a:pPr>
                <a:defRPr/>
              </a:pPr>
              <a:t>2023-11-20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CE0A9B89-1D53-E949-A92B-40602824502A}" type="slidenum">
              <a:rPr lang="sv-SE" smtClean="0"/>
              <a:pPr>
                <a:defRPr/>
              </a:pPr>
              <a:t>51</a:t>
            </a:fld>
            <a:endParaRPr lang="sv-SE"/>
          </a:p>
        </p:txBody>
      </p:sp>
    </p:spTree>
    <p:extLst>
      <p:ext uri="{BB962C8B-B14F-4D97-AF65-F5344CB8AC3E}">
        <p14:creationId xmlns:p14="http://schemas.microsoft.com/office/powerpoint/2010/main" val="322049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Ledighet</a:t>
            </a:r>
          </a:p>
        </p:txBody>
      </p:sp>
      <p:sp>
        <p:nvSpPr>
          <p:cNvPr id="3" name="Platshållare för innehåll 2"/>
          <p:cNvSpPr>
            <a:spLocks noGrp="1"/>
          </p:cNvSpPr>
          <p:nvPr>
            <p:ph idx="1"/>
          </p:nvPr>
        </p:nvSpPr>
        <p:spPr>
          <a:xfrm>
            <a:off x="641350" y="2332568"/>
            <a:ext cx="8045450" cy="4125383"/>
          </a:xfrm>
        </p:spPr>
        <p:txBody>
          <a:bodyPr>
            <a:normAutofit fontScale="85000" lnSpcReduction="10000"/>
          </a:bodyPr>
          <a:lstStyle/>
          <a:p>
            <a:pPr marL="0" indent="0">
              <a:buNone/>
            </a:pPr>
            <a:r>
              <a:rPr lang="sv-SE" b="1" dirty="0"/>
              <a:t>Har man rätt att vara ledig med lön vid flytt?</a:t>
            </a:r>
          </a:p>
          <a:p>
            <a:r>
              <a:rPr lang="sv-SE" i="1" dirty="0"/>
              <a:t>§ 14 mom. 1 </a:t>
            </a:r>
            <a:r>
              <a:rPr lang="sv-SE" i="1" dirty="0" err="1"/>
              <a:t>PostNordlokalt</a:t>
            </a:r>
            <a:r>
              <a:rPr lang="sv-SE" i="1" dirty="0"/>
              <a:t> tilläggsavtal: </a:t>
            </a:r>
            <a:r>
              <a:rPr lang="sv-SE" dirty="0"/>
              <a:t>Om ersättning för flyttkostnader utbetalas högst tre dagar, i annat fall en dag.</a:t>
            </a:r>
          </a:p>
          <a:p>
            <a:endParaRPr lang="sv-SE" dirty="0"/>
          </a:p>
          <a:p>
            <a:pPr marL="0" indent="0">
              <a:buNone/>
            </a:pPr>
            <a:r>
              <a:rPr lang="sv-SE" b="1" dirty="0"/>
              <a:t>Vad gäller angående betald ledighet i samband med läkar- och tandläkarbesök?</a:t>
            </a:r>
          </a:p>
          <a:p>
            <a:pPr marL="0" indent="0">
              <a:buNone/>
            </a:pPr>
            <a:r>
              <a:rPr lang="sv-SE" i="1" dirty="0"/>
              <a:t>§ 14 mom. 1 </a:t>
            </a:r>
            <a:r>
              <a:rPr lang="sv-SE" i="1" dirty="0" err="1"/>
              <a:t>PostNordlokalt</a:t>
            </a:r>
            <a:r>
              <a:rPr lang="sv-SE" i="1" dirty="0"/>
              <a:t> tilläggsavtal: </a:t>
            </a:r>
            <a:endParaRPr lang="sv-SE" b="1" dirty="0"/>
          </a:p>
          <a:p>
            <a:r>
              <a:rPr lang="sv-SE" dirty="0"/>
              <a:t>Ledighet under erforderlig tid ges:</a:t>
            </a:r>
          </a:p>
          <a:p>
            <a:pPr marL="0" indent="0">
              <a:buNone/>
            </a:pPr>
            <a:r>
              <a:rPr lang="sv-SE" dirty="0"/>
              <a:t>	Vid akuta besvär samt undersökningar eller behandlingar efter remiss av läkare eller tandläkare</a:t>
            </a:r>
          </a:p>
          <a:p>
            <a:pPr marL="0" indent="0">
              <a:buNone/>
            </a:pPr>
            <a:r>
              <a:rPr lang="sv-SE" dirty="0"/>
              <a:t>	Vid övriga besök hos läkare, företagshälsovård eller öppen vård samt vid mödravårdscentral</a:t>
            </a:r>
          </a:p>
          <a:p>
            <a:endParaRPr lang="sv-SE" dirty="0"/>
          </a:p>
          <a:p>
            <a:pPr marL="0" indent="0">
              <a:buNone/>
            </a:pPr>
            <a:endParaRPr lang="sv-SE" dirty="0"/>
          </a:p>
          <a:p>
            <a:endParaRPr lang="sv-SE" dirty="0"/>
          </a:p>
        </p:txBody>
      </p:sp>
      <p:sp>
        <p:nvSpPr>
          <p:cNvPr id="4" name="Platshållare för datum 3"/>
          <p:cNvSpPr>
            <a:spLocks noGrp="1"/>
          </p:cNvSpPr>
          <p:nvPr>
            <p:ph type="dt" sz="half" idx="10"/>
          </p:nvPr>
        </p:nvSpPr>
        <p:spPr/>
        <p:txBody>
          <a:bodyPr/>
          <a:lstStyle/>
          <a:p>
            <a:pPr>
              <a:defRPr/>
            </a:pPr>
            <a:fld id="{89F8AC23-535E-FF45-A7E1-A3698A5B9134}" type="datetime1">
              <a:rPr lang="sv-SE" smtClean="0"/>
              <a:pPr>
                <a:defRPr/>
              </a:pPr>
              <a:t>2023-11-20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CE0A9B89-1D53-E949-A92B-40602824502A}" type="slidenum">
              <a:rPr lang="sv-SE" smtClean="0"/>
              <a:pPr>
                <a:defRPr/>
              </a:pPr>
              <a:t>52</a:t>
            </a:fld>
            <a:endParaRPr lang="sv-SE"/>
          </a:p>
        </p:txBody>
      </p:sp>
    </p:spTree>
    <p:extLst>
      <p:ext uri="{BB962C8B-B14F-4D97-AF65-F5344CB8AC3E}">
        <p14:creationId xmlns:p14="http://schemas.microsoft.com/office/powerpoint/2010/main" val="15967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Ledighet – fortsättning	</a:t>
            </a:r>
          </a:p>
        </p:txBody>
      </p:sp>
      <p:sp>
        <p:nvSpPr>
          <p:cNvPr id="3" name="Platshållare för innehåll 2"/>
          <p:cNvSpPr>
            <a:spLocks noGrp="1"/>
          </p:cNvSpPr>
          <p:nvPr>
            <p:ph idx="1"/>
          </p:nvPr>
        </p:nvSpPr>
        <p:spPr/>
        <p:txBody>
          <a:bodyPr>
            <a:normAutofit/>
          </a:bodyPr>
          <a:lstStyle/>
          <a:p>
            <a:pPr marL="0" indent="0">
              <a:buNone/>
            </a:pPr>
            <a:r>
              <a:rPr lang="sv-SE" b="1" dirty="0"/>
              <a:t>Vad gäller angående ledighet med lön vid allvarligare sjukdomsfall etc. inom den egna familjen?</a:t>
            </a:r>
          </a:p>
          <a:p>
            <a:pPr marL="0" indent="0">
              <a:buNone/>
            </a:pPr>
            <a:r>
              <a:rPr lang="sv-SE" i="1" dirty="0"/>
              <a:t>§ 14 mom. 1 </a:t>
            </a:r>
            <a:r>
              <a:rPr lang="sv-SE" i="1" dirty="0" err="1"/>
              <a:t>PostNordlokalt</a:t>
            </a:r>
            <a:r>
              <a:rPr lang="sv-SE" i="1" dirty="0"/>
              <a:t> tilläggsavtal: </a:t>
            </a:r>
            <a:endParaRPr lang="sv-SE" b="1" dirty="0"/>
          </a:p>
          <a:p>
            <a:r>
              <a:rPr lang="sv-SE" dirty="0"/>
              <a:t>Allvarligare sjukdomsfall (när ersättning inte betalas från allmän försäkring), dödsfall, begravning, bouppteckning eller </a:t>
            </a:r>
            <a:r>
              <a:rPr lang="sv-SE" dirty="0" err="1"/>
              <a:t>arvsskifte</a:t>
            </a:r>
            <a:r>
              <a:rPr lang="sv-SE" dirty="0"/>
              <a:t> inom egen familj eller den närmaste släktkretsen berättigar till:</a:t>
            </a:r>
          </a:p>
          <a:p>
            <a:pPr lvl="1"/>
            <a:endParaRPr lang="sv-SE" dirty="0"/>
          </a:p>
          <a:p>
            <a:pPr marL="0" indent="0">
              <a:buNone/>
            </a:pPr>
            <a:r>
              <a:rPr lang="sv-SE" dirty="0"/>
              <a:t>Ledighet med lön under erforderlig tid, inklusive restid, dock högst sju arbetsdagar per kalenderår.</a:t>
            </a:r>
          </a:p>
        </p:txBody>
      </p:sp>
      <p:sp>
        <p:nvSpPr>
          <p:cNvPr id="4" name="Platshållare för datum 3"/>
          <p:cNvSpPr>
            <a:spLocks noGrp="1"/>
          </p:cNvSpPr>
          <p:nvPr>
            <p:ph type="dt" sz="half" idx="10"/>
          </p:nvPr>
        </p:nvSpPr>
        <p:spPr/>
        <p:txBody>
          <a:bodyPr/>
          <a:lstStyle/>
          <a:p>
            <a:pPr>
              <a:defRPr/>
            </a:pPr>
            <a:fld id="{89F8AC23-535E-FF45-A7E1-A3698A5B9134}" type="datetime1">
              <a:rPr lang="sv-SE" smtClean="0"/>
              <a:pPr>
                <a:defRPr/>
              </a:pPr>
              <a:t>2023-11-20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CE0A9B89-1D53-E949-A92B-40602824502A}" type="slidenum">
              <a:rPr lang="sv-SE" smtClean="0"/>
              <a:pPr>
                <a:defRPr/>
              </a:pPr>
              <a:t>53</a:t>
            </a:fld>
            <a:endParaRPr lang="sv-SE"/>
          </a:p>
        </p:txBody>
      </p:sp>
    </p:spTree>
    <p:extLst>
      <p:ext uri="{BB962C8B-B14F-4D97-AF65-F5344CB8AC3E}">
        <p14:creationId xmlns:p14="http://schemas.microsoft.com/office/powerpoint/2010/main" val="58472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Uppsägningstid</a:t>
            </a:r>
          </a:p>
        </p:txBody>
      </p:sp>
      <p:sp>
        <p:nvSpPr>
          <p:cNvPr id="3" name="Platshållare för innehåll 2"/>
          <p:cNvSpPr>
            <a:spLocks noGrp="1"/>
          </p:cNvSpPr>
          <p:nvPr>
            <p:ph idx="1"/>
          </p:nvPr>
        </p:nvSpPr>
        <p:spPr>
          <a:xfrm>
            <a:off x="641350" y="2148418"/>
            <a:ext cx="8045450" cy="4309534"/>
          </a:xfrm>
        </p:spPr>
        <p:txBody>
          <a:bodyPr/>
          <a:lstStyle/>
          <a:p>
            <a:pPr marL="0" indent="0">
              <a:buNone/>
            </a:pPr>
            <a:r>
              <a:rPr lang="sv-SE" b="1" dirty="0"/>
              <a:t>Hur lång uppsägningstid har den anställde (ej chefer &amp; specialister) om denne vill sluta?</a:t>
            </a:r>
          </a:p>
          <a:p>
            <a:r>
              <a:rPr lang="sv-SE" i="1" dirty="0"/>
              <a:t>§ 15 mom. 2 </a:t>
            </a:r>
            <a:r>
              <a:rPr lang="sv-SE" i="1" dirty="0" err="1"/>
              <a:t>PostNordlokalt</a:t>
            </a:r>
            <a:r>
              <a:rPr lang="sv-SE" i="1" dirty="0"/>
              <a:t> tilläggsavtal: </a:t>
            </a:r>
            <a:r>
              <a:rPr lang="sv-SE" dirty="0"/>
              <a:t>Uppsägningen från arbetstagarens sida är en månad om arbetstagaren varit anställd högst två år. I övriga fall är uppsägningstiden två månader. </a:t>
            </a:r>
          </a:p>
          <a:p>
            <a:pPr marL="0" indent="0">
              <a:buNone/>
            </a:pPr>
            <a:r>
              <a:rPr lang="sv-SE" dirty="0"/>
              <a:t>      </a:t>
            </a:r>
          </a:p>
          <a:p>
            <a:endParaRPr lang="sv-SE" dirty="0"/>
          </a:p>
        </p:txBody>
      </p:sp>
      <p:sp>
        <p:nvSpPr>
          <p:cNvPr id="4" name="Platshållare för datum 3"/>
          <p:cNvSpPr>
            <a:spLocks noGrp="1"/>
          </p:cNvSpPr>
          <p:nvPr>
            <p:ph type="dt" sz="half" idx="10"/>
          </p:nvPr>
        </p:nvSpPr>
        <p:spPr/>
        <p:txBody>
          <a:bodyPr/>
          <a:lstStyle/>
          <a:p>
            <a:pPr>
              <a:defRPr/>
            </a:pPr>
            <a:fld id="{89F8AC23-535E-FF45-A7E1-A3698A5B9134}" type="datetime1">
              <a:rPr lang="sv-SE" smtClean="0"/>
              <a:pPr>
                <a:defRPr/>
              </a:pPr>
              <a:t>2023-11-20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CE0A9B89-1D53-E949-A92B-40602824502A}" type="slidenum">
              <a:rPr lang="sv-SE" smtClean="0"/>
              <a:pPr>
                <a:defRPr/>
              </a:pPr>
              <a:t>54</a:t>
            </a:fld>
            <a:endParaRPr lang="sv-SE"/>
          </a:p>
        </p:txBody>
      </p:sp>
    </p:spTree>
    <p:extLst>
      <p:ext uri="{BB962C8B-B14F-4D97-AF65-F5344CB8AC3E}">
        <p14:creationId xmlns:p14="http://schemas.microsoft.com/office/powerpoint/2010/main" val="348030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Uppsägningstid – fortsättning</a:t>
            </a:r>
          </a:p>
        </p:txBody>
      </p:sp>
      <p:sp>
        <p:nvSpPr>
          <p:cNvPr id="3" name="Platshållare för innehåll 2"/>
          <p:cNvSpPr>
            <a:spLocks noGrp="1"/>
          </p:cNvSpPr>
          <p:nvPr>
            <p:ph idx="1"/>
          </p:nvPr>
        </p:nvSpPr>
        <p:spPr/>
        <p:txBody>
          <a:bodyPr>
            <a:normAutofit/>
          </a:bodyPr>
          <a:lstStyle/>
          <a:p>
            <a:pPr marL="0" indent="0">
              <a:buNone/>
            </a:pPr>
            <a:r>
              <a:rPr lang="sv-SE" b="1" dirty="0"/>
              <a:t>Hur lång uppsägningstid har man om PostNord säger upp pga. arbetsbrist?</a:t>
            </a:r>
          </a:p>
          <a:p>
            <a:r>
              <a:rPr lang="sv-SE" i="1" dirty="0"/>
              <a:t>§ 15 mom. 3 och Personalomställningsavtalet punkt 7:</a:t>
            </a:r>
          </a:p>
          <a:p>
            <a:pPr marL="0" indent="0">
              <a:buNone/>
            </a:pPr>
            <a:r>
              <a:rPr lang="sv-SE" dirty="0"/>
              <a:t>Minst 1 års anställning	2 månader</a:t>
            </a:r>
          </a:p>
          <a:p>
            <a:pPr marL="0" indent="0">
              <a:buNone/>
            </a:pPr>
            <a:r>
              <a:rPr lang="sv-SE" dirty="0"/>
              <a:t>      ”    2 års        ”			4 månader</a:t>
            </a:r>
          </a:p>
          <a:p>
            <a:pPr marL="0" indent="0">
              <a:buNone/>
            </a:pPr>
            <a:r>
              <a:rPr lang="sv-SE" dirty="0"/>
              <a:t>      ”    3 års        ”			5 månader</a:t>
            </a:r>
          </a:p>
          <a:p>
            <a:pPr marL="0" indent="0">
              <a:buNone/>
            </a:pPr>
            <a:r>
              <a:rPr lang="sv-SE" dirty="0"/>
              <a:t>           4-5 års     ” 			6 månader</a:t>
            </a:r>
          </a:p>
          <a:p>
            <a:pPr marL="0" indent="0">
              <a:buNone/>
            </a:pPr>
            <a:r>
              <a:rPr lang="sv-SE" dirty="0"/>
              <a:t>           6-7 års     ”			8 månader</a:t>
            </a:r>
          </a:p>
          <a:p>
            <a:pPr marL="0" indent="0">
              <a:buNone/>
            </a:pPr>
            <a:r>
              <a:rPr lang="sv-SE" dirty="0"/>
              <a:t>           8-9 års     ”                	10 månader</a:t>
            </a:r>
          </a:p>
          <a:p>
            <a:pPr marL="0" indent="0">
              <a:buNone/>
            </a:pPr>
            <a:r>
              <a:rPr lang="sv-SE" dirty="0"/>
              <a:t>            10 års     ”                 	12 månader</a:t>
            </a:r>
          </a:p>
          <a:p>
            <a:pPr marL="0" indent="0">
              <a:buNone/>
            </a:pPr>
            <a:endParaRPr lang="sv-SE" dirty="0"/>
          </a:p>
        </p:txBody>
      </p:sp>
      <p:sp>
        <p:nvSpPr>
          <p:cNvPr id="4" name="Platshållare för datum 3"/>
          <p:cNvSpPr>
            <a:spLocks noGrp="1"/>
          </p:cNvSpPr>
          <p:nvPr>
            <p:ph type="dt" sz="half" idx="10"/>
          </p:nvPr>
        </p:nvSpPr>
        <p:spPr/>
        <p:txBody>
          <a:bodyPr/>
          <a:lstStyle/>
          <a:p>
            <a:pPr>
              <a:defRPr/>
            </a:pPr>
            <a:fld id="{89F8AC23-535E-FF45-A7E1-A3698A5B9134}" type="datetime1">
              <a:rPr lang="sv-SE" smtClean="0"/>
              <a:pPr>
                <a:defRPr/>
              </a:pPr>
              <a:t>2023-11-20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CE0A9B89-1D53-E949-A92B-40602824502A}" type="slidenum">
              <a:rPr lang="sv-SE" smtClean="0"/>
              <a:pPr>
                <a:defRPr/>
              </a:pPr>
              <a:t>55</a:t>
            </a:fld>
            <a:endParaRPr lang="sv-SE"/>
          </a:p>
        </p:txBody>
      </p:sp>
    </p:spTree>
    <p:extLst>
      <p:ext uri="{BB962C8B-B14F-4D97-AF65-F5344CB8AC3E}">
        <p14:creationId xmlns:p14="http://schemas.microsoft.com/office/powerpoint/2010/main" val="190949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Fullärda?</a:t>
            </a:r>
          </a:p>
        </p:txBody>
      </p:sp>
      <p:sp>
        <p:nvSpPr>
          <p:cNvPr id="3" name="Platshållare för innehåll 2"/>
          <p:cNvSpPr>
            <a:spLocks noGrp="1"/>
          </p:cNvSpPr>
          <p:nvPr>
            <p:ph idx="1"/>
          </p:nvPr>
        </p:nvSpPr>
        <p:spPr/>
        <p:txBody>
          <a:bodyPr/>
          <a:lstStyle/>
          <a:p>
            <a:pPr marL="0" indent="0">
              <a:buNone/>
            </a:pPr>
            <a:r>
              <a:rPr lang="sv-SE" dirty="0"/>
              <a:t>Eller… har ni ytterligare någon fråga om avtalet?</a:t>
            </a:r>
          </a:p>
        </p:txBody>
      </p:sp>
      <p:sp>
        <p:nvSpPr>
          <p:cNvPr id="4" name="Platshållare för datum 3"/>
          <p:cNvSpPr>
            <a:spLocks noGrp="1"/>
          </p:cNvSpPr>
          <p:nvPr>
            <p:ph type="dt" sz="half" idx="10"/>
          </p:nvPr>
        </p:nvSpPr>
        <p:spPr/>
        <p:txBody>
          <a:bodyPr/>
          <a:lstStyle/>
          <a:p>
            <a:pPr>
              <a:defRPr/>
            </a:pPr>
            <a:fld id="{89F8AC23-535E-FF45-A7E1-A3698A5B9134}" type="datetime1">
              <a:rPr lang="sv-SE" smtClean="0"/>
              <a:pPr>
                <a:defRPr/>
              </a:pPr>
              <a:t>2023-11-20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CE0A9B89-1D53-E949-A92B-40602824502A}" type="slidenum">
              <a:rPr lang="sv-SE" smtClean="0"/>
              <a:pPr>
                <a:defRPr/>
              </a:pPr>
              <a:t>56</a:t>
            </a:fld>
            <a:endParaRPr lang="sv-SE"/>
          </a:p>
        </p:txBody>
      </p:sp>
    </p:spTree>
    <p:extLst>
      <p:ext uri="{BB962C8B-B14F-4D97-AF65-F5344CB8AC3E}">
        <p14:creationId xmlns:p14="http://schemas.microsoft.com/office/powerpoint/2010/main" val="315122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Vårt nuvarande avtal sträcker sig till den 31 juli 2025</a:t>
            </a:r>
          </a:p>
        </p:txBody>
      </p:sp>
      <p:sp>
        <p:nvSpPr>
          <p:cNvPr id="3" name="Platshållare för innehåll 2"/>
          <p:cNvSpPr>
            <a:spLocks noGrp="1"/>
          </p:cNvSpPr>
          <p:nvPr>
            <p:ph idx="1"/>
          </p:nvPr>
        </p:nvSpPr>
        <p:spPr>
          <a:xfrm>
            <a:off x="641350" y="2148418"/>
            <a:ext cx="8045450" cy="4034368"/>
          </a:xfrm>
        </p:spPr>
        <p:txBody>
          <a:bodyPr>
            <a:normAutofit/>
          </a:bodyPr>
          <a:lstStyle/>
          <a:p>
            <a:pPr marL="0" indent="0">
              <a:buNone/>
            </a:pPr>
            <a:endParaRPr lang="sv-SE" sz="3200" b="1" dirty="0"/>
          </a:p>
          <a:p>
            <a:pPr marL="0" indent="0">
              <a:buNone/>
            </a:pPr>
            <a:r>
              <a:rPr lang="sv-SE" sz="3200" b="1" dirty="0"/>
              <a:t>Vad händer sedan?</a:t>
            </a:r>
          </a:p>
          <a:p>
            <a:pPr marL="0" indent="0">
              <a:buNone/>
            </a:pPr>
            <a:endParaRPr lang="sv-SE" dirty="0"/>
          </a:p>
          <a:p>
            <a:pPr marL="0" indent="0">
              <a:buNone/>
            </a:pPr>
            <a:endParaRPr lang="sv-SE" dirty="0"/>
          </a:p>
          <a:p>
            <a:pPr marL="0" indent="0">
              <a:buNone/>
            </a:pPr>
            <a:endParaRPr lang="sv-SE" dirty="0"/>
          </a:p>
          <a:p>
            <a:pPr marL="0" indent="0">
              <a:buNone/>
            </a:pPr>
            <a:endParaRPr lang="sv-SE" sz="3200" b="1" dirty="0"/>
          </a:p>
          <a:p>
            <a:pPr marL="0" indent="0">
              <a:buNone/>
            </a:pPr>
            <a:endParaRPr lang="sv-SE" sz="3200" b="1" dirty="0"/>
          </a:p>
          <a:p>
            <a:pPr marL="0" indent="0">
              <a:buNone/>
            </a:pPr>
            <a:endParaRPr lang="sv-SE" sz="3200" b="1" dirty="0"/>
          </a:p>
          <a:p>
            <a:pPr marL="0" indent="0">
              <a:buNone/>
            </a:pPr>
            <a:endParaRPr lang="sv-SE" sz="3200" b="1" dirty="0"/>
          </a:p>
          <a:p>
            <a:pPr marL="0" indent="0">
              <a:buNone/>
            </a:pPr>
            <a:r>
              <a:rPr lang="sv-SE" sz="3200" b="1" dirty="0"/>
              <a:t>Det beror på.</a:t>
            </a:r>
          </a:p>
        </p:txBody>
      </p:sp>
      <p:sp>
        <p:nvSpPr>
          <p:cNvPr id="4" name="Platshållare för datum 3"/>
          <p:cNvSpPr>
            <a:spLocks noGrp="1"/>
          </p:cNvSpPr>
          <p:nvPr>
            <p:ph type="dt" sz="half" idx="10"/>
          </p:nvPr>
        </p:nvSpPr>
        <p:spPr/>
        <p:txBody>
          <a:bodyPr/>
          <a:lstStyle/>
          <a:p>
            <a:pPr>
              <a:defRPr/>
            </a:pPr>
            <a:fld id="{89F8AC23-535E-FF45-A7E1-A3698A5B9134}" type="datetime1">
              <a:rPr lang="sv-SE" smtClean="0"/>
              <a:pPr>
                <a:defRPr/>
              </a:pPr>
              <a:t>2023-11-20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CE0A9B89-1D53-E949-A92B-40602824502A}" type="slidenum">
              <a:rPr lang="sv-SE" smtClean="0"/>
              <a:pPr>
                <a:defRPr/>
              </a:pPr>
              <a:t>57</a:t>
            </a:fld>
            <a:endParaRPr lang="sv-SE"/>
          </a:p>
        </p:txBody>
      </p:sp>
    </p:spTree>
    <p:extLst>
      <p:ext uri="{BB962C8B-B14F-4D97-AF65-F5344CB8AC3E}">
        <p14:creationId xmlns:p14="http://schemas.microsoft.com/office/powerpoint/2010/main" val="315194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5362" name="Rubrik 1"/>
          <p:cNvSpPr>
            <a:spLocks noGrp="1"/>
          </p:cNvSpPr>
          <p:nvPr>
            <p:ph type="ctrTitle"/>
          </p:nvPr>
        </p:nvSpPr>
        <p:spPr>
          <a:xfrm>
            <a:off x="641350" y="1005418"/>
            <a:ext cx="8045450" cy="1145116"/>
          </a:xfrm>
        </p:spPr>
        <p:txBody>
          <a:bodyPr/>
          <a:lstStyle/>
          <a:p>
            <a:pPr eaLnBrk="1" hangingPunct="1"/>
            <a:r>
              <a:rPr lang="sv-SE" dirty="0">
                <a:latin typeface="Calibri" charset="0"/>
              </a:rPr>
              <a:t>Seko – vår fackförening</a:t>
            </a:r>
          </a:p>
        </p:txBody>
      </p:sp>
      <p:sp>
        <p:nvSpPr>
          <p:cNvPr id="15363" name="Underrubrik 18"/>
          <p:cNvSpPr>
            <a:spLocks noGrp="1"/>
          </p:cNvSpPr>
          <p:nvPr>
            <p:ph type="subTitle" idx="1"/>
          </p:nvPr>
        </p:nvSpPr>
        <p:spPr>
          <a:xfrm>
            <a:off x="641350" y="2332568"/>
            <a:ext cx="8045450" cy="3850217"/>
          </a:xfrm>
        </p:spPr>
        <p:txBody>
          <a:bodyPr/>
          <a:lstStyle/>
          <a:p>
            <a:pPr eaLnBrk="1" hangingPunct="1"/>
            <a:endParaRPr lang="sv-SE" dirty="0">
              <a:latin typeface="Calibri" charset="0"/>
            </a:endParaRPr>
          </a:p>
        </p:txBody>
      </p:sp>
      <p:sp>
        <p:nvSpPr>
          <p:cNvPr id="3" name="textruta 2"/>
          <p:cNvSpPr txBox="1"/>
          <p:nvPr/>
        </p:nvSpPr>
        <p:spPr>
          <a:xfrm>
            <a:off x="5266267" y="321733"/>
            <a:ext cx="184666"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42109544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Seko	- vår fackförening</a:t>
            </a:r>
          </a:p>
        </p:txBody>
      </p:sp>
      <p:sp>
        <p:nvSpPr>
          <p:cNvPr id="3" name="Platshållare för innehåll 2"/>
          <p:cNvSpPr>
            <a:spLocks noGrp="1"/>
          </p:cNvSpPr>
          <p:nvPr>
            <p:ph idx="1"/>
          </p:nvPr>
        </p:nvSpPr>
        <p:spPr/>
        <p:txBody>
          <a:bodyPr/>
          <a:lstStyle/>
          <a:p>
            <a:pPr>
              <a:lnSpc>
                <a:spcPct val="100000"/>
              </a:lnSpc>
              <a:spcBef>
                <a:spcPts val="0"/>
              </a:spcBef>
            </a:pPr>
            <a:r>
              <a:rPr lang="sv-SE" dirty="0"/>
              <a:t>Organiserar medlemmar i nio olika branscher, sammanlagt 75 000 aktiva</a:t>
            </a:r>
          </a:p>
          <a:p>
            <a:pPr>
              <a:lnSpc>
                <a:spcPct val="100000"/>
              </a:lnSpc>
              <a:spcBef>
                <a:spcPts val="0"/>
              </a:spcBef>
            </a:pPr>
            <a:endParaRPr lang="sv-SE" dirty="0"/>
          </a:p>
          <a:p>
            <a:pPr>
              <a:lnSpc>
                <a:spcPct val="100000"/>
              </a:lnSpc>
              <a:spcBef>
                <a:spcPts val="0"/>
              </a:spcBef>
            </a:pPr>
            <a:r>
              <a:rPr lang="sv-SE" dirty="0"/>
              <a:t>Har anställda ombudsmän som jobbar med att stötta de olika delarna av organisationen</a:t>
            </a:r>
          </a:p>
          <a:p>
            <a:pPr>
              <a:lnSpc>
                <a:spcPct val="100000"/>
              </a:lnSpc>
              <a:spcBef>
                <a:spcPts val="0"/>
              </a:spcBef>
            </a:pPr>
            <a:endParaRPr lang="sv-SE" dirty="0"/>
          </a:p>
          <a:p>
            <a:pPr>
              <a:lnSpc>
                <a:spcPct val="100000"/>
              </a:lnSpc>
              <a:spcBef>
                <a:spcPts val="0"/>
              </a:spcBef>
            </a:pPr>
            <a:r>
              <a:rPr lang="sv-SE" dirty="0"/>
              <a:t>Samordnar med de andra 13 LO-förbunden</a:t>
            </a:r>
          </a:p>
          <a:p>
            <a:pPr>
              <a:lnSpc>
                <a:spcPct val="100000"/>
              </a:lnSpc>
              <a:spcBef>
                <a:spcPts val="0"/>
              </a:spcBef>
            </a:pPr>
            <a:endParaRPr lang="sv-SE" dirty="0"/>
          </a:p>
          <a:p>
            <a:pPr>
              <a:lnSpc>
                <a:spcPct val="100000"/>
              </a:lnSpc>
              <a:spcBef>
                <a:spcPts val="0"/>
              </a:spcBef>
            </a:pPr>
            <a:r>
              <a:rPr lang="sv-SE" dirty="0"/>
              <a:t>Ansvarar för strejkkassan, medlemsförsäkringar, utbildningar och mycket annat</a:t>
            </a:r>
          </a:p>
          <a:p>
            <a:pPr>
              <a:lnSpc>
                <a:spcPct val="100000"/>
              </a:lnSpc>
              <a:spcBef>
                <a:spcPts val="0"/>
              </a:spcBef>
            </a:pPr>
            <a:endParaRPr lang="sv-SE" dirty="0"/>
          </a:p>
          <a:p>
            <a:pPr>
              <a:lnSpc>
                <a:spcPct val="100000"/>
              </a:lnSpc>
              <a:spcBef>
                <a:spcPts val="0"/>
              </a:spcBef>
            </a:pPr>
            <a:r>
              <a:rPr lang="sv-SE" dirty="0"/>
              <a:t>Ger ut </a:t>
            </a:r>
            <a:r>
              <a:rPr lang="sv-SE" dirty="0" err="1"/>
              <a:t>Sekotidningen</a:t>
            </a:r>
            <a:endParaRPr lang="sv-SE" dirty="0"/>
          </a:p>
          <a:p>
            <a:endParaRPr lang="sv-SE" dirty="0"/>
          </a:p>
          <a:p>
            <a:endParaRPr lang="sv-SE" dirty="0"/>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39896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6"/>
          <p:cNvSpPr>
            <a:spLocks noGrp="1"/>
          </p:cNvSpPr>
          <p:nvPr>
            <p:ph type="title"/>
          </p:nvPr>
        </p:nvSpPr>
        <p:spPr>
          <a:xfrm>
            <a:off x="641350" y="726017"/>
            <a:ext cx="8045450" cy="1143000"/>
          </a:xfrm>
        </p:spPr>
        <p:txBody>
          <a:bodyPr/>
          <a:lstStyle/>
          <a:p>
            <a:pPr eaLnBrk="1" hangingPunct="1"/>
            <a:r>
              <a:rPr lang="sv-SE" dirty="0">
                <a:latin typeface="Calibri" charset="0"/>
              </a:rPr>
              <a:t>För något måste det vara som gör att:</a:t>
            </a:r>
          </a:p>
        </p:txBody>
      </p:sp>
      <p:sp>
        <p:nvSpPr>
          <p:cNvPr id="3" name="Platshållare för innehåll 2"/>
          <p:cNvSpPr>
            <a:spLocks noGrp="1"/>
          </p:cNvSpPr>
          <p:nvPr>
            <p:ph idx="1"/>
          </p:nvPr>
        </p:nvSpPr>
        <p:spPr>
          <a:xfrm>
            <a:off x="641350" y="2082799"/>
            <a:ext cx="8045450" cy="4375151"/>
          </a:xfrm>
        </p:spPr>
        <p:txBody>
          <a:bodyPr/>
          <a:lstStyle/>
          <a:p>
            <a:pPr>
              <a:spcBef>
                <a:spcPts val="0"/>
              </a:spcBef>
            </a:pPr>
            <a:r>
              <a:rPr lang="sv-SE" dirty="0"/>
              <a:t>Hundratals miljoner runt om i världen är medlemmar i facket</a:t>
            </a:r>
          </a:p>
          <a:p>
            <a:pPr marL="0" indent="0">
              <a:spcBef>
                <a:spcPts val="0"/>
              </a:spcBef>
              <a:buNone/>
            </a:pPr>
            <a:endParaRPr lang="sv-SE" dirty="0"/>
          </a:p>
          <a:p>
            <a:pPr>
              <a:spcBef>
                <a:spcPts val="0"/>
              </a:spcBef>
            </a:pPr>
            <a:r>
              <a:rPr lang="sv-SE" dirty="0"/>
              <a:t>Överallt där människor arbetar för en lön dyker det också upp fackföreningar</a:t>
            </a:r>
          </a:p>
          <a:p>
            <a:pPr>
              <a:spcBef>
                <a:spcPts val="0"/>
              </a:spcBef>
            </a:pPr>
            <a:endParaRPr lang="sv-SE" dirty="0"/>
          </a:p>
          <a:p>
            <a:pPr>
              <a:spcBef>
                <a:spcPts val="0"/>
              </a:spcBef>
            </a:pPr>
            <a:r>
              <a:rPr lang="sv-SE" dirty="0"/>
              <a:t>Människor trots hot om avsked, fängelse, våld och till och med döden fortsätter kämpa för att organisera fackföreningar</a:t>
            </a:r>
          </a:p>
          <a:p>
            <a:pPr>
              <a:spcBef>
                <a:spcPts val="0"/>
              </a:spcBef>
            </a:pPr>
            <a:endParaRPr lang="sv-SE" dirty="0"/>
          </a:p>
          <a:p>
            <a:pPr>
              <a:spcBef>
                <a:spcPts val="0"/>
              </a:spcBef>
            </a:pPr>
            <a:r>
              <a:rPr lang="sv-SE" dirty="0"/>
              <a:t>Trots allt prat om ”kris för facket” är minst 3,5 miljoner anställda medlemmar i de svenska fackföreningarna</a:t>
            </a:r>
          </a:p>
          <a:p>
            <a:pPr>
              <a:spcBef>
                <a:spcPts val="0"/>
              </a:spcBef>
            </a:pPr>
            <a:endParaRPr lang="sv-SE" dirty="0"/>
          </a:p>
          <a:p>
            <a:pPr>
              <a:spcBef>
                <a:spcPts val="0"/>
              </a:spcBef>
            </a:pPr>
            <a:r>
              <a:rPr lang="sv-SE" dirty="0"/>
              <a:t>Vi sitter här, 170 år efter de första fackliga studierna i Sverige, och har denna utbildning</a:t>
            </a:r>
          </a:p>
          <a:p>
            <a:pPr>
              <a:spcBef>
                <a:spcPts val="0"/>
              </a:spcBef>
            </a:pPr>
            <a:endParaRPr lang="sv-SE" dirty="0"/>
          </a:p>
          <a:p>
            <a:pPr>
              <a:spcBef>
                <a:spcPts val="0"/>
              </a:spcBef>
            </a:pPr>
            <a:endParaRPr lang="sv-SE" dirty="0"/>
          </a:p>
          <a:p>
            <a:pPr>
              <a:spcBef>
                <a:spcPts val="0"/>
              </a:spcBef>
            </a:pPr>
            <a:endParaRPr lang="sv-SE" dirty="0"/>
          </a:p>
          <a:p>
            <a:pPr>
              <a:spcBef>
                <a:spcPts val="0"/>
              </a:spcBef>
            </a:pPr>
            <a:endParaRPr lang="sv-SE" dirty="0"/>
          </a:p>
          <a:p>
            <a:pPr>
              <a:spcBef>
                <a:spcPts val="0"/>
              </a:spcBef>
            </a:pPr>
            <a:endParaRPr lang="sv-SE" dirty="0"/>
          </a:p>
          <a:p>
            <a:pPr>
              <a:spcBef>
                <a:spcPts val="0"/>
              </a:spcBef>
            </a:pPr>
            <a:endParaRPr lang="sv-SE" dirty="0"/>
          </a:p>
          <a:p>
            <a:pPr>
              <a:spcBef>
                <a:spcPts val="0"/>
              </a:spcBef>
            </a:pPr>
            <a:endParaRPr lang="sv-SE" dirty="0"/>
          </a:p>
          <a:p>
            <a:pPr>
              <a:spcBef>
                <a:spcPts val="0"/>
              </a:spcBef>
            </a:pPr>
            <a:endParaRPr lang="sv-SE" dirty="0"/>
          </a:p>
          <a:p>
            <a:pPr>
              <a:spcBef>
                <a:spcPts val="0"/>
              </a:spcBef>
            </a:pPr>
            <a:endParaRPr lang="sv-SE" dirty="0"/>
          </a:p>
          <a:p>
            <a:pPr>
              <a:spcBef>
                <a:spcPts val="0"/>
              </a:spcBef>
            </a:pPr>
            <a:endParaRPr lang="sv-SE" dirty="0"/>
          </a:p>
        </p:txBody>
      </p:sp>
      <p:sp>
        <p:nvSpPr>
          <p:cNvPr id="16388" name="Platshållare för sidfot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fontAlgn="base" hangingPunct="1">
              <a:spcBef>
                <a:spcPct val="0"/>
              </a:spcBef>
              <a:spcAft>
                <a:spcPct val="0"/>
              </a:spcAft>
            </a:pPr>
            <a:endParaRPr lang="sv-SE" sz="700"/>
          </a:p>
        </p:txBody>
      </p:sp>
    </p:spTree>
    <p:extLst>
      <p:ext uri="{BB962C8B-B14F-4D97-AF65-F5344CB8AC3E}">
        <p14:creationId xmlns:p14="http://schemas.microsoft.com/office/powerpoint/2010/main" val="374134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ct val="100000"/>
              </a:lnSpc>
            </a:pPr>
            <a:r>
              <a:rPr lang="sv-SE" dirty="0"/>
              <a:t>Och framförallt – träffar och upprätthåller kollektivavtal</a:t>
            </a:r>
          </a:p>
        </p:txBody>
      </p:sp>
      <p:sp>
        <p:nvSpPr>
          <p:cNvPr id="3" name="Platshållare för innehåll 2"/>
          <p:cNvSpPr>
            <a:spLocks noGrp="1"/>
          </p:cNvSpPr>
          <p:nvPr>
            <p:ph idx="1"/>
          </p:nvPr>
        </p:nvSpPr>
        <p:spPr/>
        <p:txBody>
          <a:bodyPr/>
          <a:lstStyle/>
          <a:p>
            <a:pPr marL="0" indent="0">
              <a:lnSpc>
                <a:spcPct val="100000"/>
              </a:lnSpc>
              <a:spcBef>
                <a:spcPts val="0"/>
              </a:spcBef>
              <a:buNone/>
            </a:pPr>
            <a:r>
              <a:rPr lang="sv-SE" b="1" dirty="0"/>
              <a:t>Seko jobbar för att:</a:t>
            </a:r>
          </a:p>
          <a:p>
            <a:pPr>
              <a:lnSpc>
                <a:spcPct val="100000"/>
              </a:lnSpc>
              <a:spcBef>
                <a:spcPts val="0"/>
              </a:spcBef>
            </a:pPr>
            <a:endParaRPr lang="sv-SE" dirty="0"/>
          </a:p>
          <a:p>
            <a:pPr>
              <a:lnSpc>
                <a:spcPct val="100000"/>
              </a:lnSpc>
              <a:spcBef>
                <a:spcPts val="0"/>
              </a:spcBef>
            </a:pPr>
            <a:r>
              <a:rPr lang="sv-SE" dirty="0"/>
              <a:t>Alla arbetsplatser där vi har medlemmar ska ha kollektivavtal.</a:t>
            </a:r>
          </a:p>
          <a:p>
            <a:pPr>
              <a:lnSpc>
                <a:spcPct val="100000"/>
              </a:lnSpc>
              <a:spcBef>
                <a:spcPts val="0"/>
              </a:spcBef>
            </a:pPr>
            <a:endParaRPr lang="sv-SE" dirty="0"/>
          </a:p>
          <a:p>
            <a:pPr>
              <a:lnSpc>
                <a:spcPct val="100000"/>
              </a:lnSpc>
              <a:spcBef>
                <a:spcPts val="0"/>
              </a:spcBef>
            </a:pPr>
            <a:r>
              <a:rPr lang="sv-SE" dirty="0"/>
              <a:t>Stärka de centrala avtalen.</a:t>
            </a:r>
          </a:p>
          <a:p>
            <a:pPr>
              <a:lnSpc>
                <a:spcPct val="100000"/>
              </a:lnSpc>
              <a:spcBef>
                <a:spcPts val="0"/>
              </a:spcBef>
            </a:pPr>
            <a:endParaRPr lang="sv-SE" dirty="0"/>
          </a:p>
          <a:p>
            <a:pPr>
              <a:lnSpc>
                <a:spcPct val="100000"/>
              </a:lnSpc>
              <a:spcBef>
                <a:spcPts val="0"/>
              </a:spcBef>
            </a:pPr>
            <a:r>
              <a:rPr lang="sv-SE" dirty="0"/>
              <a:t>Kräva höjda ingångslöner.</a:t>
            </a:r>
          </a:p>
          <a:p>
            <a:pPr>
              <a:lnSpc>
                <a:spcPct val="100000"/>
              </a:lnSpc>
              <a:spcBef>
                <a:spcPts val="0"/>
              </a:spcBef>
            </a:pPr>
            <a:endParaRPr lang="sv-SE" dirty="0"/>
          </a:p>
          <a:p>
            <a:pPr>
              <a:lnSpc>
                <a:spcPct val="100000"/>
              </a:lnSpc>
              <a:spcBef>
                <a:spcPts val="0"/>
              </a:spcBef>
            </a:pPr>
            <a:r>
              <a:rPr lang="sv-SE" dirty="0"/>
              <a:t>Driva frågan om heltid som en rättighet och deltid som en möjlighet.</a:t>
            </a:r>
          </a:p>
          <a:p>
            <a:pPr>
              <a:lnSpc>
                <a:spcPct val="100000"/>
              </a:lnSpc>
              <a:spcBef>
                <a:spcPts val="0"/>
              </a:spcBef>
            </a:pPr>
            <a:endParaRPr lang="sv-SE" dirty="0"/>
          </a:p>
          <a:p>
            <a:pPr>
              <a:lnSpc>
                <a:spcPct val="100000"/>
              </a:lnSpc>
              <a:spcBef>
                <a:spcPts val="0"/>
              </a:spcBef>
            </a:pPr>
            <a:r>
              <a:rPr lang="sv-SE" dirty="0"/>
              <a:t>Öka antalet kvinnliga förhandlare.</a:t>
            </a:r>
          </a:p>
          <a:p>
            <a:pPr>
              <a:lnSpc>
                <a:spcPct val="100000"/>
              </a:lnSpc>
              <a:spcBef>
                <a:spcPts val="0"/>
              </a:spcBef>
            </a:pPr>
            <a:endParaRPr lang="sv-SE" dirty="0"/>
          </a:p>
          <a:p>
            <a:pPr>
              <a:lnSpc>
                <a:spcPct val="100000"/>
              </a:lnSpc>
              <a:spcBef>
                <a:spcPts val="0"/>
              </a:spcBef>
            </a:pPr>
            <a:endParaRPr lang="sv-SE" dirty="0"/>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133657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händer när ett avtal går ut? </a:t>
            </a:r>
          </a:p>
        </p:txBody>
      </p:sp>
      <p:sp>
        <p:nvSpPr>
          <p:cNvPr id="3" name="Platshållare för innehåll 2"/>
          <p:cNvSpPr>
            <a:spLocks noGrp="1"/>
          </p:cNvSpPr>
          <p:nvPr>
            <p:ph idx="1"/>
          </p:nvPr>
        </p:nvSpPr>
        <p:spPr/>
        <p:txBody>
          <a:bodyPr/>
          <a:lstStyle/>
          <a:p>
            <a:r>
              <a:rPr lang="sv-SE" dirty="0"/>
              <a:t>En avtalsrörelse innebär att de avtal vi har sägs upp – och med största sannolikhet ett </a:t>
            </a:r>
            <a:r>
              <a:rPr lang="sv-SE" dirty="0" err="1"/>
              <a:t>nollbud</a:t>
            </a:r>
            <a:r>
              <a:rPr lang="sv-SE" dirty="0"/>
              <a:t> från arbetsgivaren</a:t>
            </a:r>
          </a:p>
          <a:p>
            <a:endParaRPr lang="sv-SE" dirty="0"/>
          </a:p>
          <a:p>
            <a:r>
              <a:rPr lang="sv-SE" dirty="0"/>
              <a:t>Självklart viktigt vilka krav vi för fram, att kraven verkligen är förankrade bland medlemmarna. att vi har skickliga företrädare, hur arbetsgivaren agerar osv.</a:t>
            </a:r>
          </a:p>
          <a:p>
            <a:endParaRPr lang="sv-SE" dirty="0"/>
          </a:p>
          <a:p>
            <a:r>
              <a:rPr lang="sv-SE" dirty="0"/>
              <a:t>Men i sista hand vilar vår möjlighet att nå resultat på samma sak som i fackföreningarnas barndom – vår förmåga att hålla ihop, och i sista hand strejka.</a:t>
            </a:r>
          </a:p>
          <a:p>
            <a:endParaRPr lang="sv-SE" dirty="0"/>
          </a:p>
          <a:p>
            <a:r>
              <a:rPr lang="sv-SE" dirty="0"/>
              <a:t>Vi måste alltså vara tillräckligt många</a:t>
            </a:r>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355044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1350" y="-342900"/>
            <a:ext cx="8235950" cy="6083299"/>
          </a:xfrm>
        </p:spPr>
        <p:txBody>
          <a:bodyPr/>
          <a:lstStyle/>
          <a:p>
            <a:pPr>
              <a:lnSpc>
                <a:spcPct val="100000"/>
              </a:lnSpc>
            </a:pPr>
            <a:r>
              <a:rPr lang="sv-SE" sz="20000" dirty="0"/>
              <a:t>6500</a:t>
            </a:r>
            <a:r>
              <a:rPr lang="sv-SE" sz="9600" dirty="0"/>
              <a:t> </a:t>
            </a:r>
            <a:r>
              <a:rPr lang="sv-SE" sz="8800" dirty="0"/>
              <a:t>förtroendevalda!</a:t>
            </a:r>
          </a:p>
        </p:txBody>
      </p:sp>
      <p:sp>
        <p:nvSpPr>
          <p:cNvPr id="3" name="Platshållare för innehåll 2"/>
          <p:cNvSpPr>
            <a:spLocks noGrp="1"/>
          </p:cNvSpPr>
          <p:nvPr>
            <p:ph idx="1"/>
          </p:nvPr>
        </p:nvSpPr>
        <p:spPr>
          <a:xfrm rot="10800000" flipV="1">
            <a:off x="641350" y="5054600"/>
            <a:ext cx="8045450" cy="1173904"/>
          </a:xfrm>
        </p:spPr>
        <p:txBody>
          <a:bodyPr/>
          <a:lstStyle/>
          <a:p>
            <a:pPr marL="0" indent="0">
              <a:lnSpc>
                <a:spcPct val="100000"/>
              </a:lnSpc>
              <a:buNone/>
            </a:pPr>
            <a:r>
              <a:rPr lang="sv-SE" sz="3600" dirty="0"/>
              <a:t>Från ordförande Gabriella </a:t>
            </a:r>
            <a:r>
              <a:rPr lang="sv-SE" sz="3600" dirty="0" err="1"/>
              <a:t>Lavecchia</a:t>
            </a:r>
            <a:r>
              <a:rPr lang="sv-SE" sz="3600" dirty="0"/>
              <a:t> och de andra i förbundsstyrelsen…</a:t>
            </a:r>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115601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114D00-9B82-02B2-74DF-4AA575F56297}"/>
              </a:ext>
            </a:extLst>
          </p:cNvPr>
          <p:cNvSpPr>
            <a:spLocks noGrp="1"/>
          </p:cNvSpPr>
          <p:nvPr>
            <p:ph type="title"/>
          </p:nvPr>
        </p:nvSpPr>
        <p:spPr>
          <a:xfrm>
            <a:off x="321754" y="-1011764"/>
            <a:ext cx="8045450" cy="1143000"/>
          </a:xfrm>
        </p:spPr>
        <p:txBody>
          <a:bodyPr/>
          <a:lstStyle/>
          <a:p>
            <a:r>
              <a:rPr lang="sv-SE" dirty="0"/>
              <a:t> </a:t>
            </a:r>
          </a:p>
        </p:txBody>
      </p:sp>
      <p:pic>
        <p:nvPicPr>
          <p:cNvPr id="1026" name="Picture 2" descr="Gabriella Lavecchia">
            <a:extLst>
              <a:ext uri="{FF2B5EF4-FFF2-40B4-BE49-F238E27FC236}">
                <a16:creationId xmlns:a16="http://schemas.microsoft.com/office/drawing/2014/main" id="{FAF69E04-A8FF-AEE1-DB05-9D13FE7F4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407" y="675215"/>
            <a:ext cx="1561444" cy="15614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han Lindholm">
            <a:extLst>
              <a:ext uri="{FF2B5EF4-FFF2-40B4-BE49-F238E27FC236}">
                <a16:creationId xmlns:a16="http://schemas.microsoft.com/office/drawing/2014/main" id="{27D912C0-11ED-F1DE-9C81-E7664FB12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675215"/>
            <a:ext cx="1567796" cy="15677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nda Agetoft">
            <a:extLst>
              <a:ext uri="{FF2B5EF4-FFF2-40B4-BE49-F238E27FC236}">
                <a16:creationId xmlns:a16="http://schemas.microsoft.com/office/drawing/2014/main" id="{69BED5E8-4CE9-AB62-29D5-863A541E04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593" y="646642"/>
            <a:ext cx="1614093" cy="16140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lrika Nilsson">
            <a:extLst>
              <a:ext uri="{FF2B5EF4-FFF2-40B4-BE49-F238E27FC236}">
                <a16:creationId xmlns:a16="http://schemas.microsoft.com/office/drawing/2014/main" id="{60A08B5C-281A-DBB5-FC0C-0D353AB930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3686" y="675215"/>
            <a:ext cx="1613518" cy="16135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aniel Hansen">
            <a:extLst>
              <a:ext uri="{FF2B5EF4-FFF2-40B4-BE49-F238E27FC236}">
                <a16:creationId xmlns:a16="http://schemas.microsoft.com/office/drawing/2014/main" id="{53497D9B-6CD6-47E3-3266-40C80BCC7F52}"/>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24538" y="2738737"/>
            <a:ext cx="1259424" cy="12594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obert Lönnqvist">
            <a:extLst>
              <a:ext uri="{FF2B5EF4-FFF2-40B4-BE49-F238E27FC236}">
                <a16:creationId xmlns:a16="http://schemas.microsoft.com/office/drawing/2014/main" id="{041DF684-602D-42CE-8AED-909A45695D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1260" y="2735556"/>
            <a:ext cx="1259425" cy="1259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obert Ignberg">
            <a:extLst>
              <a:ext uri="{FF2B5EF4-FFF2-40B4-BE49-F238E27FC236}">
                <a16:creationId xmlns:a16="http://schemas.microsoft.com/office/drawing/2014/main" id="{DAC9A3D9-E464-47D2-9A25-9A17EBAD9C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6485" y="2740713"/>
            <a:ext cx="1259424" cy="125942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ia Karlsson">
            <a:extLst>
              <a:ext uri="{FF2B5EF4-FFF2-40B4-BE49-F238E27FC236}">
                <a16:creationId xmlns:a16="http://schemas.microsoft.com/office/drawing/2014/main" id="{A0C5AEE1-19D0-C2B1-3D06-3F83019D84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1524" y="2723762"/>
            <a:ext cx="1297341" cy="129734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Glenn Nordström">
            <a:extLst>
              <a:ext uri="{FF2B5EF4-FFF2-40B4-BE49-F238E27FC236}">
                <a16:creationId xmlns:a16="http://schemas.microsoft.com/office/drawing/2014/main" id="{674CCCE5-64B6-AAF6-612E-E1A52E100D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1634" y="2731290"/>
            <a:ext cx="1295530" cy="12955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Kenny Reinhold">
            <a:extLst>
              <a:ext uri="{FF2B5EF4-FFF2-40B4-BE49-F238E27FC236}">
                <a16:creationId xmlns:a16="http://schemas.microsoft.com/office/drawing/2014/main" id="{8A1B298A-22A7-7D63-4C33-DAE14E5A0DA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12576" y="2731006"/>
            <a:ext cx="1282851" cy="128285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jarne Ringdahl">
            <a:extLst>
              <a:ext uri="{FF2B5EF4-FFF2-40B4-BE49-F238E27FC236}">
                <a16:creationId xmlns:a16="http://schemas.microsoft.com/office/drawing/2014/main" id="{47168102-3245-F73E-3C4D-E4D335284AD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6425" y="4535430"/>
            <a:ext cx="1259425" cy="125942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Jörgen Stehn">
            <a:extLst>
              <a:ext uri="{FF2B5EF4-FFF2-40B4-BE49-F238E27FC236}">
                <a16:creationId xmlns:a16="http://schemas.microsoft.com/office/drawing/2014/main" id="{D316EAD9-EBA1-8B0E-A0EF-98EE3A942E8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355" y="4569184"/>
            <a:ext cx="1259426" cy="125942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Frida Strandberg Landin">
            <a:extLst>
              <a:ext uri="{FF2B5EF4-FFF2-40B4-BE49-F238E27FC236}">
                <a16:creationId xmlns:a16="http://schemas.microsoft.com/office/drawing/2014/main" id="{AF484FDD-3C0A-65ED-11B0-EE1C7A6F1B1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9833" y="4569183"/>
            <a:ext cx="1259427" cy="125942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Sandra Svensk">
            <a:extLst>
              <a:ext uri="{FF2B5EF4-FFF2-40B4-BE49-F238E27FC236}">
                <a16:creationId xmlns:a16="http://schemas.microsoft.com/office/drawing/2014/main" id="{E3B8A1D1-E255-1B94-2435-90BEFE9BEB1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21753" y="4613297"/>
            <a:ext cx="1259427" cy="125942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Karin Åkersten">
            <a:extLst>
              <a:ext uri="{FF2B5EF4-FFF2-40B4-BE49-F238E27FC236}">
                <a16:creationId xmlns:a16="http://schemas.microsoft.com/office/drawing/2014/main" id="{9D2073BD-52E9-AC29-281F-58E0121E194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90565" y="4627427"/>
            <a:ext cx="1259425" cy="1259425"/>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EC71EF7B-FD89-FA17-9C05-55DF9C9A4E55}"/>
              </a:ext>
            </a:extLst>
          </p:cNvPr>
          <p:cNvSpPr txBox="1"/>
          <p:nvPr/>
        </p:nvSpPr>
        <p:spPr>
          <a:xfrm>
            <a:off x="909408" y="2389716"/>
            <a:ext cx="1714499" cy="334046"/>
          </a:xfrm>
          <a:prstGeom prst="rect">
            <a:avLst/>
          </a:prstGeom>
          <a:noFill/>
        </p:spPr>
        <p:txBody>
          <a:bodyPr wrap="square" rtlCol="0">
            <a:spAutoFit/>
          </a:bodyPr>
          <a:lstStyle/>
          <a:p>
            <a:endParaRPr lang="sv-SE" dirty="0"/>
          </a:p>
        </p:txBody>
      </p:sp>
      <p:sp>
        <p:nvSpPr>
          <p:cNvPr id="8" name="textruta 7">
            <a:extLst>
              <a:ext uri="{FF2B5EF4-FFF2-40B4-BE49-F238E27FC236}">
                <a16:creationId xmlns:a16="http://schemas.microsoft.com/office/drawing/2014/main" id="{DB4AC930-77CE-83D3-C594-DED39B62D5C2}"/>
              </a:ext>
            </a:extLst>
          </p:cNvPr>
          <p:cNvSpPr txBox="1"/>
          <p:nvPr/>
        </p:nvSpPr>
        <p:spPr>
          <a:xfrm>
            <a:off x="897073" y="2253847"/>
            <a:ext cx="1573778" cy="461665"/>
          </a:xfrm>
          <a:prstGeom prst="rect">
            <a:avLst/>
          </a:prstGeom>
          <a:noFill/>
        </p:spPr>
        <p:txBody>
          <a:bodyPr wrap="square" rtlCol="0">
            <a:spAutoFit/>
          </a:bodyPr>
          <a:lstStyle/>
          <a:p>
            <a:r>
              <a:rPr lang="sv-SE" sz="1200" dirty="0"/>
              <a:t>Gabriella </a:t>
            </a:r>
            <a:r>
              <a:rPr lang="sv-SE" sz="1200" dirty="0" err="1"/>
              <a:t>Lavecchia</a:t>
            </a:r>
            <a:r>
              <a:rPr lang="sv-SE" sz="1200" dirty="0"/>
              <a:t> Förbundsordförande</a:t>
            </a:r>
          </a:p>
        </p:txBody>
      </p:sp>
      <p:sp>
        <p:nvSpPr>
          <p:cNvPr id="10" name="textruta 9">
            <a:extLst>
              <a:ext uri="{FF2B5EF4-FFF2-40B4-BE49-F238E27FC236}">
                <a16:creationId xmlns:a16="http://schemas.microsoft.com/office/drawing/2014/main" id="{D2A6D476-BBD4-A1CC-8639-AF378C11FF48}"/>
              </a:ext>
            </a:extLst>
          </p:cNvPr>
          <p:cNvSpPr txBox="1"/>
          <p:nvPr/>
        </p:nvSpPr>
        <p:spPr>
          <a:xfrm>
            <a:off x="2869835" y="2381466"/>
            <a:ext cx="1714499" cy="334046"/>
          </a:xfrm>
          <a:prstGeom prst="rect">
            <a:avLst/>
          </a:prstGeom>
          <a:noFill/>
        </p:spPr>
        <p:txBody>
          <a:bodyPr wrap="square" rtlCol="0">
            <a:spAutoFit/>
          </a:bodyPr>
          <a:lstStyle/>
          <a:p>
            <a:endParaRPr lang="sv-SE" dirty="0"/>
          </a:p>
        </p:txBody>
      </p:sp>
      <p:sp>
        <p:nvSpPr>
          <p:cNvPr id="11" name="textruta 10">
            <a:extLst>
              <a:ext uri="{FF2B5EF4-FFF2-40B4-BE49-F238E27FC236}">
                <a16:creationId xmlns:a16="http://schemas.microsoft.com/office/drawing/2014/main" id="{13C424BD-D48F-46A5-CC7F-06E4BC25A7D4}"/>
              </a:ext>
            </a:extLst>
          </p:cNvPr>
          <p:cNvSpPr txBox="1"/>
          <p:nvPr/>
        </p:nvSpPr>
        <p:spPr>
          <a:xfrm>
            <a:off x="2857500" y="2246736"/>
            <a:ext cx="1726833" cy="461665"/>
          </a:xfrm>
          <a:prstGeom prst="rect">
            <a:avLst/>
          </a:prstGeom>
          <a:noFill/>
        </p:spPr>
        <p:txBody>
          <a:bodyPr wrap="square" rtlCol="0">
            <a:spAutoFit/>
          </a:bodyPr>
          <a:lstStyle/>
          <a:p>
            <a:r>
              <a:rPr lang="sv-SE" sz="1200" dirty="0"/>
              <a:t>Johan Lindholm </a:t>
            </a:r>
          </a:p>
          <a:p>
            <a:r>
              <a:rPr lang="sv-SE" sz="1200" dirty="0"/>
              <a:t>Vice förbundsordförande</a:t>
            </a:r>
          </a:p>
        </p:txBody>
      </p:sp>
      <p:sp>
        <p:nvSpPr>
          <p:cNvPr id="12" name="textruta 11">
            <a:extLst>
              <a:ext uri="{FF2B5EF4-FFF2-40B4-BE49-F238E27FC236}">
                <a16:creationId xmlns:a16="http://schemas.microsoft.com/office/drawing/2014/main" id="{F7C7D7AB-796A-4B62-0476-0C964BAFCAA9}"/>
              </a:ext>
            </a:extLst>
          </p:cNvPr>
          <p:cNvSpPr txBox="1"/>
          <p:nvPr/>
        </p:nvSpPr>
        <p:spPr>
          <a:xfrm>
            <a:off x="4811945" y="2236659"/>
            <a:ext cx="1714499" cy="461665"/>
          </a:xfrm>
          <a:prstGeom prst="rect">
            <a:avLst/>
          </a:prstGeom>
          <a:noFill/>
        </p:spPr>
        <p:txBody>
          <a:bodyPr wrap="square" rtlCol="0">
            <a:spAutoFit/>
          </a:bodyPr>
          <a:lstStyle/>
          <a:p>
            <a:r>
              <a:rPr lang="sv-SE" sz="1200" dirty="0"/>
              <a:t>Linda Agetoft</a:t>
            </a:r>
          </a:p>
          <a:p>
            <a:r>
              <a:rPr lang="sv-SE" sz="1200" dirty="0"/>
              <a:t>Förbundssekreterare</a:t>
            </a:r>
          </a:p>
        </p:txBody>
      </p:sp>
      <p:sp>
        <p:nvSpPr>
          <p:cNvPr id="13" name="textruta 12">
            <a:extLst>
              <a:ext uri="{FF2B5EF4-FFF2-40B4-BE49-F238E27FC236}">
                <a16:creationId xmlns:a16="http://schemas.microsoft.com/office/drawing/2014/main" id="{B016D18F-ABBA-0B88-4897-7B0F8F57D4EC}"/>
              </a:ext>
            </a:extLst>
          </p:cNvPr>
          <p:cNvSpPr txBox="1"/>
          <p:nvPr/>
        </p:nvSpPr>
        <p:spPr>
          <a:xfrm>
            <a:off x="6753686" y="2266936"/>
            <a:ext cx="1714499" cy="461665"/>
          </a:xfrm>
          <a:prstGeom prst="rect">
            <a:avLst/>
          </a:prstGeom>
          <a:noFill/>
        </p:spPr>
        <p:txBody>
          <a:bodyPr wrap="square" rtlCol="0">
            <a:spAutoFit/>
          </a:bodyPr>
          <a:lstStyle/>
          <a:p>
            <a:r>
              <a:rPr lang="sv-SE" sz="1200" dirty="0"/>
              <a:t>Ulrika Nilsson</a:t>
            </a:r>
          </a:p>
          <a:p>
            <a:r>
              <a:rPr lang="sv-SE" sz="1200" dirty="0"/>
              <a:t>Avtalssekreterare</a:t>
            </a:r>
          </a:p>
        </p:txBody>
      </p:sp>
      <p:sp>
        <p:nvSpPr>
          <p:cNvPr id="14" name="textruta 13">
            <a:extLst>
              <a:ext uri="{FF2B5EF4-FFF2-40B4-BE49-F238E27FC236}">
                <a16:creationId xmlns:a16="http://schemas.microsoft.com/office/drawing/2014/main" id="{DCA63309-509D-3F1A-CA50-B935E18CB443}"/>
              </a:ext>
            </a:extLst>
          </p:cNvPr>
          <p:cNvSpPr txBox="1"/>
          <p:nvPr/>
        </p:nvSpPr>
        <p:spPr>
          <a:xfrm>
            <a:off x="443442" y="3966714"/>
            <a:ext cx="1080917" cy="600164"/>
          </a:xfrm>
          <a:prstGeom prst="rect">
            <a:avLst/>
          </a:prstGeom>
          <a:noFill/>
        </p:spPr>
        <p:txBody>
          <a:bodyPr wrap="square" rtlCol="0">
            <a:spAutoFit/>
          </a:bodyPr>
          <a:lstStyle/>
          <a:p>
            <a:r>
              <a:rPr lang="sv-SE" sz="1100" dirty="0"/>
              <a:t>Daniel Hansen</a:t>
            </a:r>
          </a:p>
          <a:p>
            <a:r>
              <a:rPr lang="sv-SE" sz="1100" dirty="0"/>
              <a:t>Ledamot Bransch Post</a:t>
            </a:r>
          </a:p>
        </p:txBody>
      </p:sp>
      <p:sp>
        <p:nvSpPr>
          <p:cNvPr id="15" name="textruta 14">
            <a:extLst>
              <a:ext uri="{FF2B5EF4-FFF2-40B4-BE49-F238E27FC236}">
                <a16:creationId xmlns:a16="http://schemas.microsoft.com/office/drawing/2014/main" id="{1B1E4F86-5D8D-BABA-B4A9-80D84E0E89F0}"/>
              </a:ext>
            </a:extLst>
          </p:cNvPr>
          <p:cNvSpPr txBox="1"/>
          <p:nvPr/>
        </p:nvSpPr>
        <p:spPr>
          <a:xfrm>
            <a:off x="1715363" y="3983265"/>
            <a:ext cx="1219651" cy="600164"/>
          </a:xfrm>
          <a:prstGeom prst="rect">
            <a:avLst/>
          </a:prstGeom>
          <a:noFill/>
        </p:spPr>
        <p:txBody>
          <a:bodyPr wrap="square" rtlCol="0">
            <a:spAutoFit/>
          </a:bodyPr>
          <a:lstStyle/>
          <a:p>
            <a:r>
              <a:rPr lang="sv-SE" sz="1100" dirty="0"/>
              <a:t>Robert Lönnqvist</a:t>
            </a:r>
          </a:p>
          <a:p>
            <a:r>
              <a:rPr lang="sv-SE" sz="1100" dirty="0"/>
              <a:t>Ledamot </a:t>
            </a:r>
          </a:p>
          <a:p>
            <a:r>
              <a:rPr lang="sv-SE" sz="1100" dirty="0"/>
              <a:t>Bransch Energi</a:t>
            </a:r>
          </a:p>
        </p:txBody>
      </p:sp>
      <p:sp>
        <p:nvSpPr>
          <p:cNvPr id="16" name="textruta 15">
            <a:extLst>
              <a:ext uri="{FF2B5EF4-FFF2-40B4-BE49-F238E27FC236}">
                <a16:creationId xmlns:a16="http://schemas.microsoft.com/office/drawing/2014/main" id="{051D678B-2CFC-3777-B8EF-CFEE1D8A795B}"/>
              </a:ext>
            </a:extLst>
          </p:cNvPr>
          <p:cNvSpPr txBox="1"/>
          <p:nvPr/>
        </p:nvSpPr>
        <p:spPr>
          <a:xfrm>
            <a:off x="3073454" y="3971979"/>
            <a:ext cx="1259423" cy="600164"/>
          </a:xfrm>
          <a:prstGeom prst="rect">
            <a:avLst/>
          </a:prstGeom>
          <a:noFill/>
        </p:spPr>
        <p:txBody>
          <a:bodyPr wrap="square" rtlCol="0">
            <a:spAutoFit/>
          </a:bodyPr>
          <a:lstStyle/>
          <a:p>
            <a:r>
              <a:rPr lang="sv-SE" sz="1100" dirty="0"/>
              <a:t>Robert </a:t>
            </a:r>
            <a:r>
              <a:rPr lang="sv-SE" sz="1100" dirty="0" err="1"/>
              <a:t>Ignberg</a:t>
            </a:r>
            <a:endParaRPr lang="sv-SE" sz="1100" dirty="0"/>
          </a:p>
          <a:p>
            <a:r>
              <a:rPr lang="sv-SE" sz="1100" dirty="0"/>
              <a:t>Ledamot</a:t>
            </a:r>
          </a:p>
          <a:p>
            <a:r>
              <a:rPr lang="sv-SE" sz="1100" dirty="0"/>
              <a:t>Bransch Energi</a:t>
            </a:r>
          </a:p>
        </p:txBody>
      </p:sp>
      <p:sp>
        <p:nvSpPr>
          <p:cNvPr id="17" name="textruta 16">
            <a:extLst>
              <a:ext uri="{FF2B5EF4-FFF2-40B4-BE49-F238E27FC236}">
                <a16:creationId xmlns:a16="http://schemas.microsoft.com/office/drawing/2014/main" id="{979E1BC5-D882-9F48-81EA-2C84AFCD5C07}"/>
              </a:ext>
            </a:extLst>
          </p:cNvPr>
          <p:cNvSpPr txBox="1"/>
          <p:nvPr/>
        </p:nvSpPr>
        <p:spPr>
          <a:xfrm>
            <a:off x="4441524" y="3998161"/>
            <a:ext cx="1297341" cy="600164"/>
          </a:xfrm>
          <a:prstGeom prst="rect">
            <a:avLst/>
          </a:prstGeom>
          <a:noFill/>
        </p:spPr>
        <p:txBody>
          <a:bodyPr wrap="square" rtlCol="0">
            <a:spAutoFit/>
          </a:bodyPr>
          <a:lstStyle/>
          <a:p>
            <a:r>
              <a:rPr lang="sv-SE" sz="1100" dirty="0"/>
              <a:t>Maria Karlsson</a:t>
            </a:r>
          </a:p>
          <a:p>
            <a:r>
              <a:rPr lang="sv-SE" sz="1100" dirty="0"/>
              <a:t>Ledamot </a:t>
            </a:r>
          </a:p>
          <a:p>
            <a:r>
              <a:rPr lang="sv-SE" sz="1100" dirty="0"/>
              <a:t>Bransch Trafik</a:t>
            </a:r>
          </a:p>
        </p:txBody>
      </p:sp>
      <p:sp>
        <p:nvSpPr>
          <p:cNvPr id="18" name="textruta 17">
            <a:extLst>
              <a:ext uri="{FF2B5EF4-FFF2-40B4-BE49-F238E27FC236}">
                <a16:creationId xmlns:a16="http://schemas.microsoft.com/office/drawing/2014/main" id="{55185A7E-A847-76E6-B456-E4F2EAE1F40C}"/>
              </a:ext>
            </a:extLst>
          </p:cNvPr>
          <p:cNvSpPr txBox="1"/>
          <p:nvPr/>
        </p:nvSpPr>
        <p:spPr>
          <a:xfrm>
            <a:off x="5901634" y="4020240"/>
            <a:ext cx="1259424" cy="600164"/>
          </a:xfrm>
          <a:prstGeom prst="rect">
            <a:avLst/>
          </a:prstGeom>
          <a:noFill/>
        </p:spPr>
        <p:txBody>
          <a:bodyPr wrap="square" rtlCol="0">
            <a:spAutoFit/>
          </a:bodyPr>
          <a:lstStyle/>
          <a:p>
            <a:r>
              <a:rPr lang="sv-SE" sz="1100" dirty="0"/>
              <a:t>Glenn Nordström</a:t>
            </a:r>
          </a:p>
          <a:p>
            <a:r>
              <a:rPr lang="sv-SE" sz="1100" dirty="0"/>
              <a:t>Ledamot</a:t>
            </a:r>
          </a:p>
          <a:p>
            <a:r>
              <a:rPr lang="sv-SE" sz="1100" dirty="0"/>
              <a:t>Bransch Väg &amp; Ban</a:t>
            </a:r>
          </a:p>
        </p:txBody>
      </p:sp>
      <p:sp>
        <p:nvSpPr>
          <p:cNvPr id="19" name="textruta 18">
            <a:extLst>
              <a:ext uri="{FF2B5EF4-FFF2-40B4-BE49-F238E27FC236}">
                <a16:creationId xmlns:a16="http://schemas.microsoft.com/office/drawing/2014/main" id="{4D6837BB-A5DA-E149-5A3A-C768A6F653F7}"/>
              </a:ext>
            </a:extLst>
          </p:cNvPr>
          <p:cNvSpPr txBox="1"/>
          <p:nvPr/>
        </p:nvSpPr>
        <p:spPr>
          <a:xfrm>
            <a:off x="7412576" y="3983265"/>
            <a:ext cx="1280940" cy="600164"/>
          </a:xfrm>
          <a:prstGeom prst="rect">
            <a:avLst/>
          </a:prstGeom>
          <a:noFill/>
        </p:spPr>
        <p:txBody>
          <a:bodyPr wrap="square" rtlCol="0">
            <a:spAutoFit/>
          </a:bodyPr>
          <a:lstStyle/>
          <a:p>
            <a:r>
              <a:rPr lang="sv-SE" sz="1100" dirty="0"/>
              <a:t>Kenny Reinhold</a:t>
            </a:r>
          </a:p>
          <a:p>
            <a:r>
              <a:rPr lang="sv-SE" sz="1100" dirty="0"/>
              <a:t>Ledamot </a:t>
            </a:r>
          </a:p>
          <a:p>
            <a:r>
              <a:rPr lang="sv-SE" sz="1100" dirty="0"/>
              <a:t>Bransch Sjöfolk</a:t>
            </a:r>
          </a:p>
        </p:txBody>
      </p:sp>
      <p:sp>
        <p:nvSpPr>
          <p:cNvPr id="21" name="textruta 20">
            <a:extLst>
              <a:ext uri="{FF2B5EF4-FFF2-40B4-BE49-F238E27FC236}">
                <a16:creationId xmlns:a16="http://schemas.microsoft.com/office/drawing/2014/main" id="{7844CB4C-9D0A-0CF7-3C83-DB6F759A0674}"/>
              </a:ext>
            </a:extLst>
          </p:cNvPr>
          <p:cNvSpPr txBox="1"/>
          <p:nvPr/>
        </p:nvSpPr>
        <p:spPr>
          <a:xfrm>
            <a:off x="830932" y="5794855"/>
            <a:ext cx="1259426" cy="600164"/>
          </a:xfrm>
          <a:prstGeom prst="rect">
            <a:avLst/>
          </a:prstGeom>
          <a:noFill/>
        </p:spPr>
        <p:txBody>
          <a:bodyPr wrap="square" rtlCol="0">
            <a:spAutoFit/>
          </a:bodyPr>
          <a:lstStyle/>
          <a:p>
            <a:r>
              <a:rPr lang="sv-SE" sz="1100" dirty="0"/>
              <a:t>Bjarne Ringdahl</a:t>
            </a:r>
          </a:p>
          <a:p>
            <a:r>
              <a:rPr lang="sv-SE" sz="1100" dirty="0"/>
              <a:t>Ledamot</a:t>
            </a:r>
          </a:p>
          <a:p>
            <a:r>
              <a:rPr lang="sv-SE" sz="1100" dirty="0"/>
              <a:t>Bransch Väg &amp; Ban</a:t>
            </a:r>
          </a:p>
        </p:txBody>
      </p:sp>
      <p:sp>
        <p:nvSpPr>
          <p:cNvPr id="22" name="textruta 21">
            <a:extLst>
              <a:ext uri="{FF2B5EF4-FFF2-40B4-BE49-F238E27FC236}">
                <a16:creationId xmlns:a16="http://schemas.microsoft.com/office/drawing/2014/main" id="{0CB0162D-C9B8-95BF-6CD5-2D0D0A7EF89E}"/>
              </a:ext>
            </a:extLst>
          </p:cNvPr>
          <p:cNvSpPr txBox="1"/>
          <p:nvPr/>
        </p:nvSpPr>
        <p:spPr>
          <a:xfrm>
            <a:off x="2298632" y="5804591"/>
            <a:ext cx="1259424" cy="600164"/>
          </a:xfrm>
          <a:prstGeom prst="rect">
            <a:avLst/>
          </a:prstGeom>
          <a:noFill/>
        </p:spPr>
        <p:txBody>
          <a:bodyPr wrap="square" rtlCol="0">
            <a:spAutoFit/>
          </a:bodyPr>
          <a:lstStyle/>
          <a:p>
            <a:r>
              <a:rPr lang="sv-SE" sz="1100" dirty="0"/>
              <a:t>Jörgen </a:t>
            </a:r>
            <a:r>
              <a:rPr lang="sv-SE" sz="1100" dirty="0" err="1"/>
              <a:t>Stehn</a:t>
            </a:r>
            <a:endParaRPr lang="sv-SE" sz="1100" dirty="0"/>
          </a:p>
          <a:p>
            <a:r>
              <a:rPr lang="sv-SE" sz="1100" dirty="0"/>
              <a:t>Ledamot</a:t>
            </a:r>
          </a:p>
          <a:p>
            <a:r>
              <a:rPr lang="sv-SE" sz="1100" dirty="0"/>
              <a:t>Bransch Försvar</a:t>
            </a:r>
          </a:p>
        </p:txBody>
      </p:sp>
      <p:sp>
        <p:nvSpPr>
          <p:cNvPr id="23" name="textruta 22">
            <a:extLst>
              <a:ext uri="{FF2B5EF4-FFF2-40B4-BE49-F238E27FC236}">
                <a16:creationId xmlns:a16="http://schemas.microsoft.com/office/drawing/2014/main" id="{6740AB6C-217F-FF9C-EE3F-DCC3AB4DD988}"/>
              </a:ext>
            </a:extLst>
          </p:cNvPr>
          <p:cNvSpPr txBox="1"/>
          <p:nvPr/>
        </p:nvSpPr>
        <p:spPr>
          <a:xfrm>
            <a:off x="3752944" y="5828610"/>
            <a:ext cx="1259424" cy="600164"/>
          </a:xfrm>
          <a:prstGeom prst="rect">
            <a:avLst/>
          </a:prstGeom>
          <a:noFill/>
        </p:spPr>
        <p:txBody>
          <a:bodyPr wrap="square" rtlCol="0">
            <a:spAutoFit/>
          </a:bodyPr>
          <a:lstStyle/>
          <a:p>
            <a:r>
              <a:rPr lang="sv-SE" sz="1100" dirty="0"/>
              <a:t>Frida Strandberg Landin, Ledamot</a:t>
            </a:r>
          </a:p>
          <a:p>
            <a:r>
              <a:rPr lang="sv-SE" sz="1100" dirty="0"/>
              <a:t>Bransch Vård</a:t>
            </a:r>
          </a:p>
        </p:txBody>
      </p:sp>
      <p:sp>
        <p:nvSpPr>
          <p:cNvPr id="24" name="textruta 23">
            <a:extLst>
              <a:ext uri="{FF2B5EF4-FFF2-40B4-BE49-F238E27FC236}">
                <a16:creationId xmlns:a16="http://schemas.microsoft.com/office/drawing/2014/main" id="{6A127D12-3CBE-0396-8064-2C20263ACC5D}"/>
              </a:ext>
            </a:extLst>
          </p:cNvPr>
          <p:cNvSpPr txBox="1"/>
          <p:nvPr/>
        </p:nvSpPr>
        <p:spPr>
          <a:xfrm>
            <a:off x="5222043" y="5886852"/>
            <a:ext cx="1233207" cy="600164"/>
          </a:xfrm>
          <a:prstGeom prst="rect">
            <a:avLst/>
          </a:prstGeom>
          <a:noFill/>
        </p:spPr>
        <p:txBody>
          <a:bodyPr wrap="square" rtlCol="0">
            <a:spAutoFit/>
          </a:bodyPr>
          <a:lstStyle/>
          <a:p>
            <a:r>
              <a:rPr lang="sv-SE" sz="1100" dirty="0"/>
              <a:t>Sandra Svensk</a:t>
            </a:r>
          </a:p>
          <a:p>
            <a:r>
              <a:rPr lang="sv-SE" sz="1100" dirty="0"/>
              <a:t>Ledamot</a:t>
            </a:r>
          </a:p>
          <a:p>
            <a:r>
              <a:rPr lang="sv-SE" sz="1100" dirty="0"/>
              <a:t>Bransch Post</a:t>
            </a:r>
          </a:p>
        </p:txBody>
      </p:sp>
      <p:sp>
        <p:nvSpPr>
          <p:cNvPr id="25" name="textruta 24">
            <a:extLst>
              <a:ext uri="{FF2B5EF4-FFF2-40B4-BE49-F238E27FC236}">
                <a16:creationId xmlns:a16="http://schemas.microsoft.com/office/drawing/2014/main" id="{39C38E94-2D91-0ED7-E6B5-DE300DE7FC95}"/>
              </a:ext>
            </a:extLst>
          </p:cNvPr>
          <p:cNvSpPr txBox="1"/>
          <p:nvPr/>
        </p:nvSpPr>
        <p:spPr>
          <a:xfrm>
            <a:off x="6690565" y="5886852"/>
            <a:ext cx="1233208" cy="600164"/>
          </a:xfrm>
          <a:prstGeom prst="rect">
            <a:avLst/>
          </a:prstGeom>
          <a:noFill/>
        </p:spPr>
        <p:txBody>
          <a:bodyPr wrap="square" rtlCol="0">
            <a:spAutoFit/>
          </a:bodyPr>
          <a:lstStyle/>
          <a:p>
            <a:r>
              <a:rPr lang="sv-SE" sz="1100" dirty="0"/>
              <a:t>Karin </a:t>
            </a:r>
            <a:r>
              <a:rPr lang="sv-SE" sz="1100" dirty="0" err="1"/>
              <a:t>Åkersten</a:t>
            </a:r>
            <a:endParaRPr lang="sv-SE" sz="1100" dirty="0"/>
          </a:p>
          <a:p>
            <a:r>
              <a:rPr lang="sv-SE" sz="1100" dirty="0"/>
              <a:t>Ledamot </a:t>
            </a:r>
          </a:p>
          <a:p>
            <a:r>
              <a:rPr lang="sv-SE" sz="1100" dirty="0"/>
              <a:t>Bransch Trafik</a:t>
            </a:r>
          </a:p>
        </p:txBody>
      </p:sp>
      <p:sp>
        <p:nvSpPr>
          <p:cNvPr id="26" name="textruta 25">
            <a:extLst>
              <a:ext uri="{FF2B5EF4-FFF2-40B4-BE49-F238E27FC236}">
                <a16:creationId xmlns:a16="http://schemas.microsoft.com/office/drawing/2014/main" id="{90C35084-AF9F-F60F-9DAF-4D2904CA5DF6}"/>
              </a:ext>
            </a:extLst>
          </p:cNvPr>
          <p:cNvSpPr txBox="1"/>
          <p:nvPr/>
        </p:nvSpPr>
        <p:spPr>
          <a:xfrm>
            <a:off x="2470851" y="151890"/>
            <a:ext cx="6484820" cy="584775"/>
          </a:xfrm>
          <a:prstGeom prst="rect">
            <a:avLst/>
          </a:prstGeom>
          <a:noFill/>
        </p:spPr>
        <p:txBody>
          <a:bodyPr wrap="square" rtlCol="0">
            <a:spAutoFit/>
          </a:bodyPr>
          <a:lstStyle/>
          <a:p>
            <a:r>
              <a:rPr lang="sv-SE" sz="3200" b="1" dirty="0"/>
              <a:t>Förbundsstyrelsen</a:t>
            </a:r>
          </a:p>
        </p:txBody>
      </p:sp>
    </p:spTree>
    <p:extLst>
      <p:ext uri="{BB962C8B-B14F-4D97-AF65-F5344CB8AC3E}">
        <p14:creationId xmlns:p14="http://schemas.microsoft.com/office/powerpoint/2010/main" val="17251109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1350" y="1005417"/>
            <a:ext cx="8045450" cy="726523"/>
          </a:xfrm>
        </p:spPr>
        <p:txBody>
          <a:bodyPr/>
          <a:lstStyle/>
          <a:p>
            <a:r>
              <a:rPr lang="sv-SE" sz="2000" dirty="0"/>
              <a:t>Till alla tusentals Seko-ombud ute på arbetsplatserna</a:t>
            </a:r>
            <a:br>
              <a:rPr lang="sv-SE" sz="2000" dirty="0"/>
            </a:br>
            <a:endParaRPr lang="sv-SE" sz="2000" dirty="0"/>
          </a:p>
        </p:txBody>
      </p:sp>
      <p:sp>
        <p:nvSpPr>
          <p:cNvPr id="5" name="Platshållare för sidfot 4"/>
          <p:cNvSpPr>
            <a:spLocks noGrp="1"/>
          </p:cNvSpPr>
          <p:nvPr>
            <p:ph type="ftr" sz="quarter" idx="11"/>
          </p:nvPr>
        </p:nvSpPr>
        <p:spPr/>
        <p:txBody>
          <a:bodyPr/>
          <a:lstStyle/>
          <a:p>
            <a:pPr>
              <a:defRPr/>
            </a:pPr>
            <a:endParaRPr lang="sv-SE"/>
          </a:p>
        </p:txBody>
      </p:sp>
      <p:pic>
        <p:nvPicPr>
          <p:cNvPr id="10" name="Bildobjekt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871" y="1580244"/>
            <a:ext cx="2006814" cy="3352292"/>
          </a:xfrm>
          <a:prstGeom prst="rect">
            <a:avLst/>
          </a:prstGeom>
        </p:spPr>
      </p:pic>
      <p:pic>
        <p:nvPicPr>
          <p:cNvPr id="4" name="Bildobjekt 3" descr="En bild som visar Människoansikte, klädsel, person, person&#10;&#10;Automatiskt genererad beskrivning">
            <a:extLst>
              <a:ext uri="{FF2B5EF4-FFF2-40B4-BE49-F238E27FC236}">
                <a16:creationId xmlns:a16="http://schemas.microsoft.com/office/drawing/2014/main" id="{62A75E45-1F16-1BEE-E475-F23C5B4E85D9}"/>
              </a:ext>
            </a:extLst>
          </p:cNvPr>
          <p:cNvPicPr>
            <a:picLocks noChangeAspect="1"/>
          </p:cNvPicPr>
          <p:nvPr/>
        </p:nvPicPr>
        <p:blipFill>
          <a:blip r:embed="rId4"/>
          <a:stretch>
            <a:fillRect/>
          </a:stretch>
        </p:blipFill>
        <p:spPr>
          <a:xfrm>
            <a:off x="276037" y="4250867"/>
            <a:ext cx="3063064" cy="2370584"/>
          </a:xfrm>
          <a:prstGeom prst="rect">
            <a:avLst/>
          </a:prstGeom>
        </p:spPr>
      </p:pic>
      <p:pic>
        <p:nvPicPr>
          <p:cNvPr id="15" name="Bildobjekt 14" descr="En bild som visar klädsel, person, fotbeklädnader, byggnad&#10;&#10;Automatiskt genererad beskrivning">
            <a:extLst>
              <a:ext uri="{FF2B5EF4-FFF2-40B4-BE49-F238E27FC236}">
                <a16:creationId xmlns:a16="http://schemas.microsoft.com/office/drawing/2014/main" id="{2EF699C6-D75E-4BFA-ABF5-49647F1E9460}"/>
              </a:ext>
            </a:extLst>
          </p:cNvPr>
          <p:cNvPicPr>
            <a:picLocks noChangeAspect="1"/>
          </p:cNvPicPr>
          <p:nvPr/>
        </p:nvPicPr>
        <p:blipFill rotWithShape="1">
          <a:blip r:embed="rId5"/>
          <a:srcRect l="22921" r="22058"/>
          <a:stretch/>
        </p:blipFill>
        <p:spPr>
          <a:xfrm>
            <a:off x="273948" y="1584840"/>
            <a:ext cx="2006815" cy="2735519"/>
          </a:xfrm>
          <a:prstGeom prst="rect">
            <a:avLst/>
          </a:prstGeom>
        </p:spPr>
      </p:pic>
      <p:pic>
        <p:nvPicPr>
          <p:cNvPr id="7" name="Platshållare för innehåll 6" descr="Strejkvakter.jpg"/>
          <p:cNvPicPr>
            <a:picLocks noGrp="1" noChangeAspect="1"/>
          </p:cNvPicPr>
          <p:nvPr>
            <p:ph idx="1"/>
          </p:nvPr>
        </p:nvPicPr>
        <p:blipFill rotWithShape="1">
          <a:blip r:embed="rId6">
            <a:extLst>
              <a:ext uri="{28A0092B-C50C-407E-A947-70E740481C1C}">
                <a14:useLocalDpi xmlns:a14="http://schemas.microsoft.com/office/drawing/2010/main" val="0"/>
              </a:ext>
            </a:extLst>
          </a:blip>
          <a:srcRect l="2014" t="4725" r="2807" b="4725"/>
          <a:stretch/>
        </p:blipFill>
        <p:spPr>
          <a:xfrm>
            <a:off x="3707558" y="1578178"/>
            <a:ext cx="4938928" cy="2982606"/>
          </a:xfrm>
        </p:spPr>
      </p:pic>
      <p:pic>
        <p:nvPicPr>
          <p:cNvPr id="8" name="Bildobjekt 7" descr="ung.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9876" y="4278240"/>
            <a:ext cx="3977178" cy="2338487"/>
          </a:xfrm>
          <a:prstGeom prst="rect">
            <a:avLst/>
          </a:prstGeom>
        </p:spPr>
      </p:pic>
      <p:pic>
        <p:nvPicPr>
          <p:cNvPr id="13" name="Bildobjekt 12" descr="En bild som visar klädsel, person, fotbeklädnader, person&#10;&#10;Automatiskt genererad beskrivning">
            <a:extLst>
              <a:ext uri="{FF2B5EF4-FFF2-40B4-BE49-F238E27FC236}">
                <a16:creationId xmlns:a16="http://schemas.microsoft.com/office/drawing/2014/main" id="{F610C78B-8B45-DAE2-0EBD-85426469F9B7}"/>
              </a:ext>
            </a:extLst>
          </p:cNvPr>
          <p:cNvPicPr>
            <a:picLocks noChangeAspect="1"/>
          </p:cNvPicPr>
          <p:nvPr/>
        </p:nvPicPr>
        <p:blipFill>
          <a:blip r:embed="rId8"/>
          <a:stretch>
            <a:fillRect/>
          </a:stretch>
        </p:blipFill>
        <p:spPr>
          <a:xfrm rot="5400000">
            <a:off x="6626054" y="4587949"/>
            <a:ext cx="2313272" cy="1734954"/>
          </a:xfrm>
          <a:prstGeom prst="rect">
            <a:avLst/>
          </a:prstGeom>
        </p:spPr>
      </p:pic>
    </p:spTree>
    <p:extLst>
      <p:ext uri="{BB962C8B-B14F-4D97-AF65-F5344CB8AC3E}">
        <p14:creationId xmlns:p14="http://schemas.microsoft.com/office/powerpoint/2010/main" val="26445800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lnSpc>
                <a:spcPct val="100000"/>
              </a:lnSpc>
              <a:spcBef>
                <a:spcPts val="0"/>
              </a:spcBef>
            </a:pPr>
            <a:endParaRPr lang="sv-SE" sz="3600" dirty="0"/>
          </a:p>
          <a:p>
            <a:pPr marL="0" lvl="0" indent="0">
              <a:lnSpc>
                <a:spcPct val="100000"/>
              </a:lnSpc>
              <a:spcBef>
                <a:spcPts val="0"/>
              </a:spcBef>
              <a:buNone/>
            </a:pPr>
            <a:r>
              <a:rPr lang="sv-SE" sz="3600" dirty="0"/>
              <a:t>Vet du var du ska vända dig om du behöver hjälp av Seko, vem som är din lokale representant?</a:t>
            </a:r>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34340237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gör ett lokalt Seko-ombud?</a:t>
            </a:r>
          </a:p>
        </p:txBody>
      </p:sp>
      <p:sp>
        <p:nvSpPr>
          <p:cNvPr id="3" name="Platshållare för innehåll 2"/>
          <p:cNvSpPr>
            <a:spLocks noGrp="1"/>
          </p:cNvSpPr>
          <p:nvPr>
            <p:ph idx="1"/>
          </p:nvPr>
        </p:nvSpPr>
        <p:spPr/>
        <p:txBody>
          <a:bodyPr/>
          <a:lstStyle/>
          <a:p>
            <a:pPr lvl="0"/>
            <a:r>
              <a:rPr lang="sv-SE" dirty="0"/>
              <a:t>Förhandlar/samverkar</a:t>
            </a:r>
          </a:p>
          <a:p>
            <a:pPr lvl="0"/>
            <a:endParaRPr lang="sv-SE" dirty="0"/>
          </a:p>
          <a:p>
            <a:pPr lvl="0"/>
            <a:r>
              <a:rPr lang="sv-SE" dirty="0"/>
              <a:t>Värvar till medlemskap och studier</a:t>
            </a:r>
          </a:p>
          <a:p>
            <a:pPr lvl="0"/>
            <a:endParaRPr lang="sv-SE" dirty="0"/>
          </a:p>
          <a:p>
            <a:pPr lvl="0"/>
            <a:r>
              <a:rPr lang="sv-SE" dirty="0"/>
              <a:t>Företräder/hjälper enskilda medlemmar</a:t>
            </a:r>
          </a:p>
          <a:p>
            <a:pPr lvl="0"/>
            <a:endParaRPr lang="sv-SE" dirty="0"/>
          </a:p>
          <a:p>
            <a:pPr lvl="0"/>
            <a:r>
              <a:rPr lang="sv-SE" dirty="0"/>
              <a:t>Kontrollerar att lagar och avtal efterlevs</a:t>
            </a:r>
          </a:p>
          <a:p>
            <a:pPr lvl="0"/>
            <a:endParaRPr lang="sv-SE" dirty="0"/>
          </a:p>
          <a:p>
            <a:pPr lvl="0"/>
            <a:r>
              <a:rPr lang="sv-SE" dirty="0"/>
              <a:t>Samlar ihop medlemmarna och sätter tryck på chefen</a:t>
            </a:r>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174421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1350" y="1079500"/>
            <a:ext cx="8045450" cy="177800"/>
          </a:xfrm>
        </p:spPr>
        <p:txBody>
          <a:bodyPr/>
          <a:lstStyle/>
          <a:p>
            <a:r>
              <a:rPr lang="sv-SE" dirty="0"/>
              <a:t> </a:t>
            </a:r>
          </a:p>
        </p:txBody>
      </p:sp>
      <p:sp>
        <p:nvSpPr>
          <p:cNvPr id="3" name="Platshållare för innehåll 2"/>
          <p:cNvSpPr>
            <a:spLocks noGrp="1"/>
          </p:cNvSpPr>
          <p:nvPr>
            <p:ph idx="1"/>
          </p:nvPr>
        </p:nvSpPr>
        <p:spPr>
          <a:xfrm>
            <a:off x="641350" y="1549400"/>
            <a:ext cx="8045450" cy="4633385"/>
          </a:xfrm>
        </p:spPr>
        <p:txBody>
          <a:bodyPr/>
          <a:lstStyle/>
          <a:p>
            <a:pPr>
              <a:lnSpc>
                <a:spcPct val="100000"/>
              </a:lnSpc>
            </a:pPr>
            <a:r>
              <a:rPr lang="sv-SE" sz="3400" dirty="0"/>
              <a:t>Vi vill vara ett medlemsnära fack. Vi</a:t>
            </a:r>
            <a:br>
              <a:rPr lang="sv-SE" sz="3400" dirty="0"/>
            </a:br>
            <a:r>
              <a:rPr lang="sv-SE" sz="3400" dirty="0"/>
              <a:t>ska finnas på alla arbetsplatser.</a:t>
            </a:r>
          </a:p>
          <a:p>
            <a:pPr marL="0" indent="0">
              <a:lnSpc>
                <a:spcPct val="100000"/>
              </a:lnSpc>
              <a:buNone/>
            </a:pPr>
            <a:endParaRPr lang="sv-SE" sz="3400" dirty="0"/>
          </a:p>
          <a:p>
            <a:pPr>
              <a:lnSpc>
                <a:spcPct val="100000"/>
              </a:lnSpc>
            </a:pPr>
            <a:r>
              <a:rPr lang="sv-SE" sz="3400" dirty="0"/>
              <a:t>För att vår förening ska vara stark måste facket vara mer än bara de som valts till ett fackligt uppdrag.</a:t>
            </a:r>
            <a:br>
              <a:rPr lang="sv-SE" sz="3400" dirty="0"/>
            </a:br>
            <a:endParaRPr lang="sv-SE" sz="3400" dirty="0"/>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54974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 tänker så här</a:t>
            </a:r>
          </a:p>
        </p:txBody>
      </p:sp>
      <p:sp>
        <p:nvSpPr>
          <p:cNvPr id="3" name="Platshållare för innehåll 2"/>
          <p:cNvSpPr>
            <a:spLocks noGrp="1"/>
          </p:cNvSpPr>
          <p:nvPr>
            <p:ph idx="1"/>
          </p:nvPr>
        </p:nvSpPr>
        <p:spPr>
          <a:xfrm>
            <a:off x="641350" y="2743200"/>
            <a:ext cx="8045450" cy="3439585"/>
          </a:xfrm>
        </p:spPr>
        <p:txBody>
          <a:bodyPr/>
          <a:lstStyle/>
          <a:p>
            <a:r>
              <a:rPr lang="sv-SE" dirty="0"/>
              <a:t>Så många som möjligt ska kunna sina rättigheter</a:t>
            </a:r>
          </a:p>
          <a:p>
            <a:endParaRPr lang="sv-SE" dirty="0"/>
          </a:p>
          <a:p>
            <a:r>
              <a:rPr lang="sv-SE" dirty="0"/>
              <a:t>Så många som möjligt ska veta vad som är på gång</a:t>
            </a:r>
          </a:p>
          <a:p>
            <a:endParaRPr lang="sv-SE" dirty="0"/>
          </a:p>
          <a:p>
            <a:r>
              <a:rPr lang="sv-SE" dirty="0"/>
              <a:t>Vi ska träffas och snacka på arbetsplatsen</a:t>
            </a:r>
          </a:p>
          <a:p>
            <a:endParaRPr lang="sv-SE" dirty="0"/>
          </a:p>
          <a:p>
            <a:r>
              <a:rPr lang="sv-SE" dirty="0"/>
              <a:t>Alla ska vara med i vår förening</a:t>
            </a:r>
          </a:p>
          <a:p>
            <a:endParaRPr lang="sv-SE" dirty="0"/>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8529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ct val="100000"/>
              </a:lnSpc>
            </a:pPr>
            <a:r>
              <a:rPr lang="sv-SE" dirty="0"/>
              <a:t>På hur många sätt kan vi bli starkare </a:t>
            </a:r>
            <a:br>
              <a:rPr lang="sv-SE" dirty="0"/>
            </a:br>
            <a:r>
              <a:rPr lang="sv-SE" dirty="0"/>
              <a:t>på din arbetsplats?</a:t>
            </a:r>
          </a:p>
        </p:txBody>
      </p:sp>
      <p:sp>
        <p:nvSpPr>
          <p:cNvPr id="3" name="Platshållare för innehåll 2"/>
          <p:cNvSpPr>
            <a:spLocks noGrp="1"/>
          </p:cNvSpPr>
          <p:nvPr>
            <p:ph idx="1"/>
          </p:nvPr>
        </p:nvSpPr>
        <p:spPr>
          <a:xfrm>
            <a:off x="641350" y="2743200"/>
            <a:ext cx="8045450" cy="3439585"/>
          </a:xfrm>
        </p:spPr>
        <p:txBody>
          <a:bodyPr/>
          <a:lstStyle/>
          <a:p>
            <a:pPr marL="0" indent="0">
              <a:buNone/>
            </a:pPr>
            <a:r>
              <a:rPr lang="sv-SE" dirty="0"/>
              <a:t>Fyll på med förslag!</a:t>
            </a:r>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135716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Det började i en annan tid</a:t>
            </a:r>
            <a:endParaRPr lang="sv-SE" dirty="0"/>
          </a:p>
        </p:txBody>
      </p:sp>
      <p:pic>
        <p:nvPicPr>
          <p:cNvPr id="7" name="Platshållare för innehåll 6" descr="image003.jpg"/>
          <p:cNvPicPr>
            <a:picLocks noGrp="1" noChangeAspect="1"/>
          </p:cNvPicPr>
          <p:nvPr>
            <p:ph idx="1"/>
          </p:nvPr>
        </p:nvPicPr>
        <p:blipFill>
          <a:blip r:embed="rId3">
            <a:extLst>
              <a:ext uri="{28A0092B-C50C-407E-A947-70E740481C1C}">
                <a14:useLocalDpi xmlns:a14="http://schemas.microsoft.com/office/drawing/2010/main" val="0"/>
              </a:ext>
            </a:extLst>
          </a:blip>
          <a:srcRect t="11011" b="11011"/>
          <a:stretch>
            <a:fillRect/>
          </a:stretch>
        </p:blipFill>
        <p:spPr/>
      </p:pic>
      <p:sp>
        <p:nvSpPr>
          <p:cNvPr id="5" name="Platshållare för sidfot 4"/>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8039135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5362" name="Rubrik 1"/>
          <p:cNvSpPr>
            <a:spLocks noGrp="1"/>
          </p:cNvSpPr>
          <p:nvPr>
            <p:ph type="ctrTitle"/>
          </p:nvPr>
        </p:nvSpPr>
        <p:spPr>
          <a:xfrm>
            <a:off x="641350" y="1005418"/>
            <a:ext cx="8045450" cy="1145116"/>
          </a:xfrm>
        </p:spPr>
        <p:txBody>
          <a:bodyPr/>
          <a:lstStyle/>
          <a:p>
            <a:pPr eaLnBrk="1" hangingPunct="1"/>
            <a:r>
              <a:rPr lang="sv-SE" dirty="0">
                <a:latin typeface="Calibri" charset="0"/>
              </a:rPr>
              <a:t>Medlemskap!</a:t>
            </a:r>
          </a:p>
        </p:txBody>
      </p:sp>
      <p:sp>
        <p:nvSpPr>
          <p:cNvPr id="15363" name="Underrubrik 18"/>
          <p:cNvSpPr>
            <a:spLocks noGrp="1"/>
          </p:cNvSpPr>
          <p:nvPr>
            <p:ph type="subTitle" idx="1"/>
          </p:nvPr>
        </p:nvSpPr>
        <p:spPr>
          <a:xfrm>
            <a:off x="641350" y="2332568"/>
            <a:ext cx="8045450" cy="3850217"/>
          </a:xfrm>
        </p:spPr>
        <p:txBody>
          <a:bodyPr/>
          <a:lstStyle/>
          <a:p>
            <a:pPr eaLnBrk="1" hangingPunct="1"/>
            <a:endParaRPr lang="sv-SE" dirty="0">
              <a:latin typeface="Calibri" charset="0"/>
            </a:endParaRPr>
          </a:p>
        </p:txBody>
      </p:sp>
      <p:sp>
        <p:nvSpPr>
          <p:cNvPr id="3" name="textruta 2"/>
          <p:cNvSpPr txBox="1"/>
          <p:nvPr/>
        </p:nvSpPr>
        <p:spPr>
          <a:xfrm>
            <a:off x="5266267" y="321733"/>
            <a:ext cx="184666"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4534042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En ”rätt viktig” anledning att vara medlem</a:t>
            </a:r>
          </a:p>
        </p:txBody>
      </p:sp>
      <p:sp>
        <p:nvSpPr>
          <p:cNvPr id="3" name="Platshållare för innehåll 2"/>
          <p:cNvSpPr>
            <a:spLocks noGrp="1"/>
          </p:cNvSpPr>
          <p:nvPr>
            <p:ph idx="1"/>
          </p:nvPr>
        </p:nvSpPr>
        <p:spPr/>
        <p:txBody>
          <a:bodyPr/>
          <a:lstStyle/>
          <a:p>
            <a:r>
              <a:rPr lang="sv-SE" dirty="0"/>
              <a:t>En enda sak hindrar arbetsgivaren från att ta in någon annan istället för dig, någon som är beredd att göra jobbet för ett lägre pris än du gör det. Den enda saken är att vår förening varit stark nog att kunna sluta ett avtal med arbetsgivaren om vilka löner som gäller här. </a:t>
            </a:r>
          </a:p>
          <a:p>
            <a:pPr marL="0" indent="0">
              <a:buNone/>
            </a:pPr>
            <a:endParaRPr lang="sv-SE" dirty="0"/>
          </a:p>
          <a:p>
            <a:r>
              <a:rPr lang="sv-SE" dirty="0"/>
              <a:t>Att kunna sluta sådana avtal, hindra att vi bjuder under varandra och pressar ned lönerna, är anledningen till att fackföreningar en gång i tiden bildades. Och den absolut främsta anledningen till att vi fortfarande inte klarar oss utan dem en enda dag.</a:t>
            </a:r>
          </a:p>
          <a:p>
            <a:endParaRPr lang="sv-SE" baseline="30000" dirty="0"/>
          </a:p>
          <a:p>
            <a:r>
              <a:rPr lang="sv-SE" dirty="0"/>
              <a:t>Utan medlemmar inga kollektivavtal och utan kollektivavtal inga drägliga arbetsvillkor. För någon.</a:t>
            </a:r>
          </a:p>
          <a:p>
            <a:endParaRPr lang="sv-SE" baseline="30000" dirty="0"/>
          </a:p>
          <a:p>
            <a:pPr marL="0" indent="0">
              <a:buNone/>
            </a:pPr>
            <a:endParaRPr lang="sv-SE" baseline="30000" dirty="0"/>
          </a:p>
          <a:p>
            <a:pPr marL="0" indent="0">
              <a:buNone/>
            </a:pPr>
            <a:endParaRPr lang="sv-SE" baseline="30000"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359581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Sex anledningar till (rent egoistiska)</a:t>
            </a:r>
          </a:p>
        </p:txBody>
      </p:sp>
      <p:sp>
        <p:nvSpPr>
          <p:cNvPr id="3" name="Platshållare för innehåll 2"/>
          <p:cNvSpPr>
            <a:spLocks noGrp="1"/>
          </p:cNvSpPr>
          <p:nvPr>
            <p:ph idx="1"/>
          </p:nvPr>
        </p:nvSpPr>
        <p:spPr/>
        <p:txBody>
          <a:bodyPr/>
          <a:lstStyle/>
          <a:p>
            <a:pPr marL="0" indent="0">
              <a:buNone/>
            </a:pPr>
            <a:r>
              <a:rPr lang="sv-SE" b="1" dirty="0"/>
              <a:t>Vi jobbar för bra anställningar</a:t>
            </a:r>
          </a:p>
          <a:p>
            <a:r>
              <a:rPr lang="sv-SE" dirty="0"/>
              <a:t>I första hand vill vi se fasta anställningar på heltid. Vi driver på för att de av våra medlemmar som arbetar deltid ska få en högre anställningsgrad och för att de med tidsbegränsade anställningar ska få fasta anställningar.</a:t>
            </a:r>
          </a:p>
          <a:p>
            <a:endParaRPr lang="sv-SE" dirty="0"/>
          </a:p>
          <a:p>
            <a:pPr marL="0" indent="0">
              <a:buNone/>
            </a:pPr>
            <a:r>
              <a:rPr lang="sv-SE" b="1" dirty="0"/>
              <a:t>Vi företräder dig</a:t>
            </a:r>
          </a:p>
          <a:p>
            <a:r>
              <a:rPr lang="sv-SE" dirty="0"/>
              <a:t>Ibland strular saker. Vare sig det gäller lönen, arbetstiderna, ledigheter, att du blivit illa behandlad eller något annat hjälper vi dig. Behövs det tar den lokale facklige hjälp från regionalt eller centralt håll.  </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100994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41350" y="1397000"/>
            <a:ext cx="8045450" cy="4785785"/>
          </a:xfrm>
        </p:spPr>
        <p:txBody>
          <a:bodyPr/>
          <a:lstStyle/>
          <a:p>
            <a:pPr marL="0" indent="0">
              <a:buNone/>
            </a:pPr>
            <a:r>
              <a:rPr lang="sv-SE" b="1" dirty="0"/>
              <a:t>Försäkringar</a:t>
            </a:r>
          </a:p>
          <a:p>
            <a:r>
              <a:rPr lang="sv-SE" dirty="0"/>
              <a:t>I medlemskapet ingår ett antal försäkringar, dessutom finns till fördelaktigt pris möjlighet att teckna till bland annat hemförsäkring.</a:t>
            </a:r>
          </a:p>
          <a:p>
            <a:endParaRPr lang="sv-SE" dirty="0"/>
          </a:p>
          <a:p>
            <a:pPr marL="0" indent="0">
              <a:buNone/>
            </a:pPr>
            <a:r>
              <a:rPr lang="sv-SE" b="1" dirty="0"/>
              <a:t>Studier</a:t>
            </a:r>
          </a:p>
          <a:p>
            <a:r>
              <a:rPr lang="sv-SE" dirty="0"/>
              <a:t>För medlemmar anordnas ett antal kortare utbildningar du kan gå med ersättning för förlorad arbetsförtjänst.</a:t>
            </a:r>
          </a:p>
          <a:p>
            <a:endParaRPr lang="sv-SE" dirty="0"/>
          </a:p>
          <a:p>
            <a:pPr marL="0" indent="0">
              <a:buNone/>
            </a:pPr>
            <a:r>
              <a:rPr lang="sv-SE" b="1" dirty="0"/>
              <a:t>Information</a:t>
            </a:r>
          </a:p>
          <a:p>
            <a:r>
              <a:rPr lang="sv-SE" dirty="0"/>
              <a:t>Du får både medlemstidningar och annan information, för att du ska kunna veta vad som händer och vad vi gör.</a:t>
            </a:r>
          </a:p>
          <a:p>
            <a:endParaRPr lang="sv-SE" dirty="0"/>
          </a:p>
          <a:p>
            <a:pPr marL="0" indent="0">
              <a:buNone/>
            </a:pPr>
            <a:r>
              <a:rPr lang="sv-SE" b="1" dirty="0"/>
              <a:t>Seko-kortet/LO Mervärde</a:t>
            </a:r>
          </a:p>
          <a:p>
            <a:r>
              <a:rPr lang="sv-SE" dirty="0"/>
              <a:t>Genom dessa kan du få en mängd erbjudanden, mer info finns på </a:t>
            </a:r>
            <a:r>
              <a:rPr lang="sv-SE" dirty="0" err="1"/>
              <a:t>Seko.se</a:t>
            </a:r>
            <a:r>
              <a:rPr lang="sv-SE" dirty="0"/>
              <a:t>.</a:t>
            </a:r>
          </a:p>
          <a:p>
            <a:endParaRPr lang="sv-SE" dirty="0"/>
          </a:p>
          <a:p>
            <a:endParaRPr lang="sv-SE" dirty="0"/>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126898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En hel massa andra argument</a:t>
            </a:r>
          </a:p>
        </p:txBody>
      </p:sp>
      <p:sp>
        <p:nvSpPr>
          <p:cNvPr id="3" name="Platshållare för innehåll 2"/>
          <p:cNvSpPr>
            <a:spLocks noGrp="1"/>
          </p:cNvSpPr>
          <p:nvPr>
            <p:ph idx="1"/>
          </p:nvPr>
        </p:nvSpPr>
        <p:spPr/>
        <p:txBody>
          <a:bodyPr/>
          <a:lstStyle/>
          <a:p>
            <a:pPr marL="0" indent="0">
              <a:buNone/>
            </a:pPr>
            <a:endParaRPr lang="sv-SE" dirty="0"/>
          </a:p>
          <a:p>
            <a:pPr marL="0" indent="0">
              <a:buNone/>
            </a:pPr>
            <a:endParaRPr lang="sv-SE" dirty="0"/>
          </a:p>
          <a:p>
            <a:pPr marL="0" indent="0">
              <a:buNone/>
            </a:pPr>
            <a:endParaRPr lang="sv-SE" dirty="0"/>
          </a:p>
          <a:p>
            <a:pPr marL="0" indent="0">
              <a:buNone/>
            </a:pPr>
            <a:endParaRPr lang="sv-SE" dirty="0"/>
          </a:p>
          <a:p>
            <a:endParaRPr lang="sv-SE" dirty="0"/>
          </a:p>
          <a:p>
            <a:pPr marL="0" indent="0">
              <a:buNone/>
            </a:pPr>
            <a:endParaRPr lang="sv-SE" dirty="0"/>
          </a:p>
        </p:txBody>
      </p:sp>
      <p:sp>
        <p:nvSpPr>
          <p:cNvPr id="5" name="Platshållare för sidfot 4"/>
          <p:cNvSpPr>
            <a:spLocks noGrp="1"/>
          </p:cNvSpPr>
          <p:nvPr>
            <p:ph type="ftr" sz="quarter" idx="11"/>
          </p:nvPr>
        </p:nvSpPr>
        <p:spPr/>
        <p:txBody>
          <a:bodyPr/>
          <a:lstStyle/>
          <a:p>
            <a:pPr>
              <a:defRPr/>
            </a:pPr>
            <a:endParaRPr lang="sv-SE"/>
          </a:p>
        </p:txBody>
      </p:sp>
      <p:pic>
        <p:nvPicPr>
          <p:cNvPr id="7" name="Bildobjekt 6" descr="Argumentsaml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87082">
            <a:off x="5416552" y="2459568"/>
            <a:ext cx="2503486" cy="3551257"/>
          </a:xfrm>
          <a:prstGeom prst="rect">
            <a:avLst/>
          </a:prstGeom>
        </p:spPr>
      </p:pic>
      <p:sp>
        <p:nvSpPr>
          <p:cNvPr id="8" name="textruta 7"/>
          <p:cNvSpPr txBox="1"/>
          <p:nvPr/>
        </p:nvSpPr>
        <p:spPr>
          <a:xfrm>
            <a:off x="747714" y="3749139"/>
            <a:ext cx="3176586" cy="1631216"/>
          </a:xfrm>
          <a:prstGeom prst="rect">
            <a:avLst/>
          </a:prstGeom>
          <a:noFill/>
        </p:spPr>
        <p:txBody>
          <a:bodyPr wrap="square" rtlCol="0">
            <a:spAutoFit/>
          </a:bodyPr>
          <a:lstStyle/>
          <a:p>
            <a:r>
              <a:rPr lang="sv-SE" sz="2000" dirty="0"/>
              <a:t>Ta en paus och bläddra lite i denna.</a:t>
            </a:r>
          </a:p>
          <a:p>
            <a:r>
              <a:rPr lang="sv-SE" sz="2000" dirty="0"/>
              <a:t>Hittar ni något som låter vettigt? </a:t>
            </a:r>
          </a:p>
          <a:p>
            <a:r>
              <a:rPr lang="sv-SE" sz="2000" dirty="0"/>
              <a:t>Något ni undrar över?</a:t>
            </a:r>
          </a:p>
        </p:txBody>
      </p:sp>
    </p:spTree>
    <p:extLst>
      <p:ext uri="{BB962C8B-B14F-4D97-AF65-F5344CB8AC3E}">
        <p14:creationId xmlns:p14="http://schemas.microsoft.com/office/powerpoint/2010/main" val="254780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1350" y="1079500"/>
            <a:ext cx="8045450" cy="177800"/>
          </a:xfrm>
        </p:spPr>
        <p:txBody>
          <a:bodyPr/>
          <a:lstStyle/>
          <a:p>
            <a:r>
              <a:rPr lang="sv-SE" dirty="0"/>
              <a:t> </a:t>
            </a:r>
          </a:p>
        </p:txBody>
      </p:sp>
      <p:sp>
        <p:nvSpPr>
          <p:cNvPr id="3" name="Platshållare för innehåll 2"/>
          <p:cNvSpPr>
            <a:spLocks noGrp="1"/>
          </p:cNvSpPr>
          <p:nvPr>
            <p:ph idx="1"/>
          </p:nvPr>
        </p:nvSpPr>
        <p:spPr>
          <a:xfrm>
            <a:off x="641350" y="1765300"/>
            <a:ext cx="8045450" cy="4417485"/>
          </a:xfrm>
        </p:spPr>
        <p:txBody>
          <a:bodyPr/>
          <a:lstStyle/>
          <a:p>
            <a:pPr>
              <a:lnSpc>
                <a:spcPct val="100000"/>
              </a:lnSpc>
            </a:pPr>
            <a:r>
              <a:rPr lang="sv-SE" sz="3400" dirty="0"/>
              <a:t> Facket är vår förening för att göra det bättre på våra arbetsplatser. </a:t>
            </a:r>
          </a:p>
          <a:p>
            <a:pPr>
              <a:lnSpc>
                <a:spcPct val="100000"/>
              </a:lnSpc>
              <a:spcBef>
                <a:spcPts val="0"/>
              </a:spcBef>
            </a:pPr>
            <a:endParaRPr lang="sv-SE" sz="3400" dirty="0"/>
          </a:p>
          <a:p>
            <a:pPr>
              <a:lnSpc>
                <a:spcPct val="100000"/>
              </a:lnSpc>
            </a:pPr>
            <a:r>
              <a:rPr lang="sv-SE" sz="3400" dirty="0"/>
              <a:t> Är du bara medlem så är Seko din förening lika mycket som det är förbundsordförande Gabriella </a:t>
            </a:r>
            <a:r>
              <a:rPr lang="sv-SE" sz="3400" dirty="0" err="1"/>
              <a:t>Lavecchias</a:t>
            </a:r>
            <a:r>
              <a:rPr lang="sv-SE" sz="3400" dirty="0"/>
              <a:t>.</a:t>
            </a:r>
          </a:p>
          <a:p>
            <a:pPr marL="0" indent="0">
              <a:lnSpc>
                <a:spcPct val="100000"/>
              </a:lnSpc>
              <a:spcBef>
                <a:spcPts val="0"/>
              </a:spcBef>
              <a:buNone/>
            </a:pPr>
            <a:endParaRPr lang="sv-SE" sz="3400" dirty="0"/>
          </a:p>
          <a:p>
            <a:pPr>
              <a:lnSpc>
                <a:spcPct val="100000"/>
              </a:lnSpc>
            </a:pPr>
            <a:r>
              <a:rPr lang="sv-SE" sz="3400" dirty="0"/>
              <a:t> Facket är till för att användas.</a:t>
            </a:r>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329339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Din förening</a:t>
            </a:r>
          </a:p>
        </p:txBody>
      </p:sp>
      <p:sp>
        <p:nvSpPr>
          <p:cNvPr id="3" name="Platshållare för innehåll 2"/>
          <p:cNvSpPr>
            <a:spLocks noGrp="1"/>
          </p:cNvSpPr>
          <p:nvPr>
            <p:ph idx="1"/>
          </p:nvPr>
        </p:nvSpPr>
        <p:spPr>
          <a:xfrm>
            <a:off x="641350" y="2286000"/>
            <a:ext cx="4286250" cy="3896786"/>
          </a:xfrm>
        </p:spPr>
        <p:txBody>
          <a:bodyPr/>
          <a:lstStyle/>
          <a:p>
            <a:r>
              <a:rPr lang="sv-SE" sz="2400" dirty="0"/>
              <a:t>Tala om vad du tycker</a:t>
            </a:r>
          </a:p>
          <a:p>
            <a:pPr marL="0" indent="0">
              <a:buNone/>
            </a:pPr>
            <a:r>
              <a:rPr lang="sv-SE" sz="1800" dirty="0"/>
              <a:t>Prata med de fackliga på din arbetsplats om vad du vill att facket ska driva.</a:t>
            </a:r>
          </a:p>
          <a:p>
            <a:pPr marL="0" indent="0">
              <a:buNone/>
            </a:pPr>
            <a:endParaRPr lang="sv-SE" sz="1800" dirty="0"/>
          </a:p>
          <a:p>
            <a:r>
              <a:rPr lang="sv-SE" sz="2400" dirty="0"/>
              <a:t>Gå på möten</a:t>
            </a:r>
          </a:p>
          <a:p>
            <a:pPr marL="0" indent="0">
              <a:buNone/>
            </a:pPr>
            <a:r>
              <a:rPr lang="sv-SE" sz="1800" dirty="0"/>
              <a:t>Frivilligt förstås. Men en möjlighet att både tala om vad du tycker och att välja din fackliga företrädare.</a:t>
            </a:r>
          </a:p>
          <a:p>
            <a:pPr>
              <a:lnSpc>
                <a:spcPct val="100000"/>
              </a:lnSpc>
              <a:spcBef>
                <a:spcPts val="0"/>
              </a:spcBef>
            </a:pPr>
            <a:endParaRPr lang="sv-SE" sz="2400" dirty="0"/>
          </a:p>
          <a:p>
            <a:r>
              <a:rPr lang="sv-SE" sz="2400" dirty="0"/>
              <a:t>Och nu tänkte vi träna!</a:t>
            </a:r>
          </a:p>
        </p:txBody>
      </p:sp>
      <p:sp>
        <p:nvSpPr>
          <p:cNvPr id="5" name="Platshållare för sidfot 4"/>
          <p:cNvSpPr>
            <a:spLocks noGrp="1"/>
          </p:cNvSpPr>
          <p:nvPr>
            <p:ph type="ftr" sz="quarter" idx="11"/>
          </p:nvPr>
        </p:nvSpPr>
        <p:spPr/>
        <p:txBody>
          <a:bodyPr/>
          <a:lstStyle/>
          <a:p>
            <a:pPr>
              <a:defRPr/>
            </a:pPr>
            <a:endParaRPr lang="sv-SE" dirty="0"/>
          </a:p>
        </p:txBody>
      </p:sp>
      <p:pic>
        <p:nvPicPr>
          <p:cNvPr id="7" name="Bildobjekt 6" descr="Värvaraffisch_vi_har_en_förening_3-1_Sida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166" y="1128209"/>
            <a:ext cx="3767988" cy="5329742"/>
          </a:xfrm>
          <a:prstGeom prst="rect">
            <a:avLst/>
          </a:prstGeom>
        </p:spPr>
      </p:pic>
    </p:spTree>
    <p:extLst>
      <p:ext uri="{BB962C8B-B14F-4D97-AF65-F5344CB8AC3E}">
        <p14:creationId xmlns:p14="http://schemas.microsoft.com/office/powerpoint/2010/main" val="5076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Din arbetsplats</a:t>
            </a:r>
          </a:p>
        </p:txBody>
      </p:sp>
      <p:sp>
        <p:nvSpPr>
          <p:cNvPr id="3" name="Platshållare för innehåll 2"/>
          <p:cNvSpPr>
            <a:spLocks noGrp="1"/>
          </p:cNvSpPr>
          <p:nvPr>
            <p:ph idx="1"/>
          </p:nvPr>
        </p:nvSpPr>
        <p:spPr/>
        <p:txBody>
          <a:bodyPr/>
          <a:lstStyle/>
          <a:p>
            <a:r>
              <a:rPr lang="sv-SE" dirty="0"/>
              <a:t>Vad fungerar inte som det borde?</a:t>
            </a:r>
          </a:p>
          <a:p>
            <a:pPr marL="0" indent="0">
              <a:buNone/>
            </a:pPr>
            <a:endParaRPr lang="sv-SE" dirty="0"/>
          </a:p>
          <a:p>
            <a:r>
              <a:rPr lang="sv-SE" dirty="0"/>
              <a:t>Kan facket göra något åt det?</a:t>
            </a:r>
          </a:p>
          <a:p>
            <a:pPr marL="0" indent="0">
              <a:buNone/>
            </a:pPr>
            <a:endParaRPr lang="sv-SE" dirty="0"/>
          </a:p>
          <a:p>
            <a:r>
              <a:rPr lang="sv-SE" dirty="0"/>
              <a:t>Hur skulle ni kunna göra?</a:t>
            </a:r>
          </a:p>
          <a:p>
            <a:endParaRPr lang="sv-SE" dirty="0"/>
          </a:p>
          <a:p>
            <a:endParaRPr lang="sv-SE" dirty="0"/>
          </a:p>
          <a:p>
            <a:endParaRPr lang="sv-SE" dirty="0"/>
          </a:p>
          <a:p>
            <a:endParaRPr lang="sv-SE" dirty="0"/>
          </a:p>
          <a:p>
            <a:endParaRPr lang="sv-SE" dirty="0"/>
          </a:p>
        </p:txBody>
      </p:sp>
      <p:sp>
        <p:nvSpPr>
          <p:cNvPr id="5" name="Platshållare för sidfot 4"/>
          <p:cNvSpPr>
            <a:spLocks noGrp="1"/>
          </p:cNvSpPr>
          <p:nvPr>
            <p:ph type="ftr" sz="quarter" idx="11"/>
          </p:nvPr>
        </p:nvSpPr>
        <p:spPr/>
        <p:txBody>
          <a:bodyPr/>
          <a:lstStyle/>
          <a:p>
            <a:pPr>
              <a:defRPr/>
            </a:pPr>
            <a:endParaRPr lang="sv-SE" dirty="0"/>
          </a:p>
        </p:txBody>
      </p:sp>
    </p:spTree>
    <p:extLst>
      <p:ext uri="{BB962C8B-B14F-4D97-AF65-F5344CB8AC3E}">
        <p14:creationId xmlns:p14="http://schemas.microsoft.com/office/powerpoint/2010/main" val="169437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Sekos a-kassa</a:t>
            </a:r>
          </a:p>
        </p:txBody>
      </p:sp>
      <p:sp>
        <p:nvSpPr>
          <p:cNvPr id="3" name="Platshållare för innehåll 2"/>
          <p:cNvSpPr>
            <a:spLocks noGrp="1"/>
          </p:cNvSpPr>
          <p:nvPr>
            <p:ph idx="1"/>
          </p:nvPr>
        </p:nvSpPr>
        <p:spPr/>
        <p:txBody>
          <a:bodyPr/>
          <a:lstStyle/>
          <a:p>
            <a:r>
              <a:rPr lang="sv-SE" dirty="0"/>
              <a:t>Avgift 148 kr/månad, separat från medlemskapet i facket.  </a:t>
            </a:r>
          </a:p>
          <a:p>
            <a:endParaRPr lang="sv-SE" dirty="0"/>
          </a:p>
          <a:p>
            <a:r>
              <a:rPr lang="sv-SE" dirty="0"/>
              <a:t>Ett försäkringsskydd vid arbetslöshet som ger 80 % av lönen upp till </a:t>
            </a:r>
            <a:br>
              <a:rPr lang="sv-SE" dirty="0"/>
            </a:br>
            <a:r>
              <a:rPr lang="sv-SE" dirty="0"/>
              <a:t>1200 kr/dag de 100 första dagarna</a:t>
            </a:r>
          </a:p>
          <a:p>
            <a:endParaRPr lang="sv-SE" dirty="0"/>
          </a:p>
          <a:p>
            <a:r>
              <a:rPr lang="sv-SE" dirty="0"/>
              <a:t>För ersättning krävs medlemskap i a-kassan under ett år, samt att du uppfyllt arbetsvillkoren</a:t>
            </a:r>
          </a:p>
          <a:p>
            <a:endParaRPr lang="sv-SE" dirty="0"/>
          </a:p>
          <a:p>
            <a:r>
              <a:rPr lang="sv-SE" dirty="0"/>
              <a:t>För medlemmar i Seko finns en inkomstförsäkring som innebär 80 % av lönen även </a:t>
            </a:r>
            <a:r>
              <a:rPr lang="sv-SE"/>
              <a:t>över 1200 </a:t>
            </a:r>
            <a:r>
              <a:rPr lang="sv-SE" dirty="0"/>
              <a:t>kr/dag.</a:t>
            </a:r>
          </a:p>
          <a:p>
            <a:endParaRPr lang="sv-SE" dirty="0"/>
          </a:p>
          <a:p>
            <a:pPr marL="0" indent="0">
              <a:buNone/>
            </a:pPr>
            <a:endParaRPr lang="sv-SE" dirty="0"/>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344310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5362" name="Rubrik 1"/>
          <p:cNvSpPr>
            <a:spLocks noGrp="1"/>
          </p:cNvSpPr>
          <p:nvPr>
            <p:ph type="ctrTitle"/>
          </p:nvPr>
        </p:nvSpPr>
        <p:spPr>
          <a:xfrm>
            <a:off x="641350" y="1005418"/>
            <a:ext cx="8045450" cy="1145116"/>
          </a:xfrm>
        </p:spPr>
        <p:txBody>
          <a:bodyPr/>
          <a:lstStyle/>
          <a:p>
            <a:pPr eaLnBrk="1" hangingPunct="1"/>
            <a:r>
              <a:rPr lang="sv-SE" dirty="0">
                <a:latin typeface="Calibri" charset="0"/>
              </a:rPr>
              <a:t>Övrigt</a:t>
            </a:r>
          </a:p>
        </p:txBody>
      </p:sp>
      <p:sp>
        <p:nvSpPr>
          <p:cNvPr id="15363" name="Underrubrik 18"/>
          <p:cNvSpPr>
            <a:spLocks noGrp="1"/>
          </p:cNvSpPr>
          <p:nvPr>
            <p:ph type="subTitle" idx="1"/>
          </p:nvPr>
        </p:nvSpPr>
        <p:spPr>
          <a:xfrm>
            <a:off x="641350" y="2332568"/>
            <a:ext cx="8045450" cy="3850217"/>
          </a:xfrm>
        </p:spPr>
        <p:txBody>
          <a:bodyPr/>
          <a:lstStyle/>
          <a:p>
            <a:pPr eaLnBrk="1" hangingPunct="1"/>
            <a:r>
              <a:rPr lang="sv-SE" dirty="0">
                <a:latin typeface="Calibri" charset="0"/>
              </a:rPr>
              <a:t>Har ni något mer ni undrar?</a:t>
            </a:r>
          </a:p>
        </p:txBody>
      </p:sp>
      <p:sp>
        <p:nvSpPr>
          <p:cNvPr id="3" name="textruta 2"/>
          <p:cNvSpPr txBox="1"/>
          <p:nvPr/>
        </p:nvSpPr>
        <p:spPr>
          <a:xfrm>
            <a:off x="5266267" y="321733"/>
            <a:ext cx="184666"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191237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6"/>
          <p:cNvSpPr>
            <a:spLocks noGrp="1"/>
          </p:cNvSpPr>
          <p:nvPr>
            <p:ph type="title"/>
          </p:nvPr>
        </p:nvSpPr>
        <p:spPr/>
        <p:txBody>
          <a:bodyPr/>
          <a:lstStyle/>
          <a:p>
            <a:r>
              <a:rPr lang="sv-SE"/>
              <a:t>En helt annan tid</a:t>
            </a:r>
            <a:endParaRPr lang="sv-SE" dirty="0"/>
          </a:p>
        </p:txBody>
      </p:sp>
      <p:pic>
        <p:nvPicPr>
          <p:cNvPr id="2" name="Platshållare för innehåll 1" descr="Hemmavillkor 1.jpg"/>
          <p:cNvPicPr>
            <a:picLocks noGrp="1" noChangeAspect="1"/>
          </p:cNvPicPr>
          <p:nvPr>
            <p:ph idx="1"/>
          </p:nvPr>
        </p:nvPicPr>
        <p:blipFill>
          <a:blip r:embed="rId3">
            <a:extLst>
              <a:ext uri="{28A0092B-C50C-407E-A947-70E740481C1C}">
                <a14:useLocalDpi xmlns:a14="http://schemas.microsoft.com/office/drawing/2010/main" val="0"/>
              </a:ext>
            </a:extLst>
          </a:blip>
          <a:srcRect t="20633" b="20633"/>
          <a:stretch>
            <a:fillRect/>
          </a:stretch>
        </p:blipFill>
        <p:spPr/>
      </p:pic>
      <p:sp>
        <p:nvSpPr>
          <p:cNvPr id="16388" name="Platshållare för sidfot 4"/>
          <p:cNvSpPr>
            <a:spLocks noGrp="1"/>
          </p:cNvSpPr>
          <p:nvPr>
            <p:ph type="ftr" sz="quarter" idx="11"/>
          </p:nvPr>
        </p:nvSpPr>
        <p:spPr/>
        <p:txBody>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endParaRPr lang="sv-SE" sz="700" dirty="0"/>
          </a:p>
        </p:txBody>
      </p:sp>
    </p:spTree>
    <p:extLst>
      <p:ext uri="{BB962C8B-B14F-4D97-AF65-F5344CB8AC3E}">
        <p14:creationId xmlns:p14="http://schemas.microsoft.com/office/powerpoint/2010/main" val="8630458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5362" name="Rubrik 1"/>
          <p:cNvSpPr>
            <a:spLocks noGrp="1"/>
          </p:cNvSpPr>
          <p:nvPr>
            <p:ph type="ctrTitle"/>
          </p:nvPr>
        </p:nvSpPr>
        <p:spPr>
          <a:xfrm>
            <a:off x="641350" y="1005418"/>
            <a:ext cx="8045450" cy="1145116"/>
          </a:xfrm>
        </p:spPr>
        <p:txBody>
          <a:bodyPr/>
          <a:lstStyle/>
          <a:p>
            <a:pPr eaLnBrk="1" hangingPunct="1"/>
            <a:r>
              <a:rPr lang="sv-SE" dirty="0">
                <a:latin typeface="Calibri" charset="0"/>
              </a:rPr>
              <a:t>Sammanfattning och utvärdering</a:t>
            </a:r>
          </a:p>
        </p:txBody>
      </p:sp>
      <p:sp>
        <p:nvSpPr>
          <p:cNvPr id="15363" name="Underrubrik 18"/>
          <p:cNvSpPr>
            <a:spLocks noGrp="1"/>
          </p:cNvSpPr>
          <p:nvPr>
            <p:ph type="subTitle" idx="1"/>
          </p:nvPr>
        </p:nvSpPr>
        <p:spPr>
          <a:xfrm>
            <a:off x="641350" y="2332568"/>
            <a:ext cx="8045450" cy="3850217"/>
          </a:xfrm>
        </p:spPr>
        <p:txBody>
          <a:bodyPr/>
          <a:lstStyle/>
          <a:p>
            <a:pPr eaLnBrk="1" hangingPunct="1"/>
            <a:endParaRPr lang="sv-SE" dirty="0">
              <a:latin typeface="Calibri" charset="0"/>
            </a:endParaRPr>
          </a:p>
        </p:txBody>
      </p:sp>
      <p:sp>
        <p:nvSpPr>
          <p:cNvPr id="3" name="textruta 2"/>
          <p:cNvSpPr txBox="1"/>
          <p:nvPr/>
        </p:nvSpPr>
        <p:spPr>
          <a:xfrm>
            <a:off x="5266267" y="321733"/>
            <a:ext cx="184666"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35054184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vi gått igenom</a:t>
            </a:r>
            <a:br>
              <a:rPr lang="sv-SE" dirty="0"/>
            </a:br>
            <a:endParaRPr lang="sv-SE" dirty="0"/>
          </a:p>
        </p:txBody>
      </p:sp>
      <p:sp>
        <p:nvSpPr>
          <p:cNvPr id="3" name="Platshållare för innehåll 2"/>
          <p:cNvSpPr>
            <a:spLocks noGrp="1"/>
          </p:cNvSpPr>
          <p:nvPr>
            <p:ph idx="1"/>
          </p:nvPr>
        </p:nvSpPr>
        <p:spPr/>
        <p:txBody>
          <a:bodyPr/>
          <a:lstStyle/>
          <a:p>
            <a:pPr marL="0" indent="0">
              <a:buNone/>
            </a:pPr>
            <a:endParaRPr lang="sv-SE" sz="2400" b="1" dirty="0"/>
          </a:p>
          <a:p>
            <a:pPr>
              <a:lnSpc>
                <a:spcPct val="100000"/>
              </a:lnSpc>
              <a:spcBef>
                <a:spcPts val="0"/>
              </a:spcBef>
              <a:spcAft>
                <a:spcPts val="600"/>
              </a:spcAft>
            </a:pPr>
            <a:r>
              <a:rPr lang="sv-SE" sz="2400" dirty="0"/>
              <a:t>Facket – hur började det?</a:t>
            </a:r>
          </a:p>
          <a:p>
            <a:pPr>
              <a:lnSpc>
                <a:spcPct val="100000"/>
              </a:lnSpc>
              <a:spcBef>
                <a:spcPts val="0"/>
              </a:spcBef>
              <a:spcAft>
                <a:spcPts val="600"/>
              </a:spcAft>
            </a:pPr>
            <a:r>
              <a:rPr lang="sv-SE" sz="2400" dirty="0"/>
              <a:t>Så förändrade vi Sverige</a:t>
            </a:r>
          </a:p>
          <a:p>
            <a:pPr>
              <a:lnSpc>
                <a:spcPct val="100000"/>
              </a:lnSpc>
              <a:spcBef>
                <a:spcPts val="0"/>
              </a:spcBef>
              <a:spcAft>
                <a:spcPts val="600"/>
              </a:spcAft>
            </a:pPr>
            <a:r>
              <a:rPr lang="sv-SE" sz="2400" dirty="0"/>
              <a:t>Din anställning</a:t>
            </a:r>
          </a:p>
          <a:p>
            <a:pPr>
              <a:lnSpc>
                <a:spcPct val="100000"/>
              </a:lnSpc>
              <a:spcBef>
                <a:spcPts val="0"/>
              </a:spcBef>
              <a:spcAft>
                <a:spcPts val="600"/>
              </a:spcAft>
            </a:pPr>
            <a:r>
              <a:rPr lang="sv-SE" sz="2400" dirty="0"/>
              <a:t>Kollektivavtal</a:t>
            </a:r>
          </a:p>
          <a:p>
            <a:pPr>
              <a:lnSpc>
                <a:spcPct val="100000"/>
              </a:lnSpc>
              <a:spcBef>
                <a:spcPts val="0"/>
              </a:spcBef>
              <a:spcAft>
                <a:spcPts val="600"/>
              </a:spcAft>
            </a:pPr>
            <a:r>
              <a:rPr lang="sv-SE" sz="2400" dirty="0"/>
              <a:t>Ditt kollektivavtal</a:t>
            </a:r>
          </a:p>
          <a:p>
            <a:pPr>
              <a:lnSpc>
                <a:spcPct val="100000"/>
              </a:lnSpc>
              <a:spcBef>
                <a:spcPts val="0"/>
              </a:spcBef>
              <a:spcAft>
                <a:spcPts val="600"/>
              </a:spcAft>
            </a:pPr>
            <a:r>
              <a:rPr lang="sv-SE" sz="2400" dirty="0"/>
              <a:t>Seko – vår fackförening</a:t>
            </a:r>
          </a:p>
          <a:p>
            <a:pPr>
              <a:lnSpc>
                <a:spcPct val="100000"/>
              </a:lnSpc>
              <a:spcBef>
                <a:spcPts val="0"/>
              </a:spcBef>
              <a:spcAft>
                <a:spcPts val="600"/>
              </a:spcAft>
            </a:pPr>
            <a:r>
              <a:rPr lang="sv-SE" sz="2400" dirty="0"/>
              <a:t>Medlemskap!</a:t>
            </a:r>
          </a:p>
          <a:p>
            <a:endParaRPr lang="sv-SE" dirty="0"/>
          </a:p>
          <a:p>
            <a:endParaRPr lang="sv-SE" dirty="0"/>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39250125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endParaRPr lang="sv-SE" sz="2400" dirty="0"/>
          </a:p>
          <a:p>
            <a:r>
              <a:rPr lang="sv-SE" sz="2400" dirty="0"/>
              <a:t>Utvärdering</a:t>
            </a:r>
          </a:p>
          <a:p>
            <a:pPr marL="0" indent="0">
              <a:buNone/>
            </a:pPr>
            <a:endParaRPr lang="sv-SE" sz="2400" dirty="0"/>
          </a:p>
          <a:p>
            <a:pPr marL="0" indent="0">
              <a:buNone/>
            </a:pPr>
            <a:endParaRPr lang="sv-SE" sz="2400" dirty="0"/>
          </a:p>
          <a:p>
            <a:r>
              <a:rPr lang="sv-SE" sz="2400" dirty="0"/>
              <a:t>Och nu är det slut</a:t>
            </a:r>
          </a:p>
          <a:p>
            <a:endParaRPr lang="sv-SE" sz="2400" dirty="0"/>
          </a:p>
          <a:p>
            <a:endParaRPr lang="sv-SE" sz="2400" dirty="0"/>
          </a:p>
          <a:p>
            <a:pPr marL="0" indent="0">
              <a:buNone/>
            </a:pPr>
            <a:r>
              <a:rPr lang="sv-SE" sz="4400" dirty="0">
                <a:solidFill>
                  <a:schemeClr val="accent6"/>
                </a:solidFill>
              </a:rPr>
              <a:t>Tack för en finfin dag </a:t>
            </a:r>
            <a:r>
              <a:rPr lang="sv-SE" sz="4400" dirty="0">
                <a:solidFill>
                  <a:schemeClr val="accent6"/>
                </a:solidFill>
                <a:sym typeface="Wingdings"/>
              </a:rPr>
              <a:t></a:t>
            </a:r>
            <a:endParaRPr lang="sv-SE" sz="4400" dirty="0">
              <a:solidFill>
                <a:schemeClr val="accent6"/>
              </a:solidFill>
            </a:endParaRPr>
          </a:p>
          <a:p>
            <a:endParaRPr lang="sv-SE" dirty="0"/>
          </a:p>
          <a:p>
            <a:endParaRPr lang="sv-SE" dirty="0"/>
          </a:p>
        </p:txBody>
      </p:sp>
      <p:sp>
        <p:nvSpPr>
          <p:cNvPr id="5" name="Platshållare för sidfot 4"/>
          <p:cNvSpPr>
            <a:spLocks noGrp="1"/>
          </p:cNvSpPr>
          <p:nvPr>
            <p:ph type="ftr" sz="quarter" idx="11"/>
          </p:nvPr>
        </p:nvSpPr>
        <p:spPr/>
        <p:txBody>
          <a:bodyPr/>
          <a:lstStyle/>
          <a:p>
            <a:pPr>
              <a:defRPr/>
            </a:pPr>
            <a:endParaRPr lang="sv-SE"/>
          </a:p>
        </p:txBody>
      </p:sp>
    </p:spTree>
    <p:extLst>
      <p:ext uri="{BB962C8B-B14F-4D97-AF65-F5344CB8AC3E}">
        <p14:creationId xmlns:p14="http://schemas.microsoft.com/office/powerpoint/2010/main" val="419096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Som födde något nytt</a:t>
            </a:r>
            <a:endParaRPr lang="sv-SE" dirty="0"/>
          </a:p>
        </p:txBody>
      </p:sp>
      <p:pic>
        <p:nvPicPr>
          <p:cNvPr id="9" name="Platshållare för innehåll 8" descr="vc3a4stergatan.jpg"/>
          <p:cNvPicPr>
            <a:picLocks noGrp="1" noChangeAspect="1"/>
          </p:cNvPicPr>
          <p:nvPr>
            <p:ph idx="1"/>
          </p:nvPr>
        </p:nvPicPr>
        <p:blipFill>
          <a:blip r:embed="rId3">
            <a:extLst>
              <a:ext uri="{28A0092B-C50C-407E-A947-70E740481C1C}">
                <a14:useLocalDpi xmlns:a14="http://schemas.microsoft.com/office/drawing/2010/main" val="0"/>
              </a:ext>
            </a:extLst>
          </a:blip>
          <a:srcRect t="11942" b="11942"/>
          <a:stretch>
            <a:fillRect/>
          </a:stretch>
        </p:blipFill>
        <p:spPr/>
      </p:pic>
      <p:sp>
        <p:nvSpPr>
          <p:cNvPr id="5" name="Platshållare för sidfot 4"/>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96179794"/>
      </p:ext>
    </p:extLst>
  </p:cSld>
  <p:clrMapOvr>
    <a:masterClrMapping/>
  </p:clrMapOvr>
</p:sld>
</file>

<file path=ppt/theme/theme1.xml><?xml version="1.0" encoding="utf-8"?>
<a:theme xmlns:a="http://schemas.openxmlformats.org/drawingml/2006/main" name="Seko Posten">
  <a:themeElements>
    <a:clrScheme name="Anpassad 1">
      <a:dk1>
        <a:sysClr val="windowText" lastClr="000000"/>
      </a:dk1>
      <a:lt1>
        <a:sysClr val="window" lastClr="FFFFFF"/>
      </a:lt1>
      <a:dk2>
        <a:srgbClr val="1F497D"/>
      </a:dk2>
      <a:lt2>
        <a:srgbClr val="EEECE1"/>
      </a:lt2>
      <a:accent1>
        <a:srgbClr val="BE1E27"/>
      </a:accent1>
      <a:accent2>
        <a:srgbClr val="139DBC"/>
      </a:accent2>
      <a:accent3>
        <a:srgbClr val="70B304"/>
      </a:accent3>
      <a:accent4>
        <a:srgbClr val="FEC609"/>
      </a:accent4>
      <a:accent5>
        <a:srgbClr val="ED7707"/>
      </a:accent5>
      <a:accent6>
        <a:srgbClr val="D6209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68184</TotalTime>
  <Words>9183</Words>
  <Application>Microsoft Office PowerPoint</Application>
  <PresentationFormat>Bildspel på skärmen (4:3)</PresentationFormat>
  <Paragraphs>869</Paragraphs>
  <Slides>82</Slides>
  <Notes>66</Notes>
  <HiddenSlides>0</HiddenSlides>
  <MMClips>0</MMClips>
  <ScaleCrop>false</ScaleCrop>
  <HeadingPairs>
    <vt:vector size="6" baseType="variant">
      <vt:variant>
        <vt:lpstr>Använt teckensnitt</vt:lpstr>
      </vt:variant>
      <vt:variant>
        <vt:i4>2</vt:i4>
      </vt:variant>
      <vt:variant>
        <vt:lpstr>Tema</vt:lpstr>
      </vt:variant>
      <vt:variant>
        <vt:i4>7</vt:i4>
      </vt:variant>
      <vt:variant>
        <vt:lpstr>Bildrubriker</vt:lpstr>
      </vt:variant>
      <vt:variant>
        <vt:i4>82</vt:i4>
      </vt:variant>
    </vt:vector>
  </HeadingPairs>
  <TitlesOfParts>
    <vt:vector size="91" baseType="lpstr">
      <vt:lpstr>Arial</vt:lpstr>
      <vt:lpstr>Calibri</vt:lpstr>
      <vt:lpstr>Seko Posten</vt:lpstr>
      <vt:lpstr>4_Anpassad formgivning</vt:lpstr>
      <vt:lpstr>5_Anpassad formgivning</vt:lpstr>
      <vt:lpstr>2_Anpassad formgivning</vt:lpstr>
      <vt:lpstr>3_Anpassad formgivning</vt:lpstr>
      <vt:lpstr>1_Anpassad formgivning</vt:lpstr>
      <vt:lpstr>Anpassad formgivning</vt:lpstr>
      <vt:lpstr>Introduktionsutbildning</vt:lpstr>
      <vt:lpstr>Vad ska vi göra idag?</vt:lpstr>
      <vt:lpstr>Facket – vad är poängen?</vt:lpstr>
      <vt:lpstr>Några idéer vars bäst före-datum gått ut</vt:lpstr>
      <vt:lpstr>Och några som fortfarande håller</vt:lpstr>
      <vt:lpstr>För något måste det vara som gör att:</vt:lpstr>
      <vt:lpstr>Det började i en annan tid</vt:lpstr>
      <vt:lpstr>En helt annan tid</vt:lpstr>
      <vt:lpstr>Som födde något nytt</vt:lpstr>
      <vt:lpstr>Arbetarrörelsen blev nödvändig</vt:lpstr>
      <vt:lpstr>Sverige 1870</vt:lpstr>
      <vt:lpstr>Tänk er ett köksbord</vt:lpstr>
      <vt:lpstr>Nix, de bildade sin första fackförening</vt:lpstr>
      <vt:lpstr>PowerPoint-presentation</vt:lpstr>
      <vt:lpstr> </vt:lpstr>
      <vt:lpstr>Så förändrade vi Sverige</vt:lpstr>
      <vt:lpstr>Utifrån en enkel idé…</vt:lpstr>
      <vt:lpstr>Några årtal på vägen mot ett annat samhälle</vt:lpstr>
      <vt:lpstr>Några årtal på vägen mot ett annat samhälle</vt:lpstr>
      <vt:lpstr>Vem är hon?</vt:lpstr>
      <vt:lpstr>Lagar som arbetarrörelsen drivit igenom</vt:lpstr>
      <vt:lpstr>Några röster från andra sidan</vt:lpstr>
      <vt:lpstr>PowerPoint-presentation</vt:lpstr>
      <vt:lpstr>Det som brukar kallas den svenska modellen</vt:lpstr>
      <vt:lpstr>Din anställning</vt:lpstr>
      <vt:lpstr>Rättigheter för tidsbegränsat anställda  enligt Las </vt:lpstr>
      <vt:lpstr>Rättigheter för tidsbegränsat anställda  enligt Las </vt:lpstr>
      <vt:lpstr>Rättigheter för tidsbegränsat anställda  enligt Las </vt:lpstr>
      <vt:lpstr>PowerPoint-presentation</vt:lpstr>
      <vt:lpstr>En modern röst från andra sidan</vt:lpstr>
      <vt:lpstr>Kollektivavtal</vt:lpstr>
      <vt:lpstr>Kommer ni ihåg smedernas lapp?</vt:lpstr>
      <vt:lpstr>600 rikstäckande kollektivavtal</vt:lpstr>
      <vt:lpstr>På ett företag utan kollektivavtal</vt:lpstr>
      <vt:lpstr>PowerPoint-presentation</vt:lpstr>
      <vt:lpstr> </vt:lpstr>
      <vt:lpstr>Hur ser det ut på er arbetsplats?</vt:lpstr>
      <vt:lpstr>PVA – PostNords Villkorsavtal</vt:lpstr>
      <vt:lpstr>PVA</vt:lpstr>
      <vt:lpstr>Lön</vt:lpstr>
      <vt:lpstr>Arbetstid</vt:lpstr>
      <vt:lpstr>Arbetstid – fortsättning</vt:lpstr>
      <vt:lpstr>Övertid</vt:lpstr>
      <vt:lpstr>Övertid – fortsättning</vt:lpstr>
      <vt:lpstr>OB</vt:lpstr>
      <vt:lpstr>Semester</vt:lpstr>
      <vt:lpstr>Semester – fortsättning</vt:lpstr>
      <vt:lpstr>Semester – fortsättning</vt:lpstr>
      <vt:lpstr>Semester – fortsättning  </vt:lpstr>
      <vt:lpstr>Sjuklön </vt:lpstr>
      <vt:lpstr>Föräldraledighet</vt:lpstr>
      <vt:lpstr>Ledighet</vt:lpstr>
      <vt:lpstr>Ledighet – fortsättning </vt:lpstr>
      <vt:lpstr>Uppsägningstid</vt:lpstr>
      <vt:lpstr>Uppsägningstid – fortsättning</vt:lpstr>
      <vt:lpstr>Fullärda?</vt:lpstr>
      <vt:lpstr>Vårt nuvarande avtal sträcker sig till den 31 juli 2025</vt:lpstr>
      <vt:lpstr>Seko – vår fackförening</vt:lpstr>
      <vt:lpstr>Seko - vår fackförening</vt:lpstr>
      <vt:lpstr>Och framförallt – träffar och upprätthåller kollektivavtal</vt:lpstr>
      <vt:lpstr>Vad händer när ett avtal går ut? </vt:lpstr>
      <vt:lpstr>6500 förtroendevalda!</vt:lpstr>
      <vt:lpstr> </vt:lpstr>
      <vt:lpstr>Till alla tusentals Seko-ombud ute på arbetsplatserna </vt:lpstr>
      <vt:lpstr>PowerPoint-presentation</vt:lpstr>
      <vt:lpstr>Vad gör ett lokalt Seko-ombud?</vt:lpstr>
      <vt:lpstr> </vt:lpstr>
      <vt:lpstr>Vi tänker så här</vt:lpstr>
      <vt:lpstr>På hur många sätt kan vi bli starkare  på din arbetsplats?</vt:lpstr>
      <vt:lpstr>Medlemskap!</vt:lpstr>
      <vt:lpstr>En ”rätt viktig” anledning att vara medlem</vt:lpstr>
      <vt:lpstr>Sex anledningar till (rent egoistiska)</vt:lpstr>
      <vt:lpstr>PowerPoint-presentation</vt:lpstr>
      <vt:lpstr>En hel massa andra argument</vt:lpstr>
      <vt:lpstr> </vt:lpstr>
      <vt:lpstr>Din förening</vt:lpstr>
      <vt:lpstr>Din arbetsplats</vt:lpstr>
      <vt:lpstr>Sekos a-kassa</vt:lpstr>
      <vt:lpstr>Övrigt</vt:lpstr>
      <vt:lpstr>Sammanfattning och utvärdering</vt:lpstr>
      <vt:lpstr>Vad vi gått igenom </vt:lpstr>
      <vt:lpstr>PowerPoint-presentation</vt:lpstr>
    </vt:vector>
  </TitlesOfParts>
  <Company>MacGunnar – Information &amp;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Gunnar Ingemarsson</dc:creator>
  <cp:lastModifiedBy>Ida Lindouf, PostNord</cp:lastModifiedBy>
  <cp:revision>367</cp:revision>
  <cp:lastPrinted>2017-04-11T11:22:28Z</cp:lastPrinted>
  <dcterms:created xsi:type="dcterms:W3CDTF">2013-10-07T18:03:59Z</dcterms:created>
  <dcterms:modified xsi:type="dcterms:W3CDTF">2023-11-20T10:50:01Z</dcterms:modified>
</cp:coreProperties>
</file>