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D507A-6570-4A73-869C-C41E84CFCAE4}" v="222" dt="2023-11-23T14:42:43.6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627" autoAdjust="0"/>
  </p:normalViewPr>
  <p:slideViewPr>
    <p:cSldViewPr>
      <p:cViewPr varScale="1">
        <p:scale>
          <a:sx n="39" d="100"/>
          <a:sy n="39" d="100"/>
        </p:scale>
        <p:origin x="2060"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da Lindouf, PostNord" userId="1621cd29-db52-4eb9-b295-ddf15a67c159" providerId="ADAL" clId="{361D507A-6570-4A73-869C-C41E84CFCAE4}"/>
    <pc:docChg chg="custSel modSld">
      <pc:chgData name="Ida Lindouf, PostNord" userId="1621cd29-db52-4eb9-b295-ddf15a67c159" providerId="ADAL" clId="{361D507A-6570-4A73-869C-C41E84CFCAE4}" dt="2023-11-23T14:42:43.612" v="1060" actId="20577"/>
      <pc:docMkLst>
        <pc:docMk/>
      </pc:docMkLst>
      <pc:sldChg chg="modNotesTx">
        <pc:chgData name="Ida Lindouf, PostNord" userId="1621cd29-db52-4eb9-b295-ddf15a67c159" providerId="ADAL" clId="{361D507A-6570-4A73-869C-C41E84CFCAE4}" dt="2023-11-23T13:37:13.717" v="567" actId="20577"/>
        <pc:sldMkLst>
          <pc:docMk/>
          <pc:sldMk cId="3050175407" sldId="257"/>
        </pc:sldMkLst>
      </pc:sldChg>
      <pc:sldChg chg="modNotesTx">
        <pc:chgData name="Ida Lindouf, PostNord" userId="1621cd29-db52-4eb9-b295-ddf15a67c159" providerId="ADAL" clId="{361D507A-6570-4A73-869C-C41E84CFCAE4}" dt="2023-11-20T13:20:18.554" v="112" actId="20577"/>
        <pc:sldMkLst>
          <pc:docMk/>
          <pc:sldMk cId="3050175407" sldId="258"/>
        </pc:sldMkLst>
      </pc:sldChg>
      <pc:sldChg chg="modSp modAnim modNotesTx">
        <pc:chgData name="Ida Lindouf, PostNord" userId="1621cd29-db52-4eb9-b295-ddf15a67c159" providerId="ADAL" clId="{361D507A-6570-4A73-869C-C41E84CFCAE4}" dt="2023-11-20T13:31:45.970" v="412" actId="20577"/>
        <pc:sldMkLst>
          <pc:docMk/>
          <pc:sldMk cId="3050175407" sldId="259"/>
        </pc:sldMkLst>
        <pc:spChg chg="mod">
          <ac:chgData name="Ida Lindouf, PostNord" userId="1621cd29-db52-4eb9-b295-ddf15a67c159" providerId="ADAL" clId="{361D507A-6570-4A73-869C-C41E84CFCAE4}" dt="2023-11-20T13:31:45.970" v="412" actId="20577"/>
          <ac:spMkLst>
            <pc:docMk/>
            <pc:sldMk cId="3050175407" sldId="259"/>
            <ac:spMk id="3" creationId="{00000000-0000-0000-0000-000000000000}"/>
          </ac:spMkLst>
        </pc:spChg>
      </pc:sldChg>
      <pc:sldChg chg="modNotesTx">
        <pc:chgData name="Ida Lindouf, PostNord" userId="1621cd29-db52-4eb9-b295-ddf15a67c159" providerId="ADAL" clId="{361D507A-6570-4A73-869C-C41E84CFCAE4}" dt="2023-11-20T13:35:14.983" v="513" actId="20577"/>
        <pc:sldMkLst>
          <pc:docMk/>
          <pc:sldMk cId="3050175407" sldId="260"/>
        </pc:sldMkLst>
      </pc:sldChg>
      <pc:sldChg chg="modSp modNotesTx">
        <pc:chgData name="Ida Lindouf, PostNord" userId="1621cd29-db52-4eb9-b295-ddf15a67c159" providerId="ADAL" clId="{361D507A-6570-4A73-869C-C41E84CFCAE4}" dt="2023-11-23T14:28:19.839" v="824" actId="20577"/>
        <pc:sldMkLst>
          <pc:docMk/>
          <pc:sldMk cId="3050175407" sldId="261"/>
        </pc:sldMkLst>
        <pc:spChg chg="mod">
          <ac:chgData name="Ida Lindouf, PostNord" userId="1621cd29-db52-4eb9-b295-ddf15a67c159" providerId="ADAL" clId="{361D507A-6570-4A73-869C-C41E84CFCAE4}" dt="2023-11-23T14:28:19.839" v="824" actId="20577"/>
          <ac:spMkLst>
            <pc:docMk/>
            <pc:sldMk cId="3050175407" sldId="261"/>
            <ac:spMk id="3" creationId="{00000000-0000-0000-0000-000000000000}"/>
          </ac:spMkLst>
        </pc:spChg>
      </pc:sldChg>
      <pc:sldChg chg="modSp mod modNotesTx">
        <pc:chgData name="Ida Lindouf, PostNord" userId="1621cd29-db52-4eb9-b295-ddf15a67c159" providerId="ADAL" clId="{361D507A-6570-4A73-869C-C41E84CFCAE4}" dt="2023-11-23T14:42:43.612" v="1060" actId="20577"/>
        <pc:sldMkLst>
          <pc:docMk/>
          <pc:sldMk cId="333955588" sldId="262"/>
        </pc:sldMkLst>
        <pc:spChg chg="mod">
          <ac:chgData name="Ida Lindouf, PostNord" userId="1621cd29-db52-4eb9-b295-ddf15a67c159" providerId="ADAL" clId="{361D507A-6570-4A73-869C-C41E84CFCAE4}" dt="2023-11-23T14:42:43.612" v="1060" actId="20577"/>
          <ac:spMkLst>
            <pc:docMk/>
            <pc:sldMk cId="333955588" sldId="2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28CF5EA3-CA00-49ED-9296-1C01CA421EAB}" type="datetimeFigureOut">
              <a:rPr lang="sv-SE" smtClean="0"/>
              <a:pPr/>
              <a:t>2023-11-23</a:t>
            </a:fld>
            <a:endParaRPr lang="sv-SE" dirty="0"/>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CDC1FE5-6D41-458A-8E74-CCBF53AF19AB}" type="slidenum">
              <a:rPr lang="sv-SE" smtClean="0"/>
              <a:pPr/>
              <a:t>‹#›</a:t>
            </a:fld>
            <a:endParaRPr lang="sv-SE"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1. Får omfatta högst 14 timmar.</a:t>
            </a:r>
            <a:r>
              <a:rPr lang="sv-SE" baseline="0" dirty="0"/>
              <a:t> Se lilla häftet.</a:t>
            </a:r>
            <a:endParaRPr lang="sv-SE" dirty="0"/>
          </a:p>
          <a:p>
            <a:endParaRPr lang="sv-SE" dirty="0"/>
          </a:p>
          <a:p>
            <a:r>
              <a:rPr lang="sv-SE" dirty="0"/>
              <a:t>2. Ja, så länge man inte jobbar för en konkurrent. Man måste på anfordran lämna in uppgifter. </a:t>
            </a:r>
          </a:p>
          <a:p>
            <a:endParaRPr lang="sv-SE" dirty="0"/>
          </a:p>
          <a:p>
            <a:r>
              <a:rPr lang="sv-SE" dirty="0"/>
              <a:t>3. Raster är avbrott i den dagliga arbetstiden. Man är inte skyldig att stanna kvar på arbetsplatsen under sin rast. Rast ska i normalfallet vara minst 30 minuter. Rasten ska förläggas så att arbetstagarna inte utför arbete mer än 5 timmar i följd. (Lastbilschaufförer 6 timmar)</a:t>
            </a:r>
          </a:p>
          <a:p>
            <a:r>
              <a:rPr lang="sv-SE" dirty="0"/>
              <a:t>Arbetsgivaren har rätt att skjuta på rasten i 30 minuter.</a:t>
            </a:r>
          </a:p>
          <a:p>
            <a:endParaRPr lang="sv-SE" dirty="0"/>
          </a:p>
          <a:p>
            <a:r>
              <a:rPr lang="sv-SE" dirty="0"/>
              <a:t>4. Arbetsgivaren ska ordna så att arbetstagaren kan ta de pauser</a:t>
            </a:r>
            <a:r>
              <a:rPr lang="sv-SE" baseline="0" dirty="0"/>
              <a:t> som behövs utöver rasterna. Pauser räknas in i arbetstiden.</a:t>
            </a:r>
          </a:p>
          <a:p>
            <a:endParaRPr lang="sv-SE" baseline="0"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1</a:t>
            </a:fld>
            <a:endParaRPr lang="sv-SE" dirty="0"/>
          </a:p>
        </p:txBody>
      </p:sp>
    </p:spTree>
    <p:extLst>
      <p:ext uri="{BB962C8B-B14F-4D97-AF65-F5344CB8AC3E}">
        <p14:creationId xmlns:p14="http://schemas.microsoft.com/office/powerpoint/2010/main" val="2107997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§7mom2: När särskilda skäl föreligger är en arbetstagare skyldig att fullgöra allmän övertid med högst 225 timmar per kalenderår (48 timmar under en fyraveckorsperiod eller 50 timmar under en kalendermånad)</a:t>
            </a:r>
            <a:r>
              <a:rPr lang="sv-SE" baseline="0" dirty="0"/>
              <a:t>	</a:t>
            </a:r>
            <a:br>
              <a:rPr lang="sv-SE" baseline="0" dirty="0"/>
            </a:br>
            <a:r>
              <a:rPr lang="sv-SE" baseline="0" dirty="0"/>
              <a:t>För arbete på allmän övertid bör i första hand anlitas arbetstagare som frivilligt åtar sig detta.</a:t>
            </a:r>
          </a:p>
          <a:p>
            <a:pPr marL="228600" indent="-228600">
              <a:buNone/>
            </a:pPr>
            <a:r>
              <a:rPr lang="sv-SE" baseline="0" dirty="0"/>
              <a:t>	Partiellt sjukskrivna eller tjänstlediga med stöd av lag har inte någon skyldighet att göra övertid.</a:t>
            </a:r>
          </a:p>
          <a:p>
            <a:pPr marL="228600" indent="-228600">
              <a:buNone/>
            </a:pPr>
            <a:r>
              <a:rPr lang="sv-SE" baseline="0" dirty="0"/>
              <a:t>	Nödfallsövertid – om Angeredsbron rasar t ex,.</a:t>
            </a:r>
          </a:p>
          <a:p>
            <a:pPr marL="228600" indent="-228600">
              <a:buAutoNum type="arabicPeriod" startAt="2"/>
            </a:pPr>
            <a:r>
              <a:rPr lang="sv-SE" baseline="0" dirty="0"/>
              <a:t>3 timmar §7Mom6: Övertidsarbete som inte utförs i direkt anslutning till ordinarie arbetstid.</a:t>
            </a:r>
          </a:p>
          <a:p>
            <a:pPr marL="228600" indent="-228600">
              <a:buAutoNum type="arabicPeriod" startAt="2"/>
            </a:pPr>
            <a:r>
              <a:rPr lang="sv-SE" baseline="0" dirty="0"/>
              <a:t>§7mom2: 225 timmar</a:t>
            </a:r>
          </a:p>
          <a:p>
            <a:pPr marL="228600" indent="-228600">
              <a:buAutoNum type="arabicPeriod" startAt="2"/>
            </a:pPr>
            <a:r>
              <a:rPr lang="sv-SE" baseline="0" dirty="0"/>
              <a:t>§8mom1: Deltidsanställda är de enda som kan få mertid. Ex. Du jobbar 75%. Du får mertid upp till 100%, </a:t>
            </a:r>
            <a:r>
              <a:rPr lang="sv-SE" baseline="0" dirty="0" err="1"/>
              <a:t>dvs</a:t>
            </a:r>
            <a:r>
              <a:rPr lang="sv-SE" baseline="0" dirty="0"/>
              <a:t> 25%, allt utöver det är övertid.</a:t>
            </a:r>
          </a:p>
          <a:p>
            <a:pPr marL="228600" indent="-228600">
              <a:buAutoNum type="arabicPeriod" startAt="2"/>
            </a:pPr>
            <a:r>
              <a:rPr lang="sv-SE" baseline="0" dirty="0"/>
              <a:t>§8mom2: Den allmänna mertid får inte överstiga 150 timmar per år.</a:t>
            </a:r>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2</a:t>
            </a:fld>
            <a:endParaRPr lang="sv-SE" dirty="0"/>
          </a:p>
        </p:txBody>
      </p:sp>
    </p:spTree>
    <p:extLst>
      <p:ext uri="{BB962C8B-B14F-4D97-AF65-F5344CB8AC3E}">
        <p14:creationId xmlns:p14="http://schemas.microsoft.com/office/powerpoint/2010/main" val="210799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§10mom1: Enkel obekväm tid är tid mellan klockan 19.00 och 22.00, med vissa undantag (som sägs nedan under kvalificerad OB). Tillägg för enkel obekväm tid utges per timme med 23,05 kr per den 1/8 2023</a:t>
            </a:r>
          </a:p>
          <a:p>
            <a:pPr marL="228600" indent="-228600">
              <a:buAutoNum type="arabicPeriod"/>
            </a:pPr>
            <a:endParaRPr lang="sv-SE" dirty="0"/>
          </a:p>
          <a:p>
            <a:pPr marL="228600" indent="-228600">
              <a:buAutoNum type="arabicPeriod"/>
            </a:pPr>
            <a:r>
              <a:rPr lang="sv-SE" dirty="0"/>
              <a:t>(Se semesterlagen), 25 dagar. </a:t>
            </a:r>
          </a:p>
          <a:p>
            <a:pPr marL="228600" indent="-228600">
              <a:buAutoNum type="arabicPeriod"/>
            </a:pPr>
            <a:endParaRPr lang="sv-SE" dirty="0"/>
          </a:p>
          <a:p>
            <a:pPr marL="228600" indent="-228600">
              <a:buAutoNum type="arabicPeriod"/>
            </a:pPr>
            <a:r>
              <a:rPr lang="sv-SE" dirty="0"/>
              <a:t>§11mom8.1: 25 dagar. </a:t>
            </a:r>
          </a:p>
          <a:p>
            <a:pPr marL="228600" indent="-228600">
              <a:buAutoNum type="arabicPeriod"/>
            </a:pPr>
            <a:endParaRPr lang="sv-SE" dirty="0"/>
          </a:p>
          <a:p>
            <a:pPr marL="228600" indent="-228600">
              <a:buAutoNum type="arabicPeriod"/>
            </a:pPr>
            <a:r>
              <a:rPr lang="sv-SE" dirty="0"/>
              <a:t>24700 kr</a:t>
            </a:r>
          </a:p>
          <a:p>
            <a:pPr marL="228600" indent="-228600">
              <a:buAutoNum type="arabicPeriod"/>
            </a:pPr>
            <a:endParaRPr lang="sv-SE" baseline="0" dirty="0"/>
          </a:p>
          <a:p>
            <a:pPr marL="228600" indent="-228600">
              <a:buAutoNum type="arabicPeriod"/>
            </a:pPr>
            <a:r>
              <a:rPr lang="sv-SE" baseline="0" dirty="0"/>
              <a:t>4 veckor sammanhängande (semesterlagen)</a:t>
            </a:r>
          </a:p>
          <a:p>
            <a:pPr marL="228600" indent="-228600">
              <a:buAutoNum type="arabicPeriod"/>
            </a:pPr>
            <a:endParaRPr lang="sv-SE" baseline="0" dirty="0"/>
          </a:p>
          <a:p>
            <a:pPr marL="228600" indent="-228600">
              <a:buAutoNum type="arabicPeriod"/>
            </a:pPr>
            <a:r>
              <a:rPr lang="sv-SE" baseline="0" dirty="0"/>
              <a:t>§11mom1: Huvudsemester - Senast 1 april. Övrigt - Senast två veckor efter inlämnad ansökan</a:t>
            </a:r>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3</a:t>
            </a:fld>
            <a:endParaRPr lang="sv-SE" dirty="0"/>
          </a:p>
        </p:txBody>
      </p:sp>
    </p:spTree>
    <p:extLst>
      <p:ext uri="{BB962C8B-B14F-4D97-AF65-F5344CB8AC3E}">
        <p14:creationId xmlns:p14="http://schemas.microsoft.com/office/powerpoint/2010/main" val="2107997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AutoNum type="arabicPeriod"/>
            </a:pPr>
            <a:r>
              <a:rPr lang="sv-SE" dirty="0"/>
              <a:t>§12mom9: En förutsättning för att kostnader för läkarvård eller läkemedel skall ersättas är att registrering i ett så kallat högkostnadskort visas upp. </a:t>
            </a:r>
            <a:r>
              <a:rPr lang="sv-SE" b="1" dirty="0"/>
              <a:t>Läkarvård: </a:t>
            </a:r>
            <a:r>
              <a:rPr lang="sv-SE" dirty="0"/>
              <a:t>Kostnader för läkarvård ersätts med högst 95 kronor per behandlingstillfälle. </a:t>
            </a:r>
            <a:r>
              <a:rPr lang="sv-SE" b="1" dirty="0"/>
              <a:t>Läkemedel: </a:t>
            </a:r>
            <a:r>
              <a:rPr lang="sv-SE" dirty="0"/>
              <a:t>Kostnaderna för sådana receptbelagda läkemedel som enligt lag omfattas av högkostnadsskydd ersätts av arbetsgivaren. </a:t>
            </a:r>
          </a:p>
          <a:p>
            <a:pPr marL="228600" indent="-228600">
              <a:buAutoNum type="arabicPeriod"/>
            </a:pPr>
            <a:endParaRPr lang="sv-SE" dirty="0"/>
          </a:p>
          <a:p>
            <a:pPr marL="228600" indent="-228600">
              <a:buAutoNum type="arabicPeriod"/>
            </a:pPr>
            <a:r>
              <a:rPr lang="sv-SE" dirty="0"/>
              <a:t>§15mom1: För att det inte ska uppstå tvist om huruvida uppsägning har skett eller inte, bör arbetstagaren göra sin uppsägning skriftligen. Om uppsägningen ändå sker muntligen bör arbetstagaren så snart som möjligt bekräfta den skriftligen till arbetsgivaren.</a:t>
            </a:r>
          </a:p>
          <a:p>
            <a:pPr marL="228600" indent="-228600">
              <a:buAutoNum type="arabicPeriod"/>
            </a:pPr>
            <a:endParaRPr lang="sv-SE" dirty="0"/>
          </a:p>
          <a:p>
            <a:pPr marL="228600" indent="-228600">
              <a:buAutoNum type="arabicPeriod"/>
            </a:pPr>
            <a:r>
              <a:rPr lang="sv-SE" dirty="0"/>
              <a:t>§6bmom1: Arbetstidens förläggning ska framgå av schema eller på annat sätt. Ordinarie förläggning ska fastläggas minst två veckor i förväg. Schemat ska planeras för så lång period som möjligt, dock för minst fyra veckor.</a:t>
            </a:r>
          </a:p>
          <a:p>
            <a:pPr marL="228600" indent="-228600">
              <a:buAutoNum type="arabicPeriod"/>
            </a:pPr>
            <a:endParaRPr lang="sv-SE" dirty="0"/>
          </a:p>
          <a:p>
            <a:pPr marL="228600" indent="-228600">
              <a:buAutoNum type="arabicPeriod"/>
            </a:pPr>
            <a:r>
              <a:rPr lang="sv-SE" dirty="0"/>
              <a:t>286,13 kronor från och med den 1 augusti 2023 till och med 31 juli 2024. Medarbetaren har dock inte rätt till schemaändringstillägg om 1. ändringen beror på händelser som inte kunnat förutses, eller 2. ändringen sker på initiativ av medarbetaren. §6bmom1.</a:t>
            </a:r>
          </a:p>
          <a:p>
            <a:pPr marL="228600" indent="-228600">
              <a:buAutoNum type="arabicPeriod"/>
            </a:pPr>
            <a:endParaRPr lang="sv-SE" baseline="0"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4</a:t>
            </a:fld>
            <a:endParaRPr lang="sv-SE" dirty="0"/>
          </a:p>
        </p:txBody>
      </p:sp>
    </p:spTree>
    <p:extLst>
      <p:ext uri="{BB962C8B-B14F-4D97-AF65-F5344CB8AC3E}">
        <p14:creationId xmlns:p14="http://schemas.microsoft.com/office/powerpoint/2010/main" val="2107997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1. §6bmom1: Då ska medarbetaren</a:t>
            </a:r>
            <a:r>
              <a:rPr lang="sv-SE" baseline="0" dirty="0"/>
              <a:t> erhålla en annan ledig dag utan löneavdrag (i det fall inte annat avtalas lokalt) .</a:t>
            </a:r>
            <a:endParaRPr lang="sv-SE" dirty="0"/>
          </a:p>
          <a:p>
            <a:endParaRPr lang="sv-SE" dirty="0"/>
          </a:p>
          <a:p>
            <a:r>
              <a:rPr lang="sv-SE" dirty="0"/>
              <a:t>2. 441,70 kr per timme. Detta gäller dock inte timavlönade! §10, postnordlokala avtalet</a:t>
            </a:r>
          </a:p>
          <a:p>
            <a:endParaRPr lang="sv-SE" dirty="0"/>
          </a:p>
          <a:p>
            <a:r>
              <a:rPr lang="sv-SE" dirty="0"/>
              <a:t>3. Med helg avses helgdag som infaller måndag till och med söndag samt påskafton, pingstafton, midsommarafton, julafton och nyårsafton. </a:t>
            </a:r>
          </a:p>
          <a:p>
            <a:r>
              <a:rPr lang="sv-SE" baseline="0" dirty="0"/>
              <a:t>    </a:t>
            </a:r>
            <a:r>
              <a:rPr lang="sv-SE" dirty="0"/>
              <a:t>Detta gäller inte timavlönade. §10, postnordlokala avtalet</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4. Vid utläggning av semester skall arbetstidsmåttet för en semesterdag motsvara arbetstidsmåttet för en normalarbetsdag, (dvs 7,36 timmar) §11mom1, postnordlokala avtalet alt. §6bmom1, postnordlokala avtalet sista stycket under ”Arbetstidens förläggning”</a:t>
            </a:r>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5</a:t>
            </a:fld>
            <a:endParaRPr lang="sv-SE" dirty="0"/>
          </a:p>
        </p:txBody>
      </p:sp>
    </p:spTree>
    <p:extLst>
      <p:ext uri="{BB962C8B-B14F-4D97-AF65-F5344CB8AC3E}">
        <p14:creationId xmlns:p14="http://schemas.microsoft.com/office/powerpoint/2010/main" val="2107997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1. I de fall resa till olika tjänstgöringsställen sker under samma arbetsdag sker resan på arbetstid, alternativt</a:t>
            </a:r>
            <a:r>
              <a:rPr lang="sv-SE" baseline="0" dirty="0"/>
              <a:t> utgår restidsersättning.</a:t>
            </a:r>
          </a:p>
          <a:p>
            <a:r>
              <a:rPr lang="sv-SE" baseline="0" dirty="0"/>
              <a:t>    91,62 kr per timme utgår om man tar sin egen bil. Får du åka taxi, eller åka med chauffören utgår ingen restidsersättning. §9mom2</a:t>
            </a:r>
            <a:endParaRPr lang="sv-SE" dirty="0"/>
          </a:p>
          <a:p>
            <a:r>
              <a:rPr lang="sv-SE" dirty="0"/>
              <a:t>2. Du måste styrka sjukdomen med ett läkarintyg. §12mom3</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3.</a:t>
            </a:r>
            <a:r>
              <a:rPr lang="sv-SE" sz="1200" dirty="0"/>
              <a:t> §6b (brevbärare) Rast ska omfattas om minst 30 min. Man har rätt att lämna sin arbetsplats. Kan förskjutas plus minus 30 min, men rasten ska alltid påbörjas inom 5 timmar</a:t>
            </a: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4. </a:t>
            </a:r>
            <a:r>
              <a:rPr lang="sv-SE" baseline="0" dirty="0"/>
              <a:t>Arbetsperiod. Ex. En period på 9 timmar. Hur många raster kan en arbetsgivare lägga ut då? Svar 1 rast. §6bmom4 sist i postnordlokala avtalet. Vad är arbetsperiod? Från det man börjar till det man slutar inklusive rasten.  Så om man ska lägga 2 raster måste arbetsperioden vara minst 9 </a:t>
            </a:r>
            <a:r>
              <a:rPr lang="sv-SE" baseline="0" dirty="0" err="1"/>
              <a:t>tim</a:t>
            </a:r>
            <a:r>
              <a:rPr lang="sv-SE" baseline="0" dirty="0"/>
              <a:t> och 1 min.</a:t>
            </a:r>
          </a:p>
          <a:p>
            <a:endParaRPr lang="sv-SE" dirty="0"/>
          </a:p>
        </p:txBody>
      </p:sp>
      <p:sp>
        <p:nvSpPr>
          <p:cNvPr id="4" name="Platshållare för bildnummer 3"/>
          <p:cNvSpPr>
            <a:spLocks noGrp="1"/>
          </p:cNvSpPr>
          <p:nvPr>
            <p:ph type="sldNum" sz="quarter" idx="10"/>
          </p:nvPr>
        </p:nvSpPr>
        <p:spPr/>
        <p:txBody>
          <a:bodyPr/>
          <a:lstStyle/>
          <a:p>
            <a:pPr>
              <a:defRPr/>
            </a:pPr>
            <a:fld id="{0DB46E23-7769-CC42-BFC4-70B15D35B420}" type="slidenum">
              <a:rPr lang="sv-SE" smtClean="0"/>
              <a:pPr>
                <a:defRPr/>
              </a:pPr>
              <a:t>6</a:t>
            </a:fld>
            <a:endParaRPr lang="sv-SE" dirty="0"/>
          </a:p>
        </p:txBody>
      </p:sp>
    </p:spTree>
    <p:extLst>
      <p:ext uri="{BB962C8B-B14F-4D97-AF65-F5344CB8AC3E}">
        <p14:creationId xmlns:p14="http://schemas.microsoft.com/office/powerpoint/2010/main" val="146544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a:t>1. Vad är arbetsperiod? Från det man börjar till det man slutar inklusive rasten.  Så om man ska lägga 2 raster måste arbetsperioden vara minst 9 </a:t>
            </a:r>
            <a:r>
              <a:rPr lang="sv-SE" baseline="0" dirty="0" err="1"/>
              <a:t>tim</a:t>
            </a:r>
            <a:r>
              <a:rPr lang="sv-SE" baseline="0" dirty="0"/>
              <a:t> och 1 min.</a:t>
            </a:r>
          </a:p>
          <a:p>
            <a:endParaRPr lang="sv-SE" dirty="0"/>
          </a:p>
        </p:txBody>
      </p:sp>
      <p:sp>
        <p:nvSpPr>
          <p:cNvPr id="4" name="Platshållare för bildnummer 3"/>
          <p:cNvSpPr>
            <a:spLocks noGrp="1"/>
          </p:cNvSpPr>
          <p:nvPr>
            <p:ph type="sldNum" sz="quarter" idx="5"/>
          </p:nvPr>
        </p:nvSpPr>
        <p:spPr/>
        <p:txBody>
          <a:bodyPr/>
          <a:lstStyle/>
          <a:p>
            <a:fld id="{ECDC1FE5-6D41-458A-8E74-CCBF53AF19AB}" type="slidenum">
              <a:rPr lang="sv-SE" smtClean="0"/>
              <a:pPr/>
              <a:t>7</a:t>
            </a:fld>
            <a:endParaRPr lang="sv-SE" dirty="0"/>
          </a:p>
        </p:txBody>
      </p:sp>
    </p:spTree>
    <p:extLst>
      <p:ext uri="{BB962C8B-B14F-4D97-AF65-F5344CB8AC3E}">
        <p14:creationId xmlns:p14="http://schemas.microsoft.com/office/powerpoint/2010/main" val="956892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6B124E88-B2CF-40A3-B5A1-E194B672575A}" type="datetimeFigureOut">
              <a:rPr lang="sv-SE" smtClean="0"/>
              <a:pPr/>
              <a:t>2023-11-23</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DFD58D79-9608-4051-9B53-A5004B24C54D}" type="slidenum">
              <a:rPr lang="sv-SE" smtClean="0"/>
              <a:pPr/>
              <a:t>‹#›</a:t>
            </a:fld>
            <a:endParaRPr lang="sv-S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24E88-B2CF-40A3-B5A1-E194B672575A}" type="datetimeFigureOut">
              <a:rPr lang="sv-SE" smtClean="0"/>
              <a:pPr/>
              <a:t>2023-11-23</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58D79-9608-4051-9B53-A5004B24C54D}"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945178"/>
            <a:ext cx="8045450" cy="4238136"/>
          </a:xfrm>
        </p:spPr>
        <p:txBody>
          <a:bodyPr>
            <a:normAutofit/>
          </a:bodyPr>
          <a:lstStyle/>
          <a:p>
            <a:pPr marL="457200" indent="-457200">
              <a:buFont typeface="+mj-lt"/>
              <a:buAutoNum type="arabicPeriod"/>
            </a:pPr>
            <a:r>
              <a:rPr lang="sv-SE" sz="2000" dirty="0">
                <a:latin typeface="Calibri" pitchFamily="34" charset="0"/>
              </a:rPr>
              <a:t>Hur lång får en arbetsperiod vara?</a:t>
            </a:r>
          </a:p>
          <a:p>
            <a:pPr marL="0" indent="0">
              <a:buNone/>
            </a:pPr>
            <a:endParaRPr lang="sv-SE" sz="2000" dirty="0">
              <a:latin typeface="Calibri" pitchFamily="34" charset="0"/>
            </a:endParaRPr>
          </a:p>
          <a:p>
            <a:pPr marL="457200" indent="-457200">
              <a:buNone/>
            </a:pPr>
            <a:r>
              <a:rPr lang="sv-SE" sz="2000" dirty="0">
                <a:latin typeface="Calibri" pitchFamily="34" charset="0"/>
              </a:rPr>
              <a:t>2.	Får man jobba på ett annat jobb samtidigt som man har en anställning i PostNord?</a:t>
            </a:r>
          </a:p>
          <a:p>
            <a:pPr marL="0" indent="0">
              <a:buNone/>
            </a:pPr>
            <a:endParaRPr lang="sv-SE" sz="2000" dirty="0">
              <a:latin typeface="Calibri" pitchFamily="34" charset="0"/>
            </a:endParaRPr>
          </a:p>
          <a:p>
            <a:pPr marL="457200" indent="-457200">
              <a:buNone/>
            </a:pPr>
            <a:r>
              <a:rPr lang="sv-SE" sz="2000" dirty="0">
                <a:latin typeface="Calibri" pitchFamily="34" charset="0"/>
              </a:rPr>
              <a:t>3.	Vad är en rast? Hur lång eller kort ska den vara? Får arbetsgivaren skjuta på rasten?</a:t>
            </a:r>
          </a:p>
          <a:p>
            <a:pPr marL="0" indent="0">
              <a:buNone/>
            </a:pPr>
            <a:endParaRPr lang="sv-SE" sz="2000" dirty="0">
              <a:latin typeface="Calibri" pitchFamily="34" charset="0"/>
            </a:endParaRPr>
          </a:p>
          <a:p>
            <a:pPr marL="457200" indent="-457200">
              <a:buNone/>
            </a:pPr>
            <a:r>
              <a:rPr lang="sv-SE" sz="2000" dirty="0">
                <a:latin typeface="Calibri" pitchFamily="34" charset="0"/>
              </a:rPr>
              <a:t>4.	Vad är en paus?</a:t>
            </a:r>
          </a:p>
          <a:p>
            <a:pPr marL="457200" indent="-457200">
              <a:buNone/>
            </a:pPr>
            <a:endParaRPr lang="sv-SE" sz="2000" dirty="0">
              <a:latin typeface="Calibri" pitchFamily="34" charset="0"/>
            </a:endParaRP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1</a:t>
            </a:fld>
            <a:endParaRPr lang="sv-SE" dirty="0"/>
          </a:p>
        </p:txBody>
      </p:sp>
    </p:spTree>
    <p:extLst>
      <p:ext uri="{BB962C8B-B14F-4D97-AF65-F5344CB8AC3E}">
        <p14:creationId xmlns:p14="http://schemas.microsoft.com/office/powerpoint/2010/main" val="30501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945178"/>
            <a:ext cx="8045450" cy="4238136"/>
          </a:xfrm>
        </p:spPr>
        <p:txBody>
          <a:bodyPr>
            <a:normAutofit/>
          </a:bodyPr>
          <a:lstStyle/>
          <a:p>
            <a:pPr marL="457200" indent="-457200">
              <a:spcAft>
                <a:spcPts val="0"/>
              </a:spcAft>
              <a:buFont typeface="+mj-lt"/>
              <a:buAutoNum type="arabicPeriod"/>
            </a:pPr>
            <a:r>
              <a:rPr lang="sv-SE" sz="2000" dirty="0">
                <a:latin typeface="Calibri" pitchFamily="34" charset="0"/>
              </a:rPr>
              <a:t>Kan man vägra att arbeta övertid?</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Om den ordinarie arbetstiden slutar 14.00 och man arbetar övertid mellan 16.00 – 18.30. Hur mycket övertid utgår då? </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många timmar övertid kan man jobba per kalenderår?</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Vad krävs för att få mertidsersättning?</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många timmar mertid kan man jobba per kalenderår?</a:t>
            </a: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2</a:t>
            </a:fld>
            <a:endParaRPr lang="sv-SE" dirty="0"/>
          </a:p>
        </p:txBody>
      </p:sp>
    </p:spTree>
    <p:extLst>
      <p:ext uri="{BB962C8B-B14F-4D97-AF65-F5344CB8AC3E}">
        <p14:creationId xmlns:p14="http://schemas.microsoft.com/office/powerpoint/2010/main" val="30501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945178"/>
            <a:ext cx="8045450" cy="4238136"/>
          </a:xfrm>
        </p:spPr>
        <p:txBody>
          <a:bodyPr>
            <a:normAutofit/>
          </a:bodyPr>
          <a:lstStyle/>
          <a:p>
            <a:pPr marL="457200" indent="-457200">
              <a:spcAft>
                <a:spcPts val="0"/>
              </a:spcAft>
              <a:buFont typeface="+mj-lt"/>
              <a:buAutoNum type="arabicPeriod"/>
            </a:pPr>
            <a:r>
              <a:rPr lang="sv-SE" sz="2000" dirty="0">
                <a:latin typeface="Calibri" pitchFamily="34" charset="0"/>
              </a:rPr>
              <a:t>När får man enkel </a:t>
            </a:r>
            <a:r>
              <a:rPr lang="sv-SE" sz="2000" dirty="0" err="1">
                <a:latin typeface="Calibri" pitchFamily="34" charset="0"/>
              </a:rPr>
              <a:t>OB-ersättning</a:t>
            </a:r>
            <a:r>
              <a:rPr lang="sv-SE" sz="2000" dirty="0">
                <a:latin typeface="Calibri" pitchFamily="34" charset="0"/>
              </a:rPr>
              <a:t>? Hur mycket är får man i enkel OB?</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många semesterdagar får man när man blir månadsanställd?</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många sparade semesterdagar får man ha?</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Vad är lägstalönen 1 augusti 2023?</a:t>
            </a:r>
          </a:p>
          <a:p>
            <a:pPr marL="457200" indent="-457200">
              <a:spcAft>
                <a:spcPts val="0"/>
              </a:spcAft>
              <a:buNone/>
            </a:pPr>
            <a:endParaRPr lang="sv-SE" sz="2000" dirty="0">
              <a:latin typeface="Calibri" pitchFamily="34" charset="0"/>
            </a:endParaRPr>
          </a:p>
          <a:p>
            <a:pPr marL="457200" indent="-457200">
              <a:spcAft>
                <a:spcPts val="0"/>
              </a:spcAft>
              <a:buAutoNum type="arabicPeriod" startAt="5"/>
            </a:pPr>
            <a:r>
              <a:rPr lang="sv-SE" sz="2000" dirty="0">
                <a:latin typeface="Calibri" pitchFamily="34" charset="0"/>
              </a:rPr>
              <a:t>Hur lång semester har man rätt till under sommaren? (juni-augusti)</a:t>
            </a:r>
          </a:p>
          <a:p>
            <a:pPr marL="457200" indent="-457200">
              <a:spcAft>
                <a:spcPts val="0"/>
              </a:spcAft>
              <a:buAutoNum type="arabicPeriod" startAt="5"/>
            </a:pPr>
            <a:endParaRPr lang="sv-SE" sz="2000" dirty="0">
              <a:latin typeface="Calibri" pitchFamily="34" charset="0"/>
            </a:endParaRPr>
          </a:p>
          <a:p>
            <a:pPr marL="457200" indent="-457200">
              <a:spcAft>
                <a:spcPts val="0"/>
              </a:spcAft>
              <a:buAutoNum type="arabicPeriod" startAt="5"/>
            </a:pPr>
            <a:r>
              <a:rPr lang="sv-SE" sz="2000" dirty="0">
                <a:latin typeface="Calibri" pitchFamily="34" charset="0"/>
              </a:rPr>
              <a:t>När ska du få besked om när du har semester?</a:t>
            </a: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3</a:t>
            </a:fld>
            <a:endParaRPr lang="sv-SE" dirty="0"/>
          </a:p>
        </p:txBody>
      </p:sp>
    </p:spTree>
    <p:extLst>
      <p:ext uri="{BB962C8B-B14F-4D97-AF65-F5344CB8AC3E}">
        <p14:creationId xmlns:p14="http://schemas.microsoft.com/office/powerpoint/2010/main" val="30501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700808"/>
            <a:ext cx="8045450" cy="4482506"/>
          </a:xfrm>
        </p:spPr>
        <p:txBody>
          <a:bodyPr>
            <a:normAutofit/>
          </a:bodyPr>
          <a:lstStyle/>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Har du rätt till ersättning för läkarvård och läkemedel? I så fall hur mycket?</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Kan arbetsgivaren säga upp dig muntligt?</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lång tid innan ska du få ut ditt schema?</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mycket får man i schemaändringstillägg? När har du inte rätt till schemaändringstillägg?</a:t>
            </a: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4</a:t>
            </a:fld>
            <a:endParaRPr lang="sv-SE" dirty="0"/>
          </a:p>
        </p:txBody>
      </p:sp>
    </p:spTree>
    <p:extLst>
      <p:ext uri="{BB962C8B-B14F-4D97-AF65-F5344CB8AC3E}">
        <p14:creationId xmlns:p14="http://schemas.microsoft.com/office/powerpoint/2010/main" val="30501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700808"/>
            <a:ext cx="8045450" cy="4482506"/>
          </a:xfrm>
        </p:spPr>
        <p:txBody>
          <a:bodyPr>
            <a:normAutofit/>
          </a:bodyPr>
          <a:lstStyle/>
          <a:p>
            <a:pPr marL="457200" indent="-457200">
              <a:spcAft>
                <a:spcPts val="0"/>
              </a:spcAft>
              <a:buFont typeface="+mj-lt"/>
              <a:buAutoNum type="arabicPeriod"/>
            </a:pPr>
            <a:r>
              <a:rPr lang="sv-SE" sz="2000" dirty="0">
                <a:latin typeface="Calibri" pitchFamily="34" charset="0"/>
              </a:rPr>
              <a:t>Vad händer om Nationaldagen den 6 juni infaller på en lördag eller söndag?</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Om du är schemalagd att jobba kl. 07.00 – 12.00 på påskafton 2024, hur mycket tjänar du då i OB?</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I avtalet nämner man begreppet helg. Vad/vilka dagar syftar man på då?</a:t>
            </a:r>
          </a:p>
          <a:p>
            <a:pPr marL="457200" indent="-457200">
              <a:spcAft>
                <a:spcPts val="0"/>
              </a:spcAft>
              <a:buFont typeface="+mj-lt"/>
              <a:buAutoNum type="arabicPeriod"/>
            </a:pPr>
            <a:endParaRPr lang="sv-SE" sz="2000" dirty="0">
              <a:latin typeface="Calibri" pitchFamily="34" charset="0"/>
            </a:endParaRPr>
          </a:p>
          <a:p>
            <a:pPr marL="457200" indent="-457200">
              <a:spcAft>
                <a:spcPts val="0"/>
              </a:spcAft>
              <a:buFont typeface="+mj-lt"/>
              <a:buAutoNum type="arabicPeriod"/>
            </a:pPr>
            <a:r>
              <a:rPr lang="sv-SE" sz="2000" dirty="0">
                <a:latin typeface="Calibri" pitchFamily="34" charset="0"/>
              </a:rPr>
              <a:t>Hur mycket drar arbetsgivaren av för en semesterdag. Antal timmar?</a:t>
            </a:r>
          </a:p>
          <a:p>
            <a:pPr marL="457200" indent="-457200">
              <a:spcAft>
                <a:spcPts val="0"/>
              </a:spcAft>
              <a:buFont typeface="+mj-lt"/>
              <a:buAutoNum type="arabicPeriod"/>
            </a:pPr>
            <a:endParaRPr lang="sv-SE" sz="2000" dirty="0">
              <a:latin typeface="Calibri" pitchFamily="34" charset="0"/>
            </a:endParaRP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5</a:t>
            </a:fld>
            <a:endParaRPr lang="sv-SE" dirty="0"/>
          </a:p>
        </p:txBody>
      </p:sp>
    </p:spTree>
    <p:extLst>
      <p:ext uri="{BB962C8B-B14F-4D97-AF65-F5344CB8AC3E}">
        <p14:creationId xmlns:p14="http://schemas.microsoft.com/office/powerpoint/2010/main" val="305017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latin typeface="Calibri" pitchFamily="34" charset="0"/>
              </a:rPr>
              <a:t>Exempel</a:t>
            </a:r>
            <a:r>
              <a:rPr lang="sv-SE" dirty="0"/>
              <a:t> på frågor om det egna avtalet</a:t>
            </a:r>
          </a:p>
        </p:txBody>
      </p:sp>
      <p:sp>
        <p:nvSpPr>
          <p:cNvPr id="3" name="Platshållare för innehåll 2"/>
          <p:cNvSpPr>
            <a:spLocks noGrp="1"/>
          </p:cNvSpPr>
          <p:nvPr>
            <p:ph idx="1"/>
          </p:nvPr>
        </p:nvSpPr>
        <p:spPr>
          <a:xfrm>
            <a:off x="641350" y="1700808"/>
            <a:ext cx="8045450" cy="4482506"/>
          </a:xfrm>
        </p:spPr>
        <p:txBody>
          <a:bodyPr>
            <a:normAutofit/>
          </a:bodyPr>
          <a:lstStyle/>
          <a:p>
            <a:pPr marL="457200" indent="-457200">
              <a:spcAft>
                <a:spcPts val="0"/>
              </a:spcAft>
              <a:buFont typeface="+mj-lt"/>
              <a:buAutoNum type="arabicPeriod"/>
            </a:pPr>
            <a:r>
              <a:rPr lang="sv-SE" sz="2000" dirty="0">
                <a:latin typeface="Calibri" pitchFamily="34" charset="0"/>
              </a:rPr>
              <a:t>Om du börjar jobba på HUB kl. 07.00, men sedan blir tillsagd att åka till en depå kl. 09.00, för att gå en tur där. Depån ligger 8 kilometer bort. </a:t>
            </a:r>
          </a:p>
          <a:p>
            <a:pPr marL="457200" indent="-457200">
              <a:spcAft>
                <a:spcPts val="0"/>
              </a:spcAft>
              <a:buNone/>
            </a:pPr>
            <a:r>
              <a:rPr lang="sv-SE" sz="2000" dirty="0">
                <a:latin typeface="Calibri" pitchFamily="34" charset="0"/>
              </a:rPr>
              <a:t>	Vad gäller då? Har du rätt till restidsersättning? Och i så fall varför och hur mycket?</a:t>
            </a:r>
            <a:br>
              <a:rPr lang="sv-SE" sz="2000" dirty="0">
                <a:latin typeface="Calibri" pitchFamily="34" charset="0"/>
              </a:rPr>
            </a:br>
            <a:endParaRPr lang="sv-SE" sz="2000" dirty="0">
              <a:latin typeface="Calibri" pitchFamily="34" charset="0"/>
            </a:endParaRPr>
          </a:p>
          <a:p>
            <a:pPr marL="457200" indent="-457200">
              <a:spcAft>
                <a:spcPts val="0"/>
              </a:spcAft>
              <a:buAutoNum type="arabicPeriod" startAt="2"/>
            </a:pPr>
            <a:r>
              <a:rPr lang="sv-SE" sz="2000" dirty="0">
                <a:latin typeface="Calibri" pitchFamily="34" charset="0"/>
              </a:rPr>
              <a:t>Vad händer när du är sjuk längre än 7 dagar? (om sjukperioden är längre än 7 dagar)</a:t>
            </a:r>
            <a:r>
              <a:rPr lang="sv-SE" sz="2000" dirty="0"/>
              <a:t> </a:t>
            </a:r>
            <a:br>
              <a:rPr lang="sv-SE" sz="2000" dirty="0"/>
            </a:br>
            <a:endParaRPr lang="sv-SE" sz="2000" dirty="0"/>
          </a:p>
          <a:p>
            <a:pPr marL="457200" indent="-457200">
              <a:spcAft>
                <a:spcPts val="0"/>
              </a:spcAft>
              <a:buAutoNum type="arabicPeriod" startAt="2"/>
            </a:pPr>
            <a:r>
              <a:rPr lang="sv-SE" sz="2000" dirty="0"/>
              <a:t>Hur kort får en rast vara och när på dagen ska den infalla? </a:t>
            </a:r>
            <a:br>
              <a:rPr lang="sv-SE" sz="2000" dirty="0"/>
            </a:br>
            <a:endParaRPr lang="sv-SE" sz="2000" dirty="0">
              <a:latin typeface="Calibri" pitchFamily="34" charset="0"/>
            </a:endParaRPr>
          </a:p>
          <a:p>
            <a:pPr marL="457200" indent="-457200">
              <a:buFont typeface="Arial" pitchFamily="34" charset="0"/>
              <a:buAutoNum type="arabicPeriod" startAt="2"/>
            </a:pPr>
            <a:r>
              <a:rPr lang="sv-SE" sz="2000" dirty="0">
                <a:latin typeface="Calibri" pitchFamily="34" charset="0"/>
              </a:rPr>
              <a:t>Hur lång är en arbetsperiod? Om du börjar </a:t>
            </a:r>
            <a:r>
              <a:rPr lang="sv-SE" sz="2000" dirty="0" err="1">
                <a:latin typeface="Calibri" pitchFamily="34" charset="0"/>
              </a:rPr>
              <a:t>kl</a:t>
            </a:r>
            <a:r>
              <a:rPr lang="sv-SE" sz="2000" dirty="0">
                <a:latin typeface="Calibri" pitchFamily="34" charset="0"/>
              </a:rPr>
              <a:t> 07.00 och slutar kl. 15.50. Hur många raster kan arbetsgivaren lägga ut då? Varför?</a:t>
            </a:r>
          </a:p>
          <a:p>
            <a:pPr marL="457200" indent="-457200">
              <a:spcAft>
                <a:spcPts val="0"/>
              </a:spcAft>
              <a:buAutoNum type="arabicPeriod" startAt="2"/>
            </a:pPr>
            <a:endParaRPr lang="sv-SE" sz="2000" dirty="0">
              <a:latin typeface="Calibri" pitchFamily="34" charset="0"/>
            </a:endParaRPr>
          </a:p>
          <a:p>
            <a:pPr marL="457200" indent="-457200">
              <a:spcAft>
                <a:spcPts val="0"/>
              </a:spcAft>
              <a:buNone/>
            </a:pPr>
            <a:endParaRPr lang="sv-SE" sz="2000" dirty="0">
              <a:latin typeface="Calibri" pitchFamily="34" charset="0"/>
            </a:endParaRPr>
          </a:p>
          <a:p>
            <a:pPr marL="457200" indent="-457200">
              <a:spcAft>
                <a:spcPts val="0"/>
              </a:spcAft>
              <a:buFont typeface="+mj-lt"/>
              <a:buAutoNum type="arabicPeriod"/>
            </a:pPr>
            <a:endParaRPr lang="sv-SE" sz="2000" dirty="0">
              <a:latin typeface="Calibri" pitchFamily="34" charset="0"/>
            </a:endParaRPr>
          </a:p>
          <a:p>
            <a:pPr marL="0" indent="0">
              <a:buNone/>
            </a:pPr>
            <a:endParaRPr lang="sv-SE" b="1" dirty="0"/>
          </a:p>
        </p:txBody>
      </p:sp>
      <p:sp>
        <p:nvSpPr>
          <p:cNvPr id="4" name="Platshållare för datum 3"/>
          <p:cNvSpPr>
            <a:spLocks noGrp="1"/>
          </p:cNvSpPr>
          <p:nvPr>
            <p:ph type="dt" sz="half" idx="10"/>
          </p:nvPr>
        </p:nvSpPr>
        <p:spPr/>
        <p:txBody>
          <a:bodyPr/>
          <a:lstStyle/>
          <a:p>
            <a:pPr>
              <a:defRPr/>
            </a:pPr>
            <a:fld id="{89F8AC23-535E-FF45-A7E1-A3698A5B9134}" type="datetime1">
              <a:rPr lang="sv-SE" smtClean="0"/>
              <a:pPr>
                <a:defRPr/>
              </a:pPr>
              <a:t>2023-11-23</a:t>
            </a:fld>
            <a:endParaRPr lang="sv-SE" dirty="0"/>
          </a:p>
        </p:txBody>
      </p:sp>
      <p:sp>
        <p:nvSpPr>
          <p:cNvPr id="5" name="Platshållare för sidfot 4"/>
          <p:cNvSpPr>
            <a:spLocks noGrp="1"/>
          </p:cNvSpPr>
          <p:nvPr>
            <p:ph type="ftr" sz="quarter" idx="11"/>
          </p:nvPr>
        </p:nvSpPr>
        <p:spPr/>
        <p:txBody>
          <a:bodyPr/>
          <a:lstStyle/>
          <a:p>
            <a:pPr>
              <a:defRPr/>
            </a:pPr>
            <a:endParaRPr lang="sv-SE" dirty="0"/>
          </a:p>
        </p:txBody>
      </p:sp>
      <p:sp>
        <p:nvSpPr>
          <p:cNvPr id="6" name="Platshållare för bildnummer 5"/>
          <p:cNvSpPr>
            <a:spLocks noGrp="1"/>
          </p:cNvSpPr>
          <p:nvPr>
            <p:ph type="sldNum" sz="quarter" idx="12"/>
          </p:nvPr>
        </p:nvSpPr>
        <p:spPr/>
        <p:txBody>
          <a:bodyPr/>
          <a:lstStyle/>
          <a:p>
            <a:pPr>
              <a:defRPr/>
            </a:pPr>
            <a:fld id="{CE0A9B89-1D53-E949-A92B-40602824502A}" type="slidenum">
              <a:rPr lang="sv-SE" smtClean="0"/>
              <a:pPr>
                <a:defRPr/>
              </a:pPr>
              <a:t>6</a:t>
            </a:fld>
            <a:endParaRPr lang="sv-SE" dirty="0"/>
          </a:p>
        </p:txBody>
      </p:sp>
    </p:spTree>
    <p:extLst>
      <p:ext uri="{BB962C8B-B14F-4D97-AF65-F5344CB8AC3E}">
        <p14:creationId xmlns:p14="http://schemas.microsoft.com/office/powerpoint/2010/main" val="33395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8F1088-AA86-4343-B4B5-D24CA7380D9E}"/>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7C707C58-2E04-4AE6-BB97-1D9371B12DCE}"/>
              </a:ext>
            </a:extLst>
          </p:cNvPr>
          <p:cNvSpPr>
            <a:spLocks noGrp="1"/>
          </p:cNvSpPr>
          <p:nvPr>
            <p:ph idx="1"/>
          </p:nvPr>
        </p:nvSpPr>
        <p:spPr/>
        <p:txBody>
          <a:bodyPr/>
          <a:lstStyle/>
          <a:p>
            <a:pPr marL="457200" lvl="0" indent="-457200">
              <a:buFont typeface="+mj-lt"/>
              <a:buAutoNum type="arabicPeriod"/>
            </a:pPr>
            <a:r>
              <a:rPr lang="sv-SE" sz="2000" dirty="0">
                <a:solidFill>
                  <a:prstClr val="black"/>
                </a:solidFill>
                <a:latin typeface="Calibri" pitchFamily="34" charset="0"/>
              </a:rPr>
              <a:t>Vad är en arbetsperiod? Hur lång måste en arbetsperiod vara för att arbetsgivaren ska få lägga ut två raster?</a:t>
            </a:r>
          </a:p>
          <a:p>
            <a:endParaRPr lang="sv-SE" dirty="0"/>
          </a:p>
        </p:txBody>
      </p:sp>
    </p:spTree>
    <p:extLst>
      <p:ext uri="{BB962C8B-B14F-4D97-AF65-F5344CB8AC3E}">
        <p14:creationId xmlns:p14="http://schemas.microsoft.com/office/powerpoint/2010/main" val="17616109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4400</TotalTime>
  <Words>1341</Words>
  <Application>Microsoft Office PowerPoint</Application>
  <PresentationFormat>Bildspel på skärmen (4:3)</PresentationFormat>
  <Paragraphs>122</Paragraphs>
  <Slides>7</Slides>
  <Notes>7</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7</vt:i4>
      </vt:variant>
    </vt:vector>
  </HeadingPairs>
  <TitlesOfParts>
    <vt:vector size="10" baseType="lpstr">
      <vt:lpstr>Arial</vt:lpstr>
      <vt:lpstr>Calibri</vt:lpstr>
      <vt:lpstr>Office-tema</vt:lpstr>
      <vt:lpstr>Exempel på frågor om det egna avtalet</vt:lpstr>
      <vt:lpstr>Exempel på frågor om det egna avtalet</vt:lpstr>
      <vt:lpstr>Exempel på frågor om det egna avtalet</vt:lpstr>
      <vt:lpstr>Exempel på frågor om det egna avtalet</vt:lpstr>
      <vt:lpstr>Exempel på frågor om det egna avtalet</vt:lpstr>
      <vt:lpstr>Exempel på frågor om det egna avtalet</vt:lpstr>
      <vt:lpstr>PowerPoint-presentation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på frågor om det egna avtalet</dc:title>
  <dc:creator>SOSV702</dc:creator>
  <cp:lastModifiedBy>Ida Lindouf, PostNord</cp:lastModifiedBy>
  <cp:revision>49</cp:revision>
  <cp:lastPrinted>2021-10-18T11:48:26Z</cp:lastPrinted>
  <dcterms:created xsi:type="dcterms:W3CDTF">2019-05-24T10:08:29Z</dcterms:created>
  <dcterms:modified xsi:type="dcterms:W3CDTF">2023-11-23T14:42:53Z</dcterms:modified>
</cp:coreProperties>
</file>