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3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548" r:id="rId5"/>
    <p:sldId id="576" r:id="rId6"/>
    <p:sldId id="577" r:id="rId7"/>
    <p:sldId id="580" r:id="rId8"/>
    <p:sldId id="590" r:id="rId9"/>
    <p:sldId id="592" r:id="rId10"/>
    <p:sldId id="593" r:id="rId11"/>
    <p:sldId id="594" r:id="rId12"/>
    <p:sldId id="601" r:id="rId13"/>
    <p:sldId id="600" r:id="rId14"/>
    <p:sldId id="599" r:id="rId15"/>
    <p:sldId id="598" r:id="rId16"/>
    <p:sldId id="617" r:id="rId17"/>
    <p:sldId id="597" r:id="rId18"/>
    <p:sldId id="596" r:id="rId19"/>
    <p:sldId id="591" r:id="rId20"/>
    <p:sldId id="602" r:id="rId21"/>
    <p:sldId id="603" r:id="rId22"/>
    <p:sldId id="604" r:id="rId23"/>
    <p:sldId id="605" r:id="rId24"/>
    <p:sldId id="606" r:id="rId25"/>
    <p:sldId id="607" r:id="rId26"/>
    <p:sldId id="612" r:id="rId27"/>
    <p:sldId id="618" r:id="rId28"/>
    <p:sldId id="608" r:id="rId29"/>
    <p:sldId id="615" r:id="rId30"/>
    <p:sldId id="609" r:id="rId31"/>
    <p:sldId id="610" r:id="rId32"/>
    <p:sldId id="611" r:id="rId33"/>
    <p:sldId id="613" r:id="rId34"/>
    <p:sldId id="619" r:id="rId35"/>
  </p:sldIdLst>
  <p:sldSz cx="9144000" cy="6858000" type="screen4x3"/>
  <p:notesSz cx="6858000" cy="9144000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DC2F61-54D5-4E8B-8587-AF7D7E3813DD}" v="374" dt="2022-11-18T13:33:20.4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5" autoAdjust="0"/>
    <p:restoredTop sz="78691" autoAdjust="0"/>
  </p:normalViewPr>
  <p:slideViewPr>
    <p:cSldViewPr snapToGrid="0" snapToObjects="1">
      <p:cViewPr varScale="1">
        <p:scale>
          <a:sx n="52" d="100"/>
          <a:sy n="52" d="100"/>
        </p:scale>
        <p:origin x="173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56"/>
    </p:cViewPr>
  </p:sorterViewPr>
  <p:notesViewPr>
    <p:cSldViewPr snapToGrid="0" snapToObjects="1">
      <p:cViewPr varScale="1">
        <p:scale>
          <a:sx n="78" d="100"/>
          <a:sy n="78" d="100"/>
        </p:scale>
        <p:origin x="-3800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B4BE34D-6561-43D8-B173-79396C07AD3A}" type="datetimeFigureOut">
              <a:rPr lang="sv-SE"/>
              <a:pPr>
                <a:defRPr/>
              </a:pPr>
              <a:t>2022-11-18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A9AD1FF-2F73-40C6-8098-1FE47FFC5FE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81804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1F87D150-B3B0-4CC0-AF5F-897424FF8E46}" type="datetimeFigureOut">
              <a:rPr lang="sv-SE"/>
              <a:pPr>
                <a:defRPr/>
              </a:pPr>
              <a:t>2022-11-18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fld id="{022C2364-7476-40F3-A617-6E6950AB1CD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29288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Representativ spridning</a:t>
            </a:r>
          </a:p>
          <a:p>
            <a:r>
              <a:rPr lang="sv-SE" dirty="0"/>
              <a:t>Oroande att en relativt låg andel svarat alternativ 2? Kan tyda på att vi har medlemmar som är nyanställda eller har jobbat ganska många år, men färre som varit anställda 3-5 år. Eller bara Solo?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2C2364-7476-40F3-A617-6E6950AB1CDB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3543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Knapp ökning för heltid från 84,08 %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2C2364-7476-40F3-A617-6E6950AB1CDB}" type="slidenum">
              <a:rPr lang="sv-SE" smtClean="0"/>
              <a:pPr>
                <a:defRPr/>
              </a:pPr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123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 princip oförändrat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2C2364-7476-40F3-A617-6E6950AB1CDB}" type="slidenum">
              <a:rPr lang="sv-SE" smtClean="0"/>
              <a:pPr>
                <a:defRPr/>
              </a:pPr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9032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En tydlig ökning av alternativ 4 sedan förra gången (35,8 %)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2C2364-7476-40F3-A617-6E6950AB1CDB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0466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Fler steg än tidigare, svårt att jämföra över tid. Men rimliga önskemål kan man tycka.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2C2364-7476-40F3-A617-6E6950AB1CDB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901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Faktiskt nästan snudd på identiskt utfall på samtliga alternativ.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2C2364-7476-40F3-A617-6E6950AB1CDB}" type="slidenum">
              <a:rPr lang="sv-SE" smtClean="0"/>
              <a:pPr>
                <a:defRPr/>
              </a:pPr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0077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Alternativ 1 har minskat och alternativ 3 har ökat med lika mycket.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2C2364-7476-40F3-A617-6E6950AB1CDB}" type="slidenum">
              <a:rPr lang="sv-SE" smtClean="0"/>
              <a:pPr>
                <a:defRPr/>
              </a:pPr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5496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Små ökningar för omställning, semesterväxling och 80-90-100. Omkring 1 procentenhet vardera. Motsvarande nedgång för Vet ej och Annat.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2C2364-7476-40F3-A617-6E6950AB1CDB}" type="slidenum">
              <a:rPr lang="sv-SE" smtClean="0"/>
              <a:pPr>
                <a:defRPr/>
              </a:pPr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876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Kommentarer kanske överflödiga.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2C2364-7476-40F3-A617-6E6950AB1CDB}" type="slidenum">
              <a:rPr lang="sv-SE" smtClean="0"/>
              <a:pPr>
                <a:defRPr/>
              </a:pPr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3271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Stärker bilden från frågan om månadslön?</a:t>
            </a:r>
          </a:p>
          <a:p>
            <a:r>
              <a:rPr lang="sv-SE" dirty="0"/>
              <a:t>De tre sista alternativen ökar.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2C2364-7476-40F3-A617-6E6950AB1CDB}" type="slidenum">
              <a:rPr lang="sv-SE" smtClean="0"/>
              <a:pPr>
                <a:defRPr/>
              </a:pPr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5879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 princip identiskt som föregående.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2C2364-7476-40F3-A617-6E6950AB1CDB}" type="slidenum">
              <a:rPr lang="sv-SE" smtClean="0"/>
              <a:pPr>
                <a:defRPr/>
              </a:pPr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8854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6" descr="Seko-ppt-startbild.png"/>
          <p:cNvPicPr>
            <a:picLocks noChangeAspect="1"/>
          </p:cNvPicPr>
          <p:nvPr userDrawn="1"/>
        </p:nvPicPr>
        <p:blipFill>
          <a:blip r:embed="rId2"/>
          <a:srcRect l="24564"/>
          <a:stretch>
            <a:fillRect/>
          </a:stretch>
        </p:blipFill>
        <p:spPr bwMode="auto">
          <a:xfrm>
            <a:off x="0" y="0"/>
            <a:ext cx="918051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objekt 8" descr="Seko Posten.pdf"/>
          <p:cNvPicPr>
            <a:picLocks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58775" y="5011738"/>
            <a:ext cx="1198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40810" y="1006477"/>
            <a:ext cx="8045993" cy="1143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40810" y="2332038"/>
            <a:ext cx="8045993" cy="3850111"/>
          </a:xfrm>
        </p:spPr>
        <p:txBody>
          <a:bodyPr/>
          <a:lstStyle>
            <a:lvl1pPr marL="0" indent="0" algn="l">
              <a:spcBef>
                <a:spcPts val="5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6D0CE-1455-47DF-BF48-196E462EDD3A}" type="datetime1">
              <a:rPr lang="sv-SE" smtClean="0"/>
              <a:t>2022-11-18</a:t>
            </a:fld>
            <a:endParaRPr lang="sv-SE" dirty="0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789A5-3F68-41F1-A72E-651D6D603B9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457200" y="645795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8" descr="Seko Posten.pdf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8775" y="274638"/>
            <a:ext cx="119856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B73A9-773A-4886-BF19-CA58EA2D6310}" type="datetime1">
              <a:rPr lang="sv-SE" smtClean="0"/>
              <a:t>2022-11-18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C3C52-75D4-439E-BB65-69EFAD642A4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457200" y="645795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8" descr="Seko Posten.pdf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8775" y="274638"/>
            <a:ext cx="119856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67904-9ABA-4055-971C-48530B384B35}" type="datetime1">
              <a:rPr lang="sv-SE" smtClean="0"/>
              <a:t>2022-11-18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5506B-9ABC-46A6-B396-96BCC121569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457200" y="645795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8" descr="Seko Posten.pdf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8775" y="274638"/>
            <a:ext cx="119856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563" indent="-182563">
              <a:lnSpc>
                <a:spcPts val="26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/>
            </a:lvl1pPr>
            <a:lvl2pPr>
              <a:defRPr sz="2000"/>
            </a:lvl2pPr>
            <a:lvl3pPr marL="324000">
              <a:lnSpc>
                <a:spcPts val="22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 marL="534988" indent="-174625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719138" indent="-184150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2"/>
            <a:r>
              <a:rPr lang="sv-SE" dirty="0"/>
              <a:t>Nivå två</a:t>
            </a:r>
          </a:p>
          <a:p>
            <a:pPr lvl="3"/>
            <a:r>
              <a:rPr lang="sv-SE" dirty="0"/>
              <a:t>Nivå tre</a:t>
            </a:r>
          </a:p>
          <a:p>
            <a:pPr lvl="4"/>
            <a:r>
              <a:rPr lang="sv-SE" dirty="0"/>
              <a:t>Nivå fyra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932D3-784F-4F89-ACA5-1CB88ED441AB}" type="datetime1">
              <a:rPr lang="sv-SE" smtClean="0"/>
              <a:t>2022-11-18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7993C-634C-4ADE-8E7C-9F0D87FDCC8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457200" y="645795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9" descr="Seko Posten.pdf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8775" y="274638"/>
            <a:ext cx="119856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40809" y="2332037"/>
            <a:ext cx="3854993" cy="3850111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360363" indent="-184150">
              <a:lnSpc>
                <a:spcPts val="2400"/>
              </a:lnSpc>
              <a:spcBef>
                <a:spcPts val="500"/>
              </a:spcBef>
              <a:buFont typeface="Arial"/>
              <a:buChar char="•"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831809" y="2332036"/>
            <a:ext cx="3854993" cy="3850109"/>
          </a:xfrm>
        </p:spPr>
        <p:txBody>
          <a:bodyPr/>
          <a:lstStyle>
            <a:lvl1pPr marL="0" indent="0">
              <a:spcBef>
                <a:spcPts val="500"/>
              </a:spcBef>
              <a:buFontTx/>
              <a:buNone/>
              <a:defRPr sz="2000"/>
            </a:lvl1pPr>
            <a:lvl2pPr marL="360363" indent="-184150">
              <a:lnSpc>
                <a:spcPts val="2400"/>
              </a:lnSpc>
              <a:spcBef>
                <a:spcPts val="500"/>
              </a:spcBef>
              <a:buFont typeface="Arial"/>
              <a:buChar char="•"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B08C2-87AA-4F50-9615-28E1A4FDC5E7}" type="datetime1">
              <a:rPr lang="sv-SE" smtClean="0"/>
              <a:t>2022-11-18</a:t>
            </a:fld>
            <a:endParaRPr lang="sv-SE"/>
          </a:p>
        </p:txBody>
      </p:sp>
      <p:sp>
        <p:nvSpPr>
          <p:cNvPr id="8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9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861F4-ED3D-4693-87F3-CD577764E7D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ak 2"/>
          <p:cNvCxnSpPr/>
          <p:nvPr/>
        </p:nvCxnSpPr>
        <p:spPr>
          <a:xfrm>
            <a:off x="457200" y="645795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7" descr="Seko Posten.pdf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8775" y="274638"/>
            <a:ext cx="119856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D9296-3669-43D4-A764-28313FEE89A2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7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2CC7-540C-4ED0-B523-447DFE5DC4F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1"/>
          <p:cNvCxnSpPr/>
          <p:nvPr/>
        </p:nvCxnSpPr>
        <p:spPr>
          <a:xfrm>
            <a:off x="457200" y="645795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Bildobjekt 6" descr="Seko Posten.pdf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8775" y="274638"/>
            <a:ext cx="119856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D5364-14FA-4926-9857-3D7C7C419A48}" type="datetime1">
              <a:rPr lang="sv-SE" smtClean="0"/>
              <a:t>2022-11-18</a:t>
            </a:fld>
            <a:endParaRPr lang="sv-SE"/>
          </a:p>
        </p:txBody>
      </p:sp>
      <p:sp>
        <p:nvSpPr>
          <p:cNvPr id="5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6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45AAF-FB17-4303-8D92-7AF44C9EC92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457200" y="645795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8" descr="Seko Posten.pdf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8775" y="274638"/>
            <a:ext cx="119856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CD172-CE5C-43CB-BBF8-D4A5BB08086D}" type="datetime1">
              <a:rPr lang="sv-SE" smtClean="0"/>
              <a:t>2022-11-18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DA118-604A-45BE-A2B2-96F3450019E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/>
          <p:cNvCxnSpPr/>
          <p:nvPr/>
        </p:nvCxnSpPr>
        <p:spPr>
          <a:xfrm>
            <a:off x="457200" y="645795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11" descr="Seko Posten.pdf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8775" y="274638"/>
            <a:ext cx="119856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2"/>
            <a:r>
              <a:rPr lang="sv-SE" dirty="0"/>
              <a:t>Nivå två</a:t>
            </a:r>
          </a:p>
          <a:p>
            <a:pPr lvl="3"/>
            <a:r>
              <a:rPr lang="sv-SE" dirty="0"/>
              <a:t>Nivå tre</a:t>
            </a:r>
          </a:p>
          <a:p>
            <a:pPr lvl="4"/>
            <a:r>
              <a:rPr lang="sv-SE" dirty="0"/>
              <a:t>Nivå fyra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2"/>
            <a:r>
              <a:rPr lang="sv-SE" dirty="0"/>
              <a:t>Nivå två</a:t>
            </a:r>
          </a:p>
          <a:p>
            <a:pPr lvl="3"/>
            <a:r>
              <a:rPr lang="sv-SE" dirty="0"/>
              <a:t>Nivå tre</a:t>
            </a:r>
          </a:p>
          <a:p>
            <a:pPr lvl="4"/>
            <a:r>
              <a:rPr lang="sv-SE" dirty="0"/>
              <a:t>Nivå fyra</a:t>
            </a:r>
          </a:p>
        </p:txBody>
      </p:sp>
      <p:sp>
        <p:nvSpPr>
          <p:cNvPr id="9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DB7CE-A3A3-459F-B6C4-48E49356C072}" type="datetime1">
              <a:rPr lang="sv-SE" smtClean="0"/>
              <a:t>2022-11-18</a:t>
            </a:fld>
            <a:endParaRPr lang="sv-SE"/>
          </a:p>
        </p:txBody>
      </p:sp>
      <p:sp>
        <p:nvSpPr>
          <p:cNvPr id="10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11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D310A-643F-4B31-ABE2-C8A36791E26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457200" y="645795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9" descr="Seko Posten.pdf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8775" y="274638"/>
            <a:ext cx="119856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A4CF7-AA8D-4147-ADB0-DA7FCAD210CF}" type="datetime1">
              <a:rPr lang="sv-SE" smtClean="0"/>
              <a:t>2022-11-18</a:t>
            </a:fld>
            <a:endParaRPr lang="sv-SE"/>
          </a:p>
        </p:txBody>
      </p:sp>
      <p:sp>
        <p:nvSpPr>
          <p:cNvPr id="8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9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32E22-7C23-4690-87B1-2357C496051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457200" y="645795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9" descr="Seko Posten.pdf"/>
          <p:cNvPicPr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8775" y="274638"/>
            <a:ext cx="1198563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Dra bilden till platshållaren eller klicka på ikonen för att lägga till den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4E03-6A5F-4C23-8229-44D895BED4AD}" type="datetime1">
              <a:rPr lang="sv-SE" smtClean="0"/>
              <a:t>2022-11-18</a:t>
            </a:fld>
            <a:endParaRPr lang="sv-SE"/>
          </a:p>
        </p:txBody>
      </p:sp>
      <p:sp>
        <p:nvSpPr>
          <p:cNvPr id="8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9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DD22D-742E-47E9-B323-E3FAA1B3C33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641350" y="1004888"/>
            <a:ext cx="8045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41350" y="2332038"/>
            <a:ext cx="8045450" cy="385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2"/>
            <a:r>
              <a:rPr lang="sv-SE"/>
              <a:t>Nivå två</a:t>
            </a:r>
          </a:p>
          <a:p>
            <a:pPr lvl="3"/>
            <a:r>
              <a:rPr lang="sv-SE"/>
              <a:t>Nivå tre</a:t>
            </a:r>
          </a:p>
          <a:p>
            <a:pPr lvl="4"/>
            <a:r>
              <a:rPr lang="sv-SE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457950"/>
            <a:ext cx="874713" cy="261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1D579D5-4D20-4F1D-AE28-3D3857497ECB}" type="datetime1">
              <a:rPr lang="sv-SE" smtClean="0"/>
              <a:t>2022-11-18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14475" y="6457950"/>
            <a:ext cx="6119813" cy="261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818438" y="6457950"/>
            <a:ext cx="868362" cy="2619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C554611-D633-4DE7-94C3-3E6EF331494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hf hdr="0"/>
  <p:txStyles>
    <p:titleStyle>
      <a:lvl1pPr algn="l" defTabSz="457200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l" defTabSz="457200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l" defTabSz="457200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l" defTabSz="457200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l" defTabSz="457200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l" defTabSz="457200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l" defTabSz="457200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l" defTabSz="457200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l" defTabSz="457200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176213" indent="-176213" algn="l" defTabSz="457200" rtl="0" eaLnBrk="0" fontAlgn="base" hangingPunct="0">
        <a:lnSpc>
          <a:spcPts val="2600"/>
        </a:lnSpc>
        <a:spcBef>
          <a:spcPct val="0"/>
        </a:spcBef>
        <a:spcAft>
          <a:spcPts val="600"/>
        </a:spcAft>
        <a:buClr>
          <a:srgbClr val="CC3333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360363" indent="-184150" algn="l" defTabSz="457200" rtl="0" eaLnBrk="0" fontAlgn="base" hangingPunct="0">
        <a:spcBef>
          <a:spcPct val="20000"/>
        </a:spcBef>
        <a:spcAft>
          <a:spcPct val="0"/>
        </a:spcAft>
        <a:buClr>
          <a:srgbClr val="CC3333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360363" indent="-184150" algn="l" defTabSz="457200" rtl="0" eaLnBrk="0" fontAlgn="base" hangingPunct="0">
        <a:lnSpc>
          <a:spcPts val="2200"/>
        </a:lnSpc>
        <a:spcBef>
          <a:spcPct val="0"/>
        </a:spcBef>
        <a:spcAft>
          <a:spcPts val="600"/>
        </a:spcAft>
        <a:buClr>
          <a:srgbClr val="CC3333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534988" indent="-174625" algn="l" defTabSz="457200" rtl="0" eaLnBrk="0" fontAlgn="base" hangingPunct="0">
        <a:lnSpc>
          <a:spcPts val="2000"/>
        </a:lnSpc>
        <a:spcBef>
          <a:spcPct val="0"/>
        </a:spcBef>
        <a:spcAft>
          <a:spcPts val="600"/>
        </a:spcAft>
        <a:buClr>
          <a:srgbClr val="CC3333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719138" indent="-184150" algn="l" defTabSz="457200" rtl="0" eaLnBrk="0" fontAlgn="base" hangingPunct="0">
        <a:lnSpc>
          <a:spcPts val="1800"/>
        </a:lnSpc>
        <a:spcBef>
          <a:spcPct val="0"/>
        </a:spcBef>
        <a:spcAft>
          <a:spcPts val="600"/>
        </a:spcAft>
        <a:buClr>
          <a:srgbClr val="CC3333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ubrik 1"/>
          <p:cNvSpPr>
            <a:spLocks noGrp="1"/>
          </p:cNvSpPr>
          <p:nvPr>
            <p:ph type="ctrTitle"/>
          </p:nvPr>
        </p:nvSpPr>
        <p:spPr>
          <a:xfrm>
            <a:off x="641350" y="1006475"/>
            <a:ext cx="804545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sv-SE" dirty="0">
                <a:ea typeface="ヒラギノ角ゴ Pro W3"/>
                <a:cs typeface="ヒラギノ角ゴ Pro W3"/>
              </a:rPr>
              <a:t>Avtal 2023</a:t>
            </a:r>
          </a:p>
        </p:txBody>
      </p:sp>
      <p:sp>
        <p:nvSpPr>
          <p:cNvPr id="15363" name="Underrubrik 2"/>
          <p:cNvSpPr>
            <a:spLocks noGrp="1"/>
          </p:cNvSpPr>
          <p:nvPr>
            <p:ph type="subTitle" idx="1"/>
          </p:nvPr>
        </p:nvSpPr>
        <p:spPr>
          <a:xfrm>
            <a:off x="641350" y="2332038"/>
            <a:ext cx="8045450" cy="3849687"/>
          </a:xfrm>
        </p:spPr>
        <p:txBody>
          <a:bodyPr/>
          <a:lstStyle/>
          <a:p>
            <a:pPr eaLnBrk="1" hangingPunct="1"/>
            <a:r>
              <a:rPr lang="en-US" dirty="0" err="1">
                <a:ea typeface="ヒラギノ角ゴ Pro W3"/>
                <a:cs typeface="ヒラギノ角ゴ Pro W3"/>
              </a:rPr>
              <a:t>Medlemsmöte</a:t>
            </a:r>
            <a:endParaRPr lang="en-US" dirty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53312074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>
            <a:extLst>
              <a:ext uri="{FF2B5EF4-FFF2-40B4-BE49-F238E27FC236}">
                <a16:creationId xmlns:a16="http://schemas.microsoft.com/office/drawing/2014/main" id="{D5B31522-90C2-4B22-A63C-BF9AE9EF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195" y="1535113"/>
            <a:ext cx="8229609" cy="639763"/>
          </a:xfrm>
        </p:spPr>
        <p:txBody>
          <a:bodyPr/>
          <a:lstStyle/>
          <a:p>
            <a:r>
              <a:rPr lang="sv-SE" dirty="0"/>
              <a:t>Ska vi yrka på löneökningar i krontal eller procent?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10</a:t>
            </a:fld>
            <a:endParaRPr lang="sv-SE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2BF40DBC-0FAD-4488-96B0-5ED120E90CC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195" y="2174875"/>
            <a:ext cx="8736081" cy="428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9586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199" y="953293"/>
            <a:ext cx="8229605" cy="639763"/>
          </a:xfrm>
        </p:spPr>
        <p:txBody>
          <a:bodyPr/>
          <a:lstStyle/>
          <a:p>
            <a:r>
              <a:rPr lang="sv-SE" dirty="0"/>
              <a:t>Kan du tänka dig att avstå löneutrymme för något av följande?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11</a:t>
            </a:fld>
            <a:endParaRPr lang="sv-SE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0DDDC7B6-A5D4-4214-9B5A-080707EFD9A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199" y="1710530"/>
            <a:ext cx="8191758" cy="4747420"/>
          </a:xfrm>
          <a:prstGeom prst="rect">
            <a:avLst/>
          </a:prstGeom>
        </p:spPr>
      </p:pic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5F56AABE-4F7D-4FFF-917A-08B22F5B66D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/>
              <a:t>Minskning på samtliga alternativ förutom 4 som ökar med nästan 10 enheter (44,9 %).</a:t>
            </a:r>
          </a:p>
        </p:txBody>
      </p:sp>
    </p:spTree>
    <p:extLst>
      <p:ext uri="{BB962C8B-B14F-4D97-AF65-F5344CB8AC3E}">
        <p14:creationId xmlns:p14="http://schemas.microsoft.com/office/powerpoint/2010/main" val="54854800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196" y="976317"/>
            <a:ext cx="8229604" cy="639763"/>
          </a:xfrm>
        </p:spPr>
        <p:txBody>
          <a:bodyPr/>
          <a:lstStyle/>
          <a:p>
            <a:r>
              <a:rPr lang="sv-SE" dirty="0"/>
              <a:t>Vilken fråga är viktigast för dig?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12</a:t>
            </a:fld>
            <a:endParaRPr lang="sv-SE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706DCFA6-CC94-4EA8-8E36-8B661A88B05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1" y="1541939"/>
            <a:ext cx="5986958" cy="5103808"/>
          </a:xfrm>
          <a:prstGeom prst="rect">
            <a:avLst/>
          </a:prstGeom>
        </p:spPr>
      </p:pic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7958C8C3-B270-4712-B25E-10869B6760E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221806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9B44A1-3460-4BC4-9F10-6E0C13F13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Högre lön</a:t>
            </a:r>
          </a:p>
          <a:p>
            <a:r>
              <a:rPr lang="sv-SE" dirty="0"/>
              <a:t>Heltid</a:t>
            </a:r>
          </a:p>
          <a:p>
            <a:r>
              <a:rPr lang="sv-SE" dirty="0"/>
              <a:t>Mer semester</a:t>
            </a:r>
          </a:p>
          <a:p>
            <a:r>
              <a:rPr lang="sv-SE" dirty="0"/>
              <a:t>Arbetstidsförkortning</a:t>
            </a:r>
          </a:p>
          <a:p>
            <a:r>
              <a:rPr lang="sv-SE" dirty="0"/>
              <a:t>Ny pensionslösning i stil  med ÖB</a:t>
            </a:r>
          </a:p>
          <a:p>
            <a:r>
              <a:rPr lang="sv-SE" dirty="0"/>
              <a:t>Sämre möjligheter att ändra schema</a:t>
            </a:r>
          </a:p>
          <a:p>
            <a:r>
              <a:rPr lang="sv-SE" dirty="0"/>
              <a:t>Arbetsmiljö/hållbara arbetsdagar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13</a:t>
            </a:fld>
            <a:endParaRPr lang="sv-SE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1535113"/>
            <a:ext cx="4040188" cy="639762"/>
          </a:xfr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0" name="Rubrik 16">
            <a:extLst>
              <a:ext uri="{FF2B5EF4-FFF2-40B4-BE49-F238E27FC236}">
                <a16:creationId xmlns:a16="http://schemas.microsoft.com/office/drawing/2014/main" id="{6A2FF455-E8EE-48AF-9685-41313A982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/>
          <a:lstStyle/>
          <a:p>
            <a:br>
              <a:rPr lang="sv-SE" dirty="0"/>
            </a:br>
            <a:r>
              <a:rPr lang="sv-SE" dirty="0"/>
              <a:t>	</a:t>
            </a:r>
            <a:br>
              <a:rPr lang="sv-SE" dirty="0"/>
            </a:br>
            <a:r>
              <a:rPr lang="sv-SE" dirty="0"/>
              <a:t>	</a:t>
            </a:r>
            <a:br>
              <a:rPr lang="sv-SE" dirty="0"/>
            </a:br>
            <a:r>
              <a:rPr lang="sv-SE" dirty="0"/>
              <a:t>	Vanligast angivna svar under Annat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14894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586" y="1362119"/>
            <a:ext cx="8229604" cy="639763"/>
          </a:xfrm>
        </p:spPr>
        <p:txBody>
          <a:bodyPr/>
          <a:lstStyle/>
          <a:p>
            <a:r>
              <a:rPr lang="sv-SE" dirty="0"/>
              <a:t>När verksamheten förändras finns det risk för att alla inte kan ha sin anställning kvar i PostNord. Vad tycker du om möjligheterna till omställning?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14</a:t>
            </a:fld>
            <a:endParaRPr lang="sv-SE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C2B54DF6-AA53-47E4-A50B-C5F5F53BEE9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199" y="1940097"/>
            <a:ext cx="7385748" cy="471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07395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1" y="1535113"/>
            <a:ext cx="8229604" cy="639763"/>
          </a:xfrm>
        </p:spPr>
        <p:txBody>
          <a:bodyPr/>
          <a:lstStyle/>
          <a:p>
            <a:r>
              <a:rPr lang="sv-SE" dirty="0"/>
              <a:t>Hur gammal är du?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15</a:t>
            </a:fld>
            <a:endParaRPr lang="sv-SE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F11D925B-3377-474A-BB84-989A6DEE871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7744" y="1841158"/>
            <a:ext cx="9152853" cy="475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16240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>
            <a:extLst>
              <a:ext uri="{FF2B5EF4-FFF2-40B4-BE49-F238E27FC236}">
                <a16:creationId xmlns:a16="http://schemas.microsoft.com/office/drawing/2014/main" id="{D5B31522-90C2-4B22-A63C-BF9AE9EF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" y="1535113"/>
            <a:ext cx="8229604" cy="639763"/>
          </a:xfrm>
        </p:spPr>
        <p:txBody>
          <a:bodyPr/>
          <a:lstStyle/>
          <a:p>
            <a:r>
              <a:rPr lang="sv-SE" dirty="0"/>
              <a:t>Kön?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16</a:t>
            </a:fld>
            <a:endParaRPr lang="sv-SE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F4B80649-9F8F-4E56-9239-60F6EC8869B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196" y="2157718"/>
            <a:ext cx="9339568" cy="430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10907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>
            <a:extLst>
              <a:ext uri="{FF2B5EF4-FFF2-40B4-BE49-F238E27FC236}">
                <a16:creationId xmlns:a16="http://schemas.microsoft.com/office/drawing/2014/main" id="{D5B31522-90C2-4B22-A63C-BF9AE9EF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" y="1535113"/>
            <a:ext cx="8229604" cy="639763"/>
          </a:xfrm>
        </p:spPr>
        <p:txBody>
          <a:bodyPr/>
          <a:lstStyle/>
          <a:p>
            <a:r>
              <a:rPr lang="sv-SE" dirty="0"/>
              <a:t>Hur länge har du arbetat inom PostNord?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17</a:t>
            </a:fld>
            <a:endParaRPr lang="sv-SE"/>
          </a:p>
        </p:txBody>
      </p:sp>
      <p:pic>
        <p:nvPicPr>
          <p:cNvPr id="10" name="Platshållare för innehåll 9">
            <a:extLst>
              <a:ext uri="{FF2B5EF4-FFF2-40B4-BE49-F238E27FC236}">
                <a16:creationId xmlns:a16="http://schemas.microsoft.com/office/drawing/2014/main" id="{0E5EECC3-691F-44D9-8D3B-0891AB7A21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635" y="2095547"/>
            <a:ext cx="8025527" cy="4411580"/>
          </a:xfrm>
          <a:prstGeom prst="rect">
            <a:avLst/>
          </a:prstGeom>
        </p:spPr>
      </p:pic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79D600FC-6B9C-4699-9C56-43D2C4B5744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/>
              <a:t>Kraftig minskning på alternativ 1. Följer trenden.</a:t>
            </a:r>
          </a:p>
        </p:txBody>
      </p:sp>
    </p:spTree>
    <p:extLst>
      <p:ext uri="{BB962C8B-B14F-4D97-AF65-F5344CB8AC3E}">
        <p14:creationId xmlns:p14="http://schemas.microsoft.com/office/powerpoint/2010/main" val="42060884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>
            <a:extLst>
              <a:ext uri="{FF2B5EF4-FFF2-40B4-BE49-F238E27FC236}">
                <a16:creationId xmlns:a16="http://schemas.microsoft.com/office/drawing/2014/main" id="{D5B31522-90C2-4B22-A63C-BF9AE9EF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198" y="1535113"/>
            <a:ext cx="8229607" cy="639763"/>
          </a:xfrm>
        </p:spPr>
        <p:txBody>
          <a:bodyPr/>
          <a:lstStyle/>
          <a:p>
            <a:r>
              <a:rPr lang="sv-SE" dirty="0"/>
              <a:t>Vilken anställningsform har du?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18</a:t>
            </a:fld>
            <a:endParaRPr lang="sv-SE"/>
          </a:p>
        </p:txBody>
      </p:sp>
      <p:pic>
        <p:nvPicPr>
          <p:cNvPr id="10" name="Platshållare för innehåll 9">
            <a:extLst>
              <a:ext uri="{FF2B5EF4-FFF2-40B4-BE49-F238E27FC236}">
                <a16:creationId xmlns:a16="http://schemas.microsoft.com/office/drawing/2014/main" id="{B0DBA60E-362D-4D84-B8A3-B5A61CC4EAE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195" y="2174874"/>
            <a:ext cx="9302307" cy="428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07921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>
            <a:extLst>
              <a:ext uri="{FF2B5EF4-FFF2-40B4-BE49-F238E27FC236}">
                <a16:creationId xmlns:a16="http://schemas.microsoft.com/office/drawing/2014/main" id="{D5B31522-90C2-4B22-A63C-BF9AE9EF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198" y="1535113"/>
            <a:ext cx="8229607" cy="639763"/>
          </a:xfrm>
        </p:spPr>
        <p:txBody>
          <a:bodyPr/>
          <a:lstStyle/>
          <a:p>
            <a:r>
              <a:rPr lang="sv-SE" dirty="0"/>
              <a:t>Arbetar du heltid eller deltid?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19</a:t>
            </a:fld>
            <a:endParaRPr lang="sv-SE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D8B76333-250E-4845-AAC7-3F66BF5A35C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194" y="2174876"/>
            <a:ext cx="9947022" cy="4283074"/>
          </a:xfrm>
          <a:prstGeom prst="rect">
            <a:avLst/>
          </a:prstGeom>
        </p:spPr>
      </p:pic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C527496C-65BA-45A5-9D14-9F2421C2CAE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82312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4855E594-F178-4815-99CF-A2DF4614C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Medlemsenkät inför Avtal 2023 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2328500"/>
            <a:ext cx="8045450" cy="3851275"/>
          </a:xfrm>
        </p:spPr>
        <p:txBody>
          <a:bodyPr/>
          <a:lstStyle/>
          <a:p>
            <a:r>
              <a:rPr lang="sv-SE" dirty="0"/>
              <a:t>Antal utskick: 9 463</a:t>
            </a:r>
          </a:p>
          <a:p>
            <a:pPr marL="0" indent="0">
              <a:buNone/>
            </a:pPr>
            <a:r>
              <a:rPr lang="sv-SE" dirty="0"/>
              <a:t>	-11 020 (2019) 13 759 (2015)</a:t>
            </a:r>
          </a:p>
          <a:p>
            <a:pPr marL="176213" lvl="1" indent="0">
              <a:buNone/>
            </a:pPr>
            <a:endParaRPr lang="sv-SE" dirty="0"/>
          </a:p>
          <a:p>
            <a:r>
              <a:rPr lang="sv-SE" dirty="0"/>
              <a:t>Antal svar: 3 227 (2 759) </a:t>
            </a:r>
          </a:p>
          <a:p>
            <a:endParaRPr lang="sv-SE" dirty="0"/>
          </a:p>
          <a:p>
            <a:r>
              <a:rPr lang="sv-SE" dirty="0"/>
              <a:t>Svarsfrekvens: 34,10 %</a:t>
            </a:r>
          </a:p>
          <a:p>
            <a:pPr marL="0" indent="0">
              <a:buNone/>
            </a:pPr>
            <a:r>
              <a:rPr lang="sv-SE" dirty="0"/>
              <a:t>	-25,04 % (2019)  24 % (2015)</a:t>
            </a:r>
          </a:p>
          <a:p>
            <a:pPr marL="176213" lvl="1" indent="0">
              <a:buNone/>
            </a:pPr>
            <a:endParaRPr lang="sv-SE" dirty="0"/>
          </a:p>
          <a:p>
            <a:pPr marL="176213" lvl="1" indent="0">
              <a:buNone/>
            </a:pP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4756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>
            <a:extLst>
              <a:ext uri="{FF2B5EF4-FFF2-40B4-BE49-F238E27FC236}">
                <a16:creationId xmlns:a16="http://schemas.microsoft.com/office/drawing/2014/main" id="{D5B31522-90C2-4B22-A63C-BF9AE9EF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198" y="1535113"/>
            <a:ext cx="8229607" cy="639763"/>
          </a:xfrm>
        </p:spPr>
        <p:txBody>
          <a:bodyPr/>
          <a:lstStyle/>
          <a:p>
            <a:r>
              <a:rPr lang="sv-SE" dirty="0"/>
              <a:t>Har du </a:t>
            </a:r>
            <a:r>
              <a:rPr lang="sv-SE"/>
              <a:t>ett fackligt uppdrag i Seko?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20</a:t>
            </a:fld>
            <a:endParaRPr lang="sv-SE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5D6AB766-2012-4558-B3D1-525BE07BC3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199" y="2156512"/>
            <a:ext cx="9989671" cy="430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16462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>
            <a:extLst>
              <a:ext uri="{FF2B5EF4-FFF2-40B4-BE49-F238E27FC236}">
                <a16:creationId xmlns:a16="http://schemas.microsoft.com/office/drawing/2014/main" id="{D5B31522-90C2-4B22-A63C-BF9AE9EF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198" y="1535113"/>
            <a:ext cx="8229607" cy="639763"/>
          </a:xfrm>
        </p:spPr>
        <p:txBody>
          <a:bodyPr/>
          <a:lstStyle/>
          <a:p>
            <a:r>
              <a:rPr lang="sv-SE" dirty="0"/>
              <a:t>Vad arbetar du som idag?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21</a:t>
            </a:fld>
            <a:endParaRPr lang="sv-SE"/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089A8BC1-586F-47BA-ABC1-B3FA04174E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4831" y="2174876"/>
            <a:ext cx="6877919" cy="3782579"/>
          </a:xfrm>
          <a:prstGeom prst="rect">
            <a:avLst/>
          </a:prstGeom>
        </p:spPr>
      </p:pic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77B07D43-EEE3-4D6B-BCB7-7971A2AB411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350921" y="2085976"/>
            <a:ext cx="2225200" cy="290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7006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>
            <a:extLst>
              <a:ext uri="{FF2B5EF4-FFF2-40B4-BE49-F238E27FC236}">
                <a16:creationId xmlns:a16="http://schemas.microsoft.com/office/drawing/2014/main" id="{D5B31522-90C2-4B22-A63C-BF9AE9EF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198" y="1535113"/>
            <a:ext cx="8229607" cy="639763"/>
          </a:xfrm>
        </p:spPr>
        <p:txBody>
          <a:bodyPr/>
          <a:lstStyle/>
          <a:p>
            <a:r>
              <a:rPr lang="sv-SE" dirty="0"/>
              <a:t>Var är du anställd?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22</a:t>
            </a:fld>
            <a:endParaRPr lang="sv-SE"/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B68C4E7C-ED56-4B72-B7E1-132A994C323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548226" y="1899230"/>
            <a:ext cx="2087741" cy="2722414"/>
          </a:xfrm>
          <a:prstGeom prst="rect">
            <a:avLst/>
          </a:prstGeom>
        </p:spPr>
      </p:pic>
      <p:pic>
        <p:nvPicPr>
          <p:cNvPr id="16" name="Platshållare för innehåll 15">
            <a:extLst>
              <a:ext uri="{FF2B5EF4-FFF2-40B4-BE49-F238E27FC236}">
                <a16:creationId xmlns:a16="http://schemas.microsoft.com/office/drawing/2014/main" id="{CDAF4247-C618-4D8D-A0A2-454571D37C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1812" y="2174876"/>
            <a:ext cx="7787976" cy="428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82167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054E996E-630E-41F9-BD24-8B815636B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Några slutsatser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5630B4C3-6763-46D0-A7BE-5EC6D0F06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Yngre</a:t>
            </a:r>
          </a:p>
          <a:p>
            <a:r>
              <a:rPr lang="sv-SE" dirty="0"/>
              <a:t>Generellt mer nöjda med sin lön</a:t>
            </a:r>
          </a:p>
          <a:p>
            <a:r>
              <a:rPr lang="sv-SE" dirty="0"/>
              <a:t>Mer tveksamma till individuell lön</a:t>
            </a:r>
          </a:p>
          <a:p>
            <a:r>
              <a:rPr lang="sv-SE" dirty="0"/>
              <a:t>Mer positiva till sammanhållen lönestruktur</a:t>
            </a:r>
          </a:p>
          <a:p>
            <a:r>
              <a:rPr lang="sv-SE" dirty="0"/>
              <a:t>Mindre kunskap(?) om krontalet</a:t>
            </a:r>
          </a:p>
          <a:p>
            <a:r>
              <a:rPr lang="sv-SE" dirty="0"/>
              <a:t>Fler som vill ha bättre villkor vid schemaändring</a:t>
            </a:r>
          </a:p>
          <a:p>
            <a:r>
              <a:rPr lang="sv-SE" dirty="0"/>
              <a:t>Fler tidsbegränsade</a:t>
            </a:r>
          </a:p>
          <a:p>
            <a:r>
              <a:rPr lang="sv-SE" dirty="0"/>
              <a:t>Färre heltid 76,47 % mot totalt 85,23 %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54A3FC5-2EBA-49FD-ADD0-C89F66D6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5DB7CE-A3A3-459F-B6C4-48E49356C072}" type="datetime1">
              <a:rPr lang="sv-SE" smtClean="0"/>
              <a:t>2022-11-18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D114346-91F9-4FAA-B816-7CBDDA636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D739EF6-1F9A-4EAB-BB5D-6355D37FC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0D310A-643F-4B31-ABE2-C8A36791E262}" type="slidenum">
              <a:rPr lang="sv-SE" smtClean="0"/>
              <a:pPr>
                <a:defRPr/>
              </a:pPr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67391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054E996E-630E-41F9-BD24-8B815636B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Några slutsatser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5630B4C3-6763-46D0-A7BE-5EC6D0F06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Äldre</a:t>
            </a:r>
          </a:p>
          <a:p>
            <a:r>
              <a:rPr lang="sv-SE" dirty="0"/>
              <a:t>Generellt mer missnöjda med sin lön</a:t>
            </a:r>
          </a:p>
          <a:p>
            <a:r>
              <a:rPr lang="sv-SE" dirty="0"/>
              <a:t>Större motstånd mot individuella löner</a:t>
            </a:r>
          </a:p>
          <a:p>
            <a:r>
              <a:rPr lang="sv-SE" dirty="0"/>
              <a:t>Också tydligare för en sammanhållen lönestruktur</a:t>
            </a:r>
          </a:p>
          <a:p>
            <a:r>
              <a:rPr lang="sv-SE" dirty="0"/>
              <a:t>Störst förespråkare av krontalspåslag</a:t>
            </a:r>
          </a:p>
          <a:p>
            <a:r>
              <a:rPr lang="sv-SE" dirty="0"/>
              <a:t>Över snittet när det gäller att avstå lön till arbetstidsförkortning och avsättningar</a:t>
            </a:r>
          </a:p>
          <a:p>
            <a:r>
              <a:rPr lang="sv-SE" dirty="0"/>
              <a:t>Störst stöd för omställningstrygghet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54A3FC5-2EBA-49FD-ADD0-C89F66D6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5DB7CE-A3A3-459F-B6C4-48E49356C072}" type="datetime1">
              <a:rPr lang="sv-SE" smtClean="0"/>
              <a:t>2022-11-18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D114346-91F9-4FAA-B816-7CBDDA636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D739EF6-1F9A-4EAB-BB5D-6355D37FC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0D310A-643F-4B31-ABE2-C8A36791E262}" type="slidenum">
              <a:rPr lang="sv-SE" smtClean="0"/>
              <a:pPr>
                <a:defRPr/>
              </a:pPr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70562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870BF5-60B4-47CA-B15B-608CAAE51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Jämställdhet och representation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Andel kvinnor som svarat: 37,08 % (36,94 %)</a:t>
            </a:r>
          </a:p>
          <a:p>
            <a:endParaRPr lang="sv-SE" dirty="0"/>
          </a:p>
          <a:p>
            <a:r>
              <a:rPr lang="sv-SE" dirty="0"/>
              <a:t>Andel kvinnor bland de yngsta (25 och under): 44,77 %</a:t>
            </a:r>
          </a:p>
          <a:p>
            <a:endParaRPr lang="sv-SE" dirty="0"/>
          </a:p>
          <a:p>
            <a:r>
              <a:rPr lang="sv-SE" dirty="0"/>
              <a:t>Andel kvinnor bland förtroendevalda: 29,74 % (30 %)</a:t>
            </a:r>
          </a:p>
          <a:p>
            <a:endParaRPr lang="sv-SE" dirty="0"/>
          </a:p>
          <a:p>
            <a:r>
              <a:rPr lang="sv-SE" dirty="0"/>
              <a:t>Andel kvinnor bland de lägst avlönade: 42,07 %</a:t>
            </a:r>
          </a:p>
          <a:p>
            <a:pPr marL="0" indent="0">
              <a:buNone/>
            </a:pPr>
            <a:r>
              <a:rPr lang="sv-SE" dirty="0"/>
              <a:t>	- Kanske inte konstigt med tanke på överrepresentation 	  	  bland yngre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54257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870BF5-60B4-47CA-B15B-608CAAE51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Deltidsproblematik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Störst procentuellt problem på våra terminaler</a:t>
            </a:r>
          </a:p>
          <a:p>
            <a:endParaRPr lang="sv-SE" dirty="0"/>
          </a:p>
          <a:p>
            <a:r>
              <a:rPr lang="sv-SE" dirty="0"/>
              <a:t>Kvinnor överrepresenterade bland deltidare</a:t>
            </a:r>
          </a:p>
          <a:p>
            <a:pPr lvl="1"/>
            <a:r>
              <a:rPr lang="sv-SE" dirty="0"/>
              <a:t>48,63 % av deltidare jämfört med 37,08 % av totala antalet svar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55633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870BF5-60B4-47CA-B15B-608CAAE51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Krontal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Medlemmarna känner generellt sett till krontalet</a:t>
            </a:r>
          </a:p>
          <a:p>
            <a:endParaRPr lang="sv-SE" dirty="0"/>
          </a:p>
          <a:p>
            <a:r>
              <a:rPr lang="sv-SE" dirty="0"/>
              <a:t>Starkare bland förtroendevalda</a:t>
            </a:r>
          </a:p>
          <a:p>
            <a:endParaRPr lang="sv-SE" dirty="0"/>
          </a:p>
          <a:p>
            <a:r>
              <a:rPr lang="sv-SE" dirty="0"/>
              <a:t>Yngre och lägst avlönade – minst förståelse för krontalet</a:t>
            </a:r>
          </a:p>
          <a:p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51406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870BF5-60B4-47CA-B15B-608CAAE51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Individuella löner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Fortsatt starkt stöd för individuella löner</a:t>
            </a:r>
          </a:p>
          <a:p>
            <a:pPr lvl="1"/>
            <a:r>
              <a:rPr lang="sv-SE" dirty="0"/>
              <a:t>24 % (27 %) är aktiva motståndare, 51,31 % är aktiva förespråkare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Förtroendevalda är i högre grad motståndare</a:t>
            </a:r>
          </a:p>
          <a:p>
            <a:endParaRPr lang="sv-SE" dirty="0"/>
          </a:p>
          <a:p>
            <a:r>
              <a:rPr lang="sv-SE" dirty="0"/>
              <a:t>Yngsta och äldsta gruppen är i högre grad motståndare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28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3140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870BF5-60B4-47CA-B15B-608CAAE51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Löneskillnader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Fortsatt starkt stöd, men med en kraftig minskning, för mer sammanhållen lönestruktur</a:t>
            </a:r>
          </a:p>
          <a:p>
            <a:pPr lvl="1"/>
            <a:r>
              <a:rPr lang="sv-SE" dirty="0"/>
              <a:t>68,73 % (76 %) anser att 0-3000 är en acceptabel lönespridning</a:t>
            </a:r>
          </a:p>
          <a:p>
            <a:r>
              <a:rPr lang="sv-SE" dirty="0"/>
              <a:t>Högavlönade mer positiva till större skillnader</a:t>
            </a:r>
          </a:p>
          <a:p>
            <a:r>
              <a:rPr lang="sv-SE" dirty="0"/>
              <a:t>Förtroendevalda mer negativa</a:t>
            </a:r>
          </a:p>
          <a:p>
            <a:endParaRPr lang="sv-SE" dirty="0"/>
          </a:p>
          <a:p>
            <a:r>
              <a:rPr lang="sv-SE" dirty="0"/>
              <a:t>Tre främsta anledningarna:</a:t>
            </a:r>
          </a:p>
          <a:p>
            <a:pPr lvl="1"/>
            <a:r>
              <a:rPr lang="sv-SE" dirty="0"/>
              <a:t>Anställningstid 18,99 %</a:t>
            </a:r>
          </a:p>
          <a:p>
            <a:pPr lvl="1"/>
            <a:r>
              <a:rPr lang="sv-SE" dirty="0"/>
              <a:t>Kunskap 15,65 %</a:t>
            </a:r>
          </a:p>
          <a:p>
            <a:pPr lvl="1"/>
            <a:r>
              <a:rPr lang="sv-SE" dirty="0"/>
              <a:t>Kvalitetsmedvetenhet 13,4 %</a:t>
            </a:r>
          </a:p>
          <a:p>
            <a:pPr lvl="1"/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29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5301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4855E594-F178-4815-99CF-A2DF4614C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50" y="1004888"/>
            <a:ext cx="8045450" cy="1143000"/>
          </a:xfrm>
        </p:spPr>
        <p:txBody>
          <a:bodyPr wrap="square" anchor="ctr">
            <a:normAutofit/>
          </a:bodyPr>
          <a:lstStyle/>
          <a:p>
            <a:r>
              <a:rPr lang="sv-SE" dirty="0"/>
              <a:t>Slutsatser kring deltagandet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809" y="2332037"/>
            <a:ext cx="3854993" cy="3850111"/>
          </a:xfrm>
        </p:spPr>
        <p:txBody>
          <a:bodyPr wrap="square" anchor="t">
            <a:normAutofit/>
          </a:bodyPr>
          <a:lstStyle/>
          <a:p>
            <a:r>
              <a:rPr lang="sv-SE" dirty="0"/>
              <a:t>Rekord! Tack!!</a:t>
            </a:r>
          </a:p>
          <a:p>
            <a:r>
              <a:rPr lang="sv-SE" dirty="0"/>
              <a:t>Kom ihåg att registrera din mejladress på seko.se, Mina Sidor. Det hinner du göra under mötet.</a:t>
            </a:r>
          </a:p>
          <a:p>
            <a:endParaRPr lang="sv-SE" dirty="0"/>
          </a:p>
          <a:p>
            <a:r>
              <a:rPr lang="sv-SE" dirty="0"/>
              <a:t>Skanna för att komma till Mina Sidor.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F09FC26-46AA-4DA0-9BAB-69B73423C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4251" y="2332036"/>
            <a:ext cx="3850109" cy="3850109"/>
          </a:xfrm>
          <a:prstGeom prst="rect">
            <a:avLst/>
          </a:prstGeom>
          <a:noFill/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57950"/>
            <a:ext cx="874713" cy="261938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9FC955A8-53F5-4E2C-9043-4F81E93C9EFF}" type="datetime1">
              <a:rPr lang="sv-SE" smtClean="0"/>
              <a:pPr>
                <a:spcAft>
                  <a:spcPts val="600"/>
                </a:spcAft>
                <a:defRPr/>
              </a:pPr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14475" y="6457950"/>
            <a:ext cx="6119813" cy="261938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sv-SE"/>
              <a:t>Seko Postens representantskap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18438" y="6457950"/>
            <a:ext cx="868362" cy="261938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FB7861F4-ED3D-4693-87F3-CD577764E7DC}" type="slidenum">
              <a:rPr lang="sv-SE" smtClean="0"/>
              <a:pPr>
                <a:spcAft>
                  <a:spcPts val="600"/>
                </a:spcAft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72281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870BF5-60B4-47CA-B15B-608CAAE51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Viktigaste yrkande per yrkesgrupp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Chaufför B – Växla semestertillägg/Omställning</a:t>
            </a:r>
          </a:p>
          <a:p>
            <a:r>
              <a:rPr lang="sv-SE" dirty="0"/>
              <a:t>Chaufför C/CE – Växla semestertillägg</a:t>
            </a:r>
          </a:p>
          <a:p>
            <a:r>
              <a:rPr lang="sv-SE" dirty="0"/>
              <a:t>Brevbärare – Växla semestertillägg/80-90-100/Omställning</a:t>
            </a:r>
          </a:p>
          <a:p>
            <a:r>
              <a:rPr lang="sv-SE" dirty="0"/>
              <a:t>Terminalarbetare Paket/Pall – Regler kring nattjänstgöring</a:t>
            </a:r>
          </a:p>
          <a:p>
            <a:r>
              <a:rPr lang="sv-SE" dirty="0"/>
              <a:t>Terminalarbetare Brev/ODR – Regler kring nattjänstgöring</a:t>
            </a:r>
          </a:p>
          <a:p>
            <a:r>
              <a:rPr lang="sv-SE" dirty="0"/>
              <a:t>Chefer – Starkt omställningsavtal</a:t>
            </a:r>
          </a:p>
          <a:p>
            <a:r>
              <a:rPr lang="sv-SE" dirty="0"/>
              <a:t>Gruppledare – Växla semestertillägg</a:t>
            </a:r>
          </a:p>
          <a:p>
            <a:r>
              <a:rPr lang="sv-SE" dirty="0"/>
              <a:t>Kundservice/Administration – Växla semestertillägg</a:t>
            </a:r>
          </a:p>
          <a:p>
            <a:pPr lvl="1"/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95155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870BF5-60B4-47CA-B15B-608CAAE51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tycker ni?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Tre yrkanden </a:t>
            </a:r>
            <a:r>
              <a:rPr lang="sv-SE"/>
              <a:t>från arbetsplatsen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lvl="1"/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31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103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1" y="1161623"/>
            <a:ext cx="8229604" cy="639763"/>
          </a:xfrm>
        </p:spPr>
        <p:txBody>
          <a:bodyPr/>
          <a:lstStyle/>
          <a:p>
            <a:r>
              <a:rPr lang="sv-SE" dirty="0"/>
              <a:t>Vilken är din månadslön i dagsläget?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C680DDAC-1E66-4543-9210-804B41EF9E8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4839" y="1692877"/>
            <a:ext cx="8754064" cy="480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93466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>
            <a:extLst>
              <a:ext uri="{FF2B5EF4-FFF2-40B4-BE49-F238E27FC236}">
                <a16:creationId xmlns:a16="http://schemas.microsoft.com/office/drawing/2014/main" id="{D5B31522-90C2-4B22-A63C-BF9AE9EF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200" y="1028484"/>
            <a:ext cx="8229604" cy="639763"/>
          </a:xfrm>
        </p:spPr>
        <p:txBody>
          <a:bodyPr/>
          <a:lstStyle/>
          <a:p>
            <a:r>
              <a:rPr lang="sv-SE" dirty="0"/>
              <a:t>Är du nöjd med din lön?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2021660E-09A2-46D3-9F5E-640ECAC7914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1812" y="1668248"/>
            <a:ext cx="9769436" cy="478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5860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194" y="898225"/>
            <a:ext cx="8229604" cy="639763"/>
          </a:xfrm>
        </p:spPr>
        <p:txBody>
          <a:bodyPr/>
          <a:lstStyle/>
          <a:p>
            <a:r>
              <a:rPr lang="sv-SE" dirty="0"/>
              <a:t>Hur hög lön tycker du att du borde ha?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EEA14A4A-2EEB-4D1A-83BF-DC705075803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194" y="1535113"/>
            <a:ext cx="8039318" cy="489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720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>
            <a:extLst>
              <a:ext uri="{FF2B5EF4-FFF2-40B4-BE49-F238E27FC236}">
                <a16:creationId xmlns:a16="http://schemas.microsoft.com/office/drawing/2014/main" id="{D5B31522-90C2-4B22-A63C-BF9AE9EF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198" y="1535113"/>
            <a:ext cx="8229606" cy="639763"/>
          </a:xfrm>
        </p:spPr>
        <p:txBody>
          <a:bodyPr/>
          <a:lstStyle/>
          <a:p>
            <a:r>
              <a:rPr lang="sv-SE" dirty="0"/>
              <a:t>Ska vi ha individuell lönesättning även framöver?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F3BEE1D3-DDA8-43D3-862D-7B11B857297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81147" y="2174875"/>
            <a:ext cx="8305563" cy="3824143"/>
          </a:xfrm>
          <a:prstGeom prst="rect">
            <a:avLst/>
          </a:prstGeom>
        </p:spPr>
      </p:pic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3FE68041-B838-466E-9AD6-43A51F897C8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/>
              <a:t>Svag sänkning av Ja (53,37 %)</a:t>
            </a:r>
          </a:p>
          <a:p>
            <a:r>
              <a:rPr lang="sv-SE" dirty="0"/>
              <a:t>Fortfarande omkring 75 % som svarar ja eller vet ej.</a:t>
            </a:r>
          </a:p>
        </p:txBody>
      </p:sp>
    </p:spTree>
    <p:extLst>
      <p:ext uri="{BB962C8B-B14F-4D97-AF65-F5344CB8AC3E}">
        <p14:creationId xmlns:p14="http://schemas.microsoft.com/office/powerpoint/2010/main" val="160877960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>
            <a:extLst>
              <a:ext uri="{FF2B5EF4-FFF2-40B4-BE49-F238E27FC236}">
                <a16:creationId xmlns:a16="http://schemas.microsoft.com/office/drawing/2014/main" id="{D5B31522-90C2-4B22-A63C-BF9AE9EF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9559" y="1535113"/>
            <a:ext cx="8377245" cy="639763"/>
          </a:xfrm>
        </p:spPr>
        <p:txBody>
          <a:bodyPr/>
          <a:lstStyle/>
          <a:p>
            <a:r>
              <a:rPr lang="sv-SE" dirty="0"/>
              <a:t>Löneskillnad inom yrkesgrupp?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8</a:t>
            </a:fld>
            <a:endParaRPr lang="sv-SE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078FCE86-188D-4A00-91CD-9F4E2B59DFF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196" y="2174875"/>
            <a:ext cx="8239050" cy="4283075"/>
          </a:xfrm>
          <a:prstGeom prst="rect">
            <a:avLst/>
          </a:prstGeom>
        </p:spPr>
      </p:pic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933FA4D8-1E3D-4ADC-802A-791F1AAFC7F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/>
              <a:t>Liten ökning på alternativ 3 och 4.</a:t>
            </a:r>
          </a:p>
          <a:p>
            <a:r>
              <a:rPr lang="sv-SE" dirty="0"/>
              <a:t>Fortsatt starkt stöd för sammanhållen lönestruktur.</a:t>
            </a:r>
          </a:p>
        </p:txBody>
      </p:sp>
    </p:spTree>
    <p:extLst>
      <p:ext uri="{BB962C8B-B14F-4D97-AF65-F5344CB8AC3E}">
        <p14:creationId xmlns:p14="http://schemas.microsoft.com/office/powerpoint/2010/main" val="200658874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8B9125-C149-486B-BF4F-B2C61EA37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E9A1951-CBE2-450F-8C78-25D665DD4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7196" y="654306"/>
            <a:ext cx="8229604" cy="639763"/>
          </a:xfrm>
        </p:spPr>
        <p:txBody>
          <a:bodyPr/>
          <a:lstStyle/>
          <a:p>
            <a:r>
              <a:rPr lang="sv-SE" dirty="0"/>
              <a:t>Vad motiverar löneskillnader?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12CBB-3EE2-458E-8C0E-3A2FC00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955A8-53F5-4E2C-9043-4F81E93C9EFF}" type="datetime1">
              <a:rPr lang="sv-SE" smtClean="0"/>
              <a:t>2022-11-18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64567E-E943-4AD4-A554-D4D3A950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Seko Postens representantskap</a:t>
            </a: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A62A9C5-CC81-4CC7-B1D6-85275F76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61F4-ED3D-4693-87F3-CD577764E7DC}" type="slidenum">
              <a:rPr lang="sv-SE" smtClean="0"/>
              <a:pPr>
                <a:defRPr/>
              </a:pPr>
              <a:t>9</a:t>
            </a:fld>
            <a:endParaRPr lang="sv-SE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5E279E68-1FA1-4953-BA02-6194D066D26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3093" y="1371601"/>
            <a:ext cx="7366676" cy="5364541"/>
          </a:xfrm>
          <a:prstGeom prst="rect">
            <a:avLst/>
          </a:prstGeom>
        </p:spPr>
      </p:pic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A4B112B8-2545-4385-BC11-FD74E2F6D6B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/>
              <a:t>Fortsatt samma tre alternativ i topp som senast. </a:t>
            </a:r>
          </a:p>
        </p:txBody>
      </p:sp>
    </p:spTree>
    <p:extLst>
      <p:ext uri="{BB962C8B-B14F-4D97-AF65-F5344CB8AC3E}">
        <p14:creationId xmlns:p14="http://schemas.microsoft.com/office/powerpoint/2010/main" val="224921041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eko">
  <a:themeElements>
    <a:clrScheme name="Anpassad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BE1E27"/>
      </a:accent1>
      <a:accent2>
        <a:srgbClr val="139DBC"/>
      </a:accent2>
      <a:accent3>
        <a:srgbClr val="70B304"/>
      </a:accent3>
      <a:accent4>
        <a:srgbClr val="FEC609"/>
      </a:accent4>
      <a:accent5>
        <a:srgbClr val="ED7707"/>
      </a:accent5>
      <a:accent6>
        <a:srgbClr val="D6209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A6013CBCAA6547A39235E1DA0FF89A" ma:contentTypeVersion="14" ma:contentTypeDescription="Skapa ett nytt dokument." ma:contentTypeScope="" ma:versionID="9114352158d6705c753b1a440f3266a8">
  <xsd:schema xmlns:xsd="http://www.w3.org/2001/XMLSchema" xmlns:xs="http://www.w3.org/2001/XMLSchema" xmlns:p="http://schemas.microsoft.com/office/2006/metadata/properties" xmlns:ns3="d3f1c212-15bd-471e-a2f4-21f4d499e572" xmlns:ns4="ff393466-5363-471f-b810-fa49cb41e667" targetNamespace="http://schemas.microsoft.com/office/2006/metadata/properties" ma:root="true" ma:fieldsID="95bb2d65376272b08e56803ce839d5a8" ns3:_="" ns4:_="">
    <xsd:import namespace="d3f1c212-15bd-471e-a2f4-21f4d499e572"/>
    <xsd:import namespace="ff393466-5363-471f-b810-fa49cb41e6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f1c212-15bd-471e-a2f4-21f4d499e5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393466-5363-471f-b810-fa49cb41e66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5F43FA-5AAA-4E0E-B0C8-17FE0BA196BB}">
  <ds:schemaRefs>
    <ds:schemaRef ds:uri="http://schemas.microsoft.com/office/2006/documentManagement/types"/>
    <ds:schemaRef ds:uri="http://schemas.microsoft.com/office/infopath/2007/PartnerControls"/>
    <ds:schemaRef ds:uri="ff393466-5363-471f-b810-fa49cb41e667"/>
    <ds:schemaRef ds:uri="http://purl.org/dc/elements/1.1/"/>
    <ds:schemaRef ds:uri="http://schemas.microsoft.com/office/2006/metadata/properties"/>
    <ds:schemaRef ds:uri="d3f1c212-15bd-471e-a2f4-21f4d499e572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F33929A-ACF5-4E07-A7F0-CDA2F20CD2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f1c212-15bd-471e-a2f4-21f4d499e572"/>
    <ds:schemaRef ds:uri="ff393466-5363-471f-b810-fa49cb41e6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6222EB-718A-4656-AA0B-D97FB48DFE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33447</TotalTime>
  <Words>967</Words>
  <Application>Microsoft Office PowerPoint</Application>
  <PresentationFormat>Bildspel på skärmen (4:3)</PresentationFormat>
  <Paragraphs>257</Paragraphs>
  <Slides>31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31</vt:i4>
      </vt:variant>
    </vt:vector>
  </HeadingPairs>
  <TitlesOfParts>
    <vt:vector size="34" baseType="lpstr">
      <vt:lpstr>Arial</vt:lpstr>
      <vt:lpstr>Calibri</vt:lpstr>
      <vt:lpstr>Seko</vt:lpstr>
      <vt:lpstr>Avtal 2023</vt:lpstr>
      <vt:lpstr>Medlemsenkät inför Avtal 2023 </vt:lpstr>
      <vt:lpstr>Slutsatser kring deltagandet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      Vanligast angivna svar under Annat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Några slutsatser</vt:lpstr>
      <vt:lpstr>Några slutsatser</vt:lpstr>
      <vt:lpstr>Jämställdhet och representation</vt:lpstr>
      <vt:lpstr>Deltidsproblematik</vt:lpstr>
      <vt:lpstr>Krontal</vt:lpstr>
      <vt:lpstr>Individuella löner</vt:lpstr>
      <vt:lpstr>Löneskillnader</vt:lpstr>
      <vt:lpstr>Viktigaste yrkande per yrkesgrupp</vt:lpstr>
      <vt:lpstr>Vad tycker ni?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 Lundh</dc:creator>
  <cp:lastModifiedBy>Ida Lindouf, PostNord</cp:lastModifiedBy>
  <cp:revision>197</cp:revision>
  <cp:lastPrinted>2018-03-22T11:48:34Z</cp:lastPrinted>
  <dcterms:created xsi:type="dcterms:W3CDTF">2015-03-11T14:46:15Z</dcterms:created>
  <dcterms:modified xsi:type="dcterms:W3CDTF">2022-11-18T15:31:56Z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0x0101000DA6013CBCAA6547A39235E1DA0FF89A</vt:lpwstr>
  </property>
</Properties>
</file>